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notesSlides/notesSlide2.xml" ContentType="application/vnd.openxmlformats-officedocument.presentationml.notesSlide+xml"/>
  <Override PartName="/ppt/theme/themeOverride12.xml" ContentType="application/vnd.openxmlformats-officedocument.themeOverride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theme/themeOverride5.xml" ContentType="application/vnd.openxmlformats-officedocument.themeOverride+xml"/>
  <Override PartName="/ppt/charts/colors6.xml" ContentType="application/vnd.ms-office.chartcolorstyl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charts/chart13.xml" ContentType="application/vnd.openxmlformats-officedocument.drawingml.chart+xml"/>
  <Override PartName="/ppt/notesSlides/notesSlide16.xml" ContentType="application/vnd.openxmlformats-officedocument.presentationml.notesSlide+xml"/>
  <Override PartName="/ppt/charts/chart24.xml" ContentType="application/vnd.openxmlformats-officedocument.drawingml.chart+xml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charts/chart7.xml" ContentType="application/vnd.openxmlformats-officedocument.drawingml.chart+xml"/>
  <Override PartName="/ppt/notesSlides/notesSlide12.xml" ContentType="application/vnd.openxmlformats-officedocument.presentationml.notesSlide+xml"/>
  <Override PartName="/ppt/theme/themeOverride17.xml" ContentType="application/vnd.openxmlformats-officedocument.themeOverride+xml"/>
  <Override PartName="/ppt/charts/chart20.xml" ContentType="application/vnd.openxmlformats-officedocument.drawingml.chart+xml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theme/themeOverride24.xml" ContentType="application/vnd.openxmlformats-officedocument.themeOverr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theme/themeOverride13.xml" ContentType="application/vnd.openxmlformats-officedocument.themeOverride+xml"/>
  <Override PartName="/ppt/theme/themeOverride22.xml" ContentType="application/vnd.openxmlformats-officedocument.themeOverride+xml"/>
  <Override PartName="/ppt/charts/style3.xml" ContentType="application/vnd.ms-office.chartstyle+xml"/>
  <Override PartName="/customXml/itemProps2.xml" ContentType="application/vnd.openxmlformats-officedocument.customXml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8.xml" ContentType="application/vnd.openxmlformats-officedocument.themeOverride+xml"/>
  <Override PartName="/ppt/theme/themeOverride11.xml" ContentType="application/vnd.openxmlformats-officedocument.themeOverride+xml"/>
  <Override PartName="/ppt/theme/themeOverride20.xml" ContentType="application/vnd.openxmlformats-officedocument.themeOverride+xml"/>
  <Override PartName="/ppt/charts/style1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Override6.xml" ContentType="application/vnd.openxmlformats-officedocument.themeOverride+xml"/>
  <Override PartName="/ppt/charts/chart18.xml" ContentType="application/vnd.openxmlformats-officedocument.drawingml.chart+xml"/>
  <Override PartName="/ppt/charts/colors7.xml" ContentType="application/vnd.ms-office.chartcolor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theme/themeOverride4.xml" ContentType="application/vnd.openxmlformats-officedocument.themeOverride+xml"/>
  <Override PartName="/ppt/charts/chart16.xml" ContentType="application/vnd.openxmlformats-officedocument.drawingml.chart+xml"/>
  <Override PartName="/ppt/notesSlides/notesSlide17.xml" ContentType="application/vnd.openxmlformats-officedocument.presentationml.notesSlide+xml"/>
  <Override PartName="/ppt/charts/chart25.xml" ContentType="application/vnd.openxmlformats-officedocument.drawingml.char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charts/chart14.xml" ContentType="application/vnd.openxmlformats-officedocument.drawingml.chart+xml"/>
  <Override PartName="/ppt/notesSlides/notesSlide15.xml" ContentType="application/vnd.openxmlformats-officedocument.presentationml.notesSlide+xml"/>
  <Override PartName="/ppt/charts/chart23.xml" ContentType="application/vnd.openxmlformats-officedocument.drawingml.chart+xml"/>
  <Override PartName="/docProps/app.xml" ContentType="application/vnd.openxmlformats-officedocument.extended-properties+xml"/>
  <Override PartName="/ppt/charts/colors3.xml" ContentType="application/vnd.ms-office.chartcolorstyle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notesSlides/notesSlide13.xml" ContentType="application/vnd.openxmlformats-officedocument.presentationml.notesSlide+xml"/>
  <Override PartName="/ppt/charts/chart21.xml" ContentType="application/vnd.openxmlformats-officedocument.drawingml.chart+xml"/>
  <Default Extension="wdp" ContentType="image/vnd.ms-photo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notesSlides/notesSlide11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theme/themeOverride16.xml" ContentType="application/vnd.openxmlformats-officedocument.themeOverride+xml"/>
  <Override PartName="/ppt/theme/themeOverride25.xml" ContentType="application/vnd.openxmlformats-officedocument.themeOverride+xml"/>
  <Override PartName="/ppt/charts/style6.xml" ContentType="application/vnd.ms-office.chartstyl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theme/themeOverride9.xml" ContentType="application/vnd.openxmlformats-officedocument.themeOverride+xml"/>
  <Override PartName="/ppt/theme/themeOverride14.xml" ContentType="application/vnd.openxmlformats-officedocument.themeOverride+xml"/>
  <Override PartName="/ppt/theme/themeOverride23.xml" ContentType="application/vnd.openxmlformats-officedocument.themeOverride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theme/themeOverride7.xml" ContentType="application/vnd.openxmlformats-officedocument.themeOverride+xml"/>
  <Override PartName="/ppt/theme/themeOverride21.xml" ContentType="application/vnd.openxmlformats-officedocument.themeOverride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theme/theme3.xml" ContentType="application/vnd.openxmlformats-officedocument.theme+xml"/>
  <Override PartName="/ppt/theme/themeOverride10.xml" ContentType="application/vnd.openxmlformats-officedocument.themeOverride+xml"/>
  <Override PartName="/ppt/charts/chart19.xml" ContentType="application/vnd.openxmlformats-officedocument.drawingml.chart+xml"/>
  <Override PartName="/ppt/slides/slide2.xml" ContentType="application/vnd.openxmlformats-officedocument.presentationml.slide+xml"/>
  <Override PartName="/ppt/slides/slide16.xml" ContentType="application/vnd.openxmlformats-officedocument.presentationml.slide+xml"/>
  <Default Extension="wmf" ContentType="image/x-wmf"/>
  <Override PartName="/ppt/theme/themeOverride3.xml" ContentType="application/vnd.openxmlformats-officedocument.themeOverride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charts/chart15.xml" ContentType="application/vnd.openxmlformats-officedocument.drawingml.chart+xml"/>
  <Override PartName="/ppt/slides/slide12.xml" ContentType="application/vnd.openxmlformats-officedocument.presentationml.slide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notesSlides/notesSlide14.xml" ContentType="application/vnd.openxmlformats-officedocument.presentationml.notesSlide+xml"/>
  <Override PartName="/ppt/theme/themeOverride19.xml" ContentType="application/vnd.openxmlformats-officedocument.themeOverride+xml"/>
  <Override PartName="/ppt/charts/chart22.xml" ContentType="application/vnd.openxmlformats-officedocument.drawingml.chart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charts/style7.xml" ContentType="application/vnd.ms-office.chartstyle+xml"/>
  <Override PartName="/ppt/charts/chart5.xml" ContentType="application/vnd.openxmlformats-officedocument.drawingml.chart+xml"/>
  <Override PartName="/ppt/notesSlides/notesSlide10.xml" ContentType="application/vnd.openxmlformats-officedocument.presentationml.notesSlide+xml"/>
  <Override PartName="/ppt/theme/themeOverride15.xml" ContentType="application/vnd.openxmlformats-officedocument.themeOverr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4"/>
    <p:sldMasterId id="2147483657" r:id="rId5"/>
    <p:sldMasterId id="2147483659" r:id="rId6"/>
  </p:sldMasterIdLst>
  <p:notesMasterIdLst>
    <p:notesMasterId r:id="rId35"/>
  </p:notesMasterIdLst>
  <p:sldIdLst>
    <p:sldId id="340" r:id="rId7"/>
    <p:sldId id="331" r:id="rId8"/>
    <p:sldId id="332" r:id="rId9"/>
    <p:sldId id="486" r:id="rId10"/>
    <p:sldId id="432" r:id="rId11"/>
    <p:sldId id="404" r:id="rId12"/>
    <p:sldId id="516" r:id="rId13"/>
    <p:sldId id="531" r:id="rId14"/>
    <p:sldId id="440" r:id="rId15"/>
    <p:sldId id="406" r:id="rId16"/>
    <p:sldId id="424" r:id="rId17"/>
    <p:sldId id="500" r:id="rId18"/>
    <p:sldId id="514" r:id="rId19"/>
    <p:sldId id="463" r:id="rId20"/>
    <p:sldId id="541" r:id="rId21"/>
    <p:sldId id="488" r:id="rId22"/>
    <p:sldId id="520" r:id="rId23"/>
    <p:sldId id="489" r:id="rId24"/>
    <p:sldId id="490" r:id="rId25"/>
    <p:sldId id="538" r:id="rId26"/>
    <p:sldId id="526" r:id="rId27"/>
    <p:sldId id="528" r:id="rId28"/>
    <p:sldId id="535" r:id="rId29"/>
    <p:sldId id="536" r:id="rId30"/>
    <p:sldId id="530" r:id="rId31"/>
    <p:sldId id="544" r:id="rId32"/>
    <p:sldId id="545" r:id="rId33"/>
    <p:sldId id="282" r:id="rId3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412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7680" userDrawn="1">
          <p15:clr>
            <a:srgbClr val="A4A3A4"/>
          </p15:clr>
        </p15:guide>
        <p15:guide id="4" pos="1708" userDrawn="1">
          <p15:clr>
            <a:srgbClr val="A4A3A4"/>
          </p15:clr>
        </p15:guide>
        <p15:guide id="5" pos="465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arbara" initials="B" lastIdx="21" clrIdx="0">
    <p:extLst>
      <p:ext uri="{19B8F6BF-5375-455C-9EA6-DF929625EA0E}">
        <p15:presenceInfo xmlns:p15="http://schemas.microsoft.com/office/powerpoint/2012/main" xmlns="" userId="Barbara" providerId="None"/>
      </p:ext>
    </p:extLst>
  </p:cmAuthor>
  <p:cmAuthor id="2" name="Bruna Lordello" initials="BL" lastIdx="1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B485D"/>
    <a:srgbClr val="FF0000"/>
    <a:srgbClr val="4EB798"/>
    <a:srgbClr val="8CB9E2"/>
    <a:srgbClr val="A8A8A8"/>
    <a:srgbClr val="F2F2F2"/>
    <a:srgbClr val="7F7F7F"/>
    <a:srgbClr val="BBBBBB"/>
    <a:srgbClr val="8B8B8B"/>
    <a:srgbClr val="66D09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26" autoAdjust="0"/>
    <p:restoredTop sz="94434" autoAdjust="0"/>
  </p:normalViewPr>
  <p:slideViewPr>
    <p:cSldViewPr snapToGrid="0" showGuides="1">
      <p:cViewPr varScale="1">
        <p:scale>
          <a:sx n="74" d="100"/>
          <a:sy n="74" d="100"/>
        </p:scale>
        <p:origin x="-408" y="-102"/>
      </p:cViewPr>
      <p:guideLst>
        <p:guide orient="horz" pos="1412"/>
        <p:guide pos="3840"/>
        <p:guide pos="7680"/>
        <p:guide pos="1708"/>
        <p:guide pos="465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97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commentAuthors" Target="commentAuthor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openxmlformats.org/officeDocument/2006/relationships/oleObject" Target="file:///C:\Users\Matheus\Desktop\Gr&#225;ficos%20Interna&#231;&#227;o%20Eletiva%20-%20FioSa&#250;de%202016.xls" TargetMode="External"/><Relationship Id="rId1" Type="http://schemas.openxmlformats.org/officeDocument/2006/relationships/themeOverride" Target="../theme/themeOverride1.xml"/><Relationship Id="rId4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openxmlformats.org/officeDocument/2006/relationships/oleObject" Target="file:///C:\Users\Matheus\Desktop\ProcV%20Relat&#243;rio%20Eletiva%20FioSa&#250;de%202016.xls" TargetMode="External"/><Relationship Id="rId1" Type="http://schemas.openxmlformats.org/officeDocument/2006/relationships/themeOverride" Target="../theme/themeOverride2.xml"/><Relationship Id="rId4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Gr&#225;ficos%20Interna&#231;&#227;o%20Eletiva%20-%20FioSa&#250;de%202016.xls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openxmlformats.org/officeDocument/2006/relationships/oleObject" Target="file:///C:\Users\Matheus\Desktop\Respostas%20Interna&#231;&#227;o%20Eletiva%20-%20FioSa&#250;de%202016.xls" TargetMode="External"/><Relationship Id="rId1" Type="http://schemas.openxmlformats.org/officeDocument/2006/relationships/themeOverride" Target="../theme/themeOverride4.xml"/><Relationship Id="rId4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Gr&#225;ficos%20Interna&#231;&#227;o%20Eletiva%20-%20FioSa&#250;de%202016.xls" TargetMode="External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Gr&#225;ficos%20Interna&#231;&#227;o%20Eletiva%20-%20FioSa&#250;de%202016.xls" TargetMode="External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Gr&#225;ficos%20Interna&#231;&#227;o%20Eletiva%20-%20FioSa&#250;de%202016.xls" TargetMode="External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Gr&#225;ficos%20Interna&#231;&#227;o%20Eletiva%20-%20FioSa&#250;de%202016.xls" TargetMode="External"/><Relationship Id="rId1" Type="http://schemas.openxmlformats.org/officeDocument/2006/relationships/themeOverride" Target="../theme/themeOverride8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Gr&#225;ficos%20Interna&#231;&#227;o%20Eletiva%20-%20FioSa&#250;de%202016.xls" TargetMode="External"/><Relationship Id="rId1" Type="http://schemas.openxmlformats.org/officeDocument/2006/relationships/themeOverride" Target="../theme/themeOverride9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Gr&#225;ficos%20Interna&#231;&#227;o%20Eletiva%20-%20FioSa&#250;de%202016.xls" TargetMode="External"/><Relationship Id="rId1" Type="http://schemas.openxmlformats.org/officeDocument/2006/relationships/themeOverride" Target="../theme/themeOverride10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Gr&#225;ficos%20Interna&#231;&#227;o%20Eletiva%20-%20FioSa&#250;de%202016.xls" TargetMode="External"/><Relationship Id="rId1" Type="http://schemas.openxmlformats.org/officeDocument/2006/relationships/themeOverride" Target="../theme/themeOverride11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Gr&#225;ficos%20Interna&#231;&#227;o%20Eletiva%20-%20FioSa&#250;de%202016.xls" TargetMode="External"/><Relationship Id="rId1" Type="http://schemas.openxmlformats.org/officeDocument/2006/relationships/themeOverride" Target="../theme/themeOverride12.xm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Gr&#225;ficos%20Interna&#231;&#227;o%20Eletiva%20-%20FioSa&#250;de%202016.xls" TargetMode="External"/><Relationship Id="rId1" Type="http://schemas.openxmlformats.org/officeDocument/2006/relationships/themeOverride" Target="../theme/themeOverride13.xm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Gr&#225;ficos%20Interna&#231;&#227;o%20Eletiva%20-%20FioSa&#250;de%202016.xls" TargetMode="External"/><Relationship Id="rId1" Type="http://schemas.openxmlformats.org/officeDocument/2006/relationships/themeOverride" Target="../theme/themeOverride14.xm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Gr&#225;ficos%20Interna&#231;&#227;o%20Eletiva%20-%20FioSa&#250;de%202016.xls" TargetMode="External"/><Relationship Id="rId1" Type="http://schemas.openxmlformats.org/officeDocument/2006/relationships/themeOverride" Target="../theme/themeOverride15.xm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Gr&#225;ficos%20Interna&#231;&#227;o%20Eletiva%20-%20FioSa&#250;de%202016.xls" TargetMode="External"/><Relationship Id="rId1" Type="http://schemas.openxmlformats.org/officeDocument/2006/relationships/themeOverride" Target="../theme/themeOverride16.xml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Gr&#225;ficos%20Interna&#231;&#227;o%20Eletiva%20-%20FioSa&#250;de%202016.xls" TargetMode="External"/><Relationship Id="rId1" Type="http://schemas.openxmlformats.org/officeDocument/2006/relationships/themeOverride" Target="../theme/themeOverride17.xm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Respostas%20Interna&#231;&#227;o%20Eletiva%20-%20FioSa&#250;de%202016.xls" TargetMode="External"/><Relationship Id="rId1" Type="http://schemas.openxmlformats.org/officeDocument/2006/relationships/themeOverride" Target="../theme/themeOverride18.xml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Gr&#225;ficos%20Interna&#231;&#227;o%20Eletiva%20-%20FioSa&#250;de%202016.xls" TargetMode="External"/><Relationship Id="rId1" Type="http://schemas.openxmlformats.org/officeDocument/2006/relationships/themeOverride" Target="../theme/themeOverride19.xml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Gr&#225;ficos%20Interna&#231;&#227;o%20Eletiva%20-%20FioSa&#250;de%202016.xls" TargetMode="External"/><Relationship Id="rId1" Type="http://schemas.openxmlformats.org/officeDocument/2006/relationships/themeOverride" Target="../theme/themeOverride20.xml"/></Relationships>
</file>

<file path=ppt/charts/_rels/chart21.xml.rels><?xml version="1.0" encoding="UTF-8" standalone="yes"?>
<Relationships xmlns="http://schemas.openxmlformats.org/package/2006/relationships"><Relationship Id="rId3" Type="http://schemas.microsoft.com/office/2011/relationships/chartColorStyle" Target="colors6.xml"/><Relationship Id="rId2" Type="http://schemas.openxmlformats.org/officeDocument/2006/relationships/oleObject" Target="file:///C:\Users\Matheus\Desktop\Respostas%20Interna&#231;&#227;o%20Eletiva%20-%20FioSa&#250;de%202016.xls" TargetMode="External"/><Relationship Id="rId1" Type="http://schemas.openxmlformats.org/officeDocument/2006/relationships/themeOverride" Target="../theme/themeOverride21.xml"/><Relationship Id="rId4" Type="http://schemas.microsoft.com/office/2011/relationships/chartStyle" Target="style6.xml"/></Relationships>
</file>

<file path=ppt/charts/_rels/chart2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Gr&#225;ficos%20Interna&#231;&#227;o%20Eletiva%20-%20FioSa&#250;de%202016.xls" TargetMode="External"/><Relationship Id="rId1" Type="http://schemas.openxmlformats.org/officeDocument/2006/relationships/themeOverride" Target="../theme/themeOverride22.xml"/></Relationships>
</file>

<file path=ppt/charts/_rels/chart2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Gr&#225;ficos%20Interna&#231;&#227;o%20Eletiva%20-%20FioSa&#250;de%202016.xls" TargetMode="External"/><Relationship Id="rId1" Type="http://schemas.openxmlformats.org/officeDocument/2006/relationships/themeOverride" Target="../theme/themeOverride23.xml"/></Relationships>
</file>

<file path=ppt/charts/_rels/chart2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Gr&#225;ficos%20Interna&#231;&#227;o%20Eletiva%20-%20FioSa&#250;de%202016.xls" TargetMode="External"/><Relationship Id="rId1" Type="http://schemas.openxmlformats.org/officeDocument/2006/relationships/themeOverride" Target="../theme/themeOverride24.xml"/></Relationships>
</file>

<file path=ppt/charts/_rels/chart25.xml.rels><?xml version="1.0" encoding="UTF-8" standalone="yes"?>
<Relationships xmlns="http://schemas.openxmlformats.org/package/2006/relationships"><Relationship Id="rId3" Type="http://schemas.microsoft.com/office/2011/relationships/chartColorStyle" Target="colors7.xml"/><Relationship Id="rId2" Type="http://schemas.openxmlformats.org/officeDocument/2006/relationships/oleObject" Target="file:///C:\Users\Matheus\Dropbox\Consultoria%20-%20FioSa&#250;de\2015\6.%20Resultados\1.%20Eletiva\Gr&#225;ficos%20Interna&#231;&#227;o%20Eletiva%20-%20FioSa&#250;de%202016.xls" TargetMode="External"/><Relationship Id="rId1" Type="http://schemas.openxmlformats.org/officeDocument/2006/relationships/themeOverride" Target="../theme/themeOverride25.xml"/><Relationship Id="rId4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4332930303055114"/>
          <c:y val="3.6516393560463399E-3"/>
          <c:w val="0.73548810484488492"/>
          <c:h val="0.95618032772744388"/>
        </c:manualLayout>
      </c:layout>
      <c:barChart>
        <c:barDir val="bar"/>
        <c:grouping val="stacked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'Question 24'!$Q$1:$Q$15</c:f>
              <c:strCache>
                <c:ptCount val="15"/>
                <c:pt idx="0">
                  <c:v>São José</c:v>
                </c:pt>
                <c:pt idx="1">
                  <c:v>São Lucas</c:v>
                </c:pt>
                <c:pt idx="2">
                  <c:v>Santa Lúcia</c:v>
                </c:pt>
                <c:pt idx="3">
                  <c:v>São Viente de Paula</c:v>
                </c:pt>
                <c:pt idx="4">
                  <c:v>Perinatal Laranjeiras</c:v>
                </c:pt>
                <c:pt idx="5">
                  <c:v>Copa D'Or</c:v>
                </c:pt>
                <c:pt idx="6">
                  <c:v>Santa Therezinha</c:v>
                </c:pt>
                <c:pt idx="7">
                  <c:v>Hospital Icaraí</c:v>
                </c:pt>
                <c:pt idx="8">
                  <c:v>Amparo Feminino 1912</c:v>
                </c:pt>
                <c:pt idx="9">
                  <c:v>Day Hospital</c:v>
                </c:pt>
                <c:pt idx="10">
                  <c:v>Barra D'Or</c:v>
                </c:pt>
                <c:pt idx="11">
                  <c:v>Rio Mar</c:v>
                </c:pt>
                <c:pt idx="12">
                  <c:v>HCN</c:v>
                </c:pt>
                <c:pt idx="13">
                  <c:v>Dr Balbino</c:v>
                </c:pt>
                <c:pt idx="14">
                  <c:v>Outros</c:v>
                </c:pt>
              </c:strCache>
            </c:strRef>
          </c:cat>
          <c:val>
            <c:numRef>
              <c:f>'Question 24'!$R$1:$R$15</c:f>
              <c:numCache>
                <c:formatCode>0.0%</c:formatCode>
                <c:ptCount val="15"/>
                <c:pt idx="0">
                  <c:v>0.12142857142857146</c:v>
                </c:pt>
                <c:pt idx="1">
                  <c:v>0.1</c:v>
                </c:pt>
                <c:pt idx="2">
                  <c:v>7.857142857142857E-2</c:v>
                </c:pt>
                <c:pt idx="3">
                  <c:v>6.4285714285714293E-2</c:v>
                </c:pt>
                <c:pt idx="4">
                  <c:v>5.7142857142857148E-2</c:v>
                </c:pt>
                <c:pt idx="5">
                  <c:v>5.7142857142857148E-2</c:v>
                </c:pt>
                <c:pt idx="6">
                  <c:v>4.2857142857142871E-2</c:v>
                </c:pt>
                <c:pt idx="7">
                  <c:v>4.2857142857142871E-2</c:v>
                </c:pt>
                <c:pt idx="8">
                  <c:v>3.5714285714285712E-2</c:v>
                </c:pt>
                <c:pt idx="9">
                  <c:v>3.5714285714285712E-2</c:v>
                </c:pt>
                <c:pt idx="10">
                  <c:v>3.5714285714285712E-2</c:v>
                </c:pt>
                <c:pt idx="11">
                  <c:v>3.5714285714285712E-2</c:v>
                </c:pt>
                <c:pt idx="12">
                  <c:v>3.5714285714285712E-2</c:v>
                </c:pt>
                <c:pt idx="13">
                  <c:v>2.1428571428571436E-2</c:v>
                </c:pt>
                <c:pt idx="14">
                  <c:v>0.23600000000000002</c:v>
                </c:pt>
              </c:numCache>
            </c:numRef>
          </c:val>
        </c:ser>
        <c:dLbls>
          <c:showVal val="1"/>
        </c:dLbls>
        <c:overlap val="100"/>
        <c:axId val="44708608"/>
        <c:axId val="44710144"/>
      </c:barChart>
      <c:catAx>
        <c:axId val="44708608"/>
        <c:scaling>
          <c:orientation val="maxMin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44710144"/>
        <c:crosses val="autoZero"/>
        <c:auto val="1"/>
        <c:lblAlgn val="ctr"/>
        <c:lblOffset val="100"/>
      </c:catAx>
      <c:valAx>
        <c:axId val="44710144"/>
        <c:scaling>
          <c:orientation val="minMax"/>
        </c:scaling>
        <c:delete val="1"/>
        <c:axPos val="t"/>
        <c:numFmt formatCode="0.0%" sourceLinked="1"/>
        <c:majorTickMark val="none"/>
        <c:tickLblPos val="none"/>
        <c:crossAx val="44708608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ser>
          <c:idx val="0"/>
          <c:order val="0"/>
          <c:spPr>
            <a:solidFill>
              <a:srgbClr val="5B9BD5">
                <a:alpha val="70000"/>
              </a:srgbClr>
            </a:solidFill>
            <a:ln>
              <a:noFill/>
            </a:ln>
            <a:effectLst/>
          </c:spPr>
          <c:dPt>
            <c:idx val="0"/>
          </c:dPt>
          <c:dPt>
            <c:idx val="1"/>
          </c:dPt>
          <c:dPt>
            <c:idx val="2"/>
          </c:dPt>
          <c:dPt>
            <c:idx val="3"/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Plano!$D$6:$D$14</c:f>
              <c:strCache>
                <c:ptCount val="9"/>
                <c:pt idx="0">
                  <c:v>Superior</c:v>
                </c:pt>
                <c:pt idx="1">
                  <c:v>Essencial</c:v>
                </c:pt>
                <c:pt idx="2">
                  <c:v>Básico</c:v>
                </c:pt>
                <c:pt idx="3">
                  <c:v>Família I</c:v>
                </c:pt>
                <c:pt idx="4">
                  <c:v>Executivo</c:v>
                </c:pt>
                <c:pt idx="5">
                  <c:v>Clássico</c:v>
                </c:pt>
                <c:pt idx="6">
                  <c:v>Executivo Especial</c:v>
                </c:pt>
                <c:pt idx="7">
                  <c:v>Família II</c:v>
                </c:pt>
                <c:pt idx="8">
                  <c:v>Família III</c:v>
                </c:pt>
              </c:strCache>
            </c:strRef>
          </c:cat>
          <c:val>
            <c:numRef>
              <c:f>Plano!$F$6:$F$14</c:f>
              <c:numCache>
                <c:formatCode>0.0%</c:formatCode>
                <c:ptCount val="9"/>
                <c:pt idx="0">
                  <c:v>0.40875912408759124</c:v>
                </c:pt>
                <c:pt idx="1">
                  <c:v>0.17518248175182488</c:v>
                </c:pt>
                <c:pt idx="2">
                  <c:v>0.13138686131386862</c:v>
                </c:pt>
                <c:pt idx="3">
                  <c:v>0.10218978102189782</c:v>
                </c:pt>
                <c:pt idx="4">
                  <c:v>8.7591240875912441E-2</c:v>
                </c:pt>
                <c:pt idx="5">
                  <c:v>5.8394160583941611E-2</c:v>
                </c:pt>
                <c:pt idx="6">
                  <c:v>2.1897810218978114E-2</c:v>
                </c:pt>
                <c:pt idx="7">
                  <c:v>7.2992700729927031E-3</c:v>
                </c:pt>
                <c:pt idx="8">
                  <c:v>7.2992700729927031E-3</c:v>
                </c:pt>
              </c:numCache>
            </c:numRef>
          </c:val>
        </c:ser>
        <c:dLbls/>
        <c:gapWidth val="80"/>
        <c:overlap val="25"/>
        <c:axId val="50859008"/>
        <c:axId val="50881280"/>
      </c:barChart>
      <c:catAx>
        <c:axId val="5085900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50881280"/>
        <c:crosses val="autoZero"/>
        <c:auto val="1"/>
        <c:lblAlgn val="ctr"/>
        <c:lblOffset val="100"/>
      </c:catAx>
      <c:valAx>
        <c:axId val="5088128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tickLblPos val="none"/>
        <c:crossAx val="50859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dPt>
            <c:idx val="0"/>
            <c:spPr>
              <a:solidFill>
                <a:srgbClr val="FF0000"/>
              </a:solidFill>
              <a:ln>
                <a:noFill/>
              </a:ln>
              <a:effectLst/>
            </c:spPr>
          </c:dPt>
          <c:dPt>
            <c:idx val="1"/>
            <c:spPr>
              <a:solidFill>
                <a:srgbClr val="FFFF00"/>
              </a:solidFill>
              <a:ln>
                <a:noFill/>
              </a:ln>
              <a:effectLst/>
            </c:spPr>
          </c:dPt>
          <c:dPt>
            <c:idx val="2"/>
            <c:spPr>
              <a:solidFill>
                <a:srgbClr val="92D050"/>
              </a:solidFill>
              <a:ln>
                <a:noFill/>
              </a:ln>
              <a:effectLst/>
            </c:spPr>
          </c:dPt>
          <c:dPt>
            <c:idx val="3"/>
            <c:spPr>
              <a:solidFill>
                <a:srgbClr val="00B05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3'!$B$4:$B$7</c:f>
              <c:strCache>
                <c:ptCount val="4"/>
                <c:pt idx="0">
                  <c:v>Muito insatisfeito</c:v>
                </c:pt>
                <c:pt idx="1">
                  <c:v>Insatisfeito</c:v>
                </c:pt>
                <c:pt idx="2">
                  <c:v>Satisfeito</c:v>
                </c:pt>
                <c:pt idx="3">
                  <c:v>Muito satisfeito</c:v>
                </c:pt>
              </c:strCache>
            </c:strRef>
          </c:cat>
          <c:val>
            <c:numRef>
              <c:f>'Question 3'!$C$4:$C$7</c:f>
              <c:numCache>
                <c:formatCode>0.0%</c:formatCode>
                <c:ptCount val="4"/>
                <c:pt idx="0">
                  <c:v>1.3000000000000001E-2</c:v>
                </c:pt>
                <c:pt idx="1">
                  <c:v>4.0000000000000008E-2</c:v>
                </c:pt>
                <c:pt idx="2">
                  <c:v>0.41100000000000009</c:v>
                </c:pt>
                <c:pt idx="3">
                  <c:v>0.53600000000000003</c:v>
                </c:pt>
              </c:numCache>
            </c:numRef>
          </c:val>
        </c:ser>
        <c:dLbls/>
        <c:gapWidth val="80"/>
        <c:overlap val="25"/>
        <c:axId val="55190656"/>
        <c:axId val="55192192"/>
      </c:barChart>
      <c:catAx>
        <c:axId val="5519065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55192192"/>
        <c:crosses val="autoZero"/>
        <c:auto val="1"/>
        <c:lblAlgn val="ctr"/>
        <c:lblOffset val="100"/>
      </c:catAx>
      <c:valAx>
        <c:axId val="5519219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%" sourceLinked="1"/>
        <c:tickLblPos val="none"/>
        <c:crossAx val="5519065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0091668808461258E-2"/>
          <c:y val="5.0233948531323111E-2"/>
          <c:w val="0.96136772628881983"/>
          <c:h val="0.6606586391631295"/>
        </c:manualLayout>
      </c:layout>
      <c:barChart>
        <c:barDir val="col"/>
        <c:grouping val="clustered"/>
        <c:ser>
          <c:idx val="0"/>
          <c:order val="0"/>
          <c:tx>
            <c:strRef>
              <c:f>SatisfaçãoxPrestador!$E$11</c:f>
              <c:strCache>
                <c:ptCount val="1"/>
                <c:pt idx="0">
                  <c:v>São José</c:v>
                </c:pt>
              </c:strCache>
            </c:strRef>
          </c:tx>
          <c:spPr>
            <a:solidFill>
              <a:srgbClr val="3B485D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SatisfaçãoxPrestador!$D$12:$D$15</c:f>
              <c:strCache>
                <c:ptCount val="4"/>
                <c:pt idx="0">
                  <c:v>Muito insatisfeito</c:v>
                </c:pt>
                <c:pt idx="1">
                  <c:v>Insatisfeito</c:v>
                </c:pt>
                <c:pt idx="2">
                  <c:v>Satisfeito</c:v>
                </c:pt>
                <c:pt idx="3">
                  <c:v>Muito satisfeito</c:v>
                </c:pt>
              </c:strCache>
            </c:strRef>
          </c:cat>
          <c:val>
            <c:numRef>
              <c:f>SatisfaçãoxPrestador!$E$12:$E$15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5</c:v>
                </c:pt>
                <c:pt idx="3">
                  <c:v>11</c:v>
                </c:pt>
              </c:numCache>
            </c:numRef>
          </c:val>
        </c:ser>
        <c:ser>
          <c:idx val="1"/>
          <c:order val="1"/>
          <c:tx>
            <c:strRef>
              <c:f>SatisfaçãoxPrestador!$F$11</c:f>
              <c:strCache>
                <c:ptCount val="1"/>
                <c:pt idx="0">
                  <c:v>São Lucas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SatisfaçãoxPrestador!$D$12:$D$15</c:f>
              <c:strCache>
                <c:ptCount val="4"/>
                <c:pt idx="0">
                  <c:v>Muito insatisfeito</c:v>
                </c:pt>
                <c:pt idx="1">
                  <c:v>Insatisfeito</c:v>
                </c:pt>
                <c:pt idx="2">
                  <c:v>Satisfeito</c:v>
                </c:pt>
                <c:pt idx="3">
                  <c:v>Muito satisfeito</c:v>
                </c:pt>
              </c:strCache>
            </c:strRef>
          </c:cat>
          <c:val>
            <c:numRef>
              <c:f>SatisfaçãoxPrestador!$F$12:$F$15</c:f>
              <c:numCache>
                <c:formatCode>General</c:formatCode>
                <c:ptCount val="4"/>
                <c:pt idx="0">
                  <c:v>0</c:v>
                </c:pt>
                <c:pt idx="1">
                  <c:v>2</c:v>
                </c:pt>
                <c:pt idx="2">
                  <c:v>5</c:v>
                </c:pt>
                <c:pt idx="3">
                  <c:v>6</c:v>
                </c:pt>
              </c:numCache>
            </c:numRef>
          </c:val>
        </c:ser>
        <c:ser>
          <c:idx val="2"/>
          <c:order val="2"/>
          <c:tx>
            <c:strRef>
              <c:f>SatisfaçãoxPrestador!$G$11</c:f>
              <c:strCache>
                <c:ptCount val="1"/>
                <c:pt idx="0">
                  <c:v>Santa Lúcia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SatisfaçãoxPrestador!$D$12:$D$15</c:f>
              <c:strCache>
                <c:ptCount val="4"/>
                <c:pt idx="0">
                  <c:v>Muito insatisfeito</c:v>
                </c:pt>
                <c:pt idx="1">
                  <c:v>Insatisfeito</c:v>
                </c:pt>
                <c:pt idx="2">
                  <c:v>Satisfeito</c:v>
                </c:pt>
                <c:pt idx="3">
                  <c:v>Muito satisfeito</c:v>
                </c:pt>
              </c:strCache>
            </c:strRef>
          </c:cat>
          <c:val>
            <c:numRef>
              <c:f>SatisfaçãoxPrestador!$G$12:$G$15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4</c:v>
                </c:pt>
                <c:pt idx="3">
                  <c:v>7</c:v>
                </c:pt>
              </c:numCache>
            </c:numRef>
          </c:val>
        </c:ser>
        <c:ser>
          <c:idx val="3"/>
          <c:order val="3"/>
          <c:tx>
            <c:strRef>
              <c:f>SatisfaçãoxPrestador!$H$11</c:f>
              <c:strCache>
                <c:ptCount val="1"/>
                <c:pt idx="0">
                  <c:v>São Vicente de Paulo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SatisfaçãoxPrestador!$D$12:$D$15</c:f>
              <c:strCache>
                <c:ptCount val="4"/>
                <c:pt idx="0">
                  <c:v>Muito insatisfeito</c:v>
                </c:pt>
                <c:pt idx="1">
                  <c:v>Insatisfeito</c:v>
                </c:pt>
                <c:pt idx="2">
                  <c:v>Satisfeito</c:v>
                </c:pt>
                <c:pt idx="3">
                  <c:v>Muito satisfeito</c:v>
                </c:pt>
              </c:strCache>
            </c:strRef>
          </c:cat>
          <c:val>
            <c:numRef>
              <c:f>SatisfaçãoxPrestador!$H$12:$H$15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4</c:v>
                </c:pt>
                <c:pt idx="3">
                  <c:v>4</c:v>
                </c:pt>
              </c:numCache>
            </c:numRef>
          </c:val>
        </c:ser>
        <c:ser>
          <c:idx val="4"/>
          <c:order val="4"/>
          <c:tx>
            <c:strRef>
              <c:f>SatisfaçãoxPrestador!$I$11</c:f>
              <c:strCache>
                <c:ptCount val="1"/>
                <c:pt idx="0">
                  <c:v>Copa D'Or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SatisfaçãoxPrestador!$D$12:$D$15</c:f>
              <c:strCache>
                <c:ptCount val="4"/>
                <c:pt idx="0">
                  <c:v>Muito insatisfeito</c:v>
                </c:pt>
                <c:pt idx="1">
                  <c:v>Insatisfeito</c:v>
                </c:pt>
                <c:pt idx="2">
                  <c:v>Satisfeito</c:v>
                </c:pt>
                <c:pt idx="3">
                  <c:v>Muito satisfeito</c:v>
                </c:pt>
              </c:strCache>
            </c:strRef>
          </c:cat>
          <c:val>
            <c:numRef>
              <c:f>SatisfaçãoxPrestador!$I$12:$I$15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7</c:v>
                </c:pt>
              </c:numCache>
            </c:numRef>
          </c:val>
        </c:ser>
        <c:ser>
          <c:idx val="5"/>
          <c:order val="5"/>
          <c:tx>
            <c:strRef>
              <c:f>SatisfaçãoxPrestador!$J$11</c:f>
              <c:strCache>
                <c:ptCount val="1"/>
                <c:pt idx="0">
                  <c:v>Perinatal Laranjeiras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SatisfaçãoxPrestador!$D$12:$D$15</c:f>
              <c:strCache>
                <c:ptCount val="4"/>
                <c:pt idx="0">
                  <c:v>Muito insatisfeito</c:v>
                </c:pt>
                <c:pt idx="1">
                  <c:v>Insatisfeito</c:v>
                </c:pt>
                <c:pt idx="2">
                  <c:v>Satisfeito</c:v>
                </c:pt>
                <c:pt idx="3">
                  <c:v>Muito satisfeito</c:v>
                </c:pt>
              </c:strCache>
            </c:strRef>
          </c:cat>
          <c:val>
            <c:numRef>
              <c:f>SatisfaçãoxPrestador!$J$12:$J$15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5</c:v>
                </c:pt>
                <c:pt idx="3">
                  <c:v>4</c:v>
                </c:pt>
              </c:numCache>
            </c:numRef>
          </c:val>
        </c:ser>
        <c:ser>
          <c:idx val="6"/>
          <c:order val="6"/>
          <c:tx>
            <c:strRef>
              <c:f>SatisfaçãoxPrestador!$K$11</c:f>
              <c:strCache>
                <c:ptCount val="1"/>
                <c:pt idx="0">
                  <c:v>Outros</c:v>
                </c:pt>
              </c:strCache>
            </c:strRef>
          </c:tx>
          <c:spPr>
            <a:solidFill>
              <a:srgbClr val="70AD47">
                <a:lumMod val="60000"/>
                <a:lumOff val="40000"/>
              </a:srgb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SatisfaçãoxPrestador!$D$12:$D$15</c:f>
              <c:strCache>
                <c:ptCount val="4"/>
                <c:pt idx="0">
                  <c:v>Muito insatisfeito</c:v>
                </c:pt>
                <c:pt idx="1">
                  <c:v>Insatisfeito</c:v>
                </c:pt>
                <c:pt idx="2">
                  <c:v>Satisfeito</c:v>
                </c:pt>
                <c:pt idx="3">
                  <c:v>Muito satisfeito</c:v>
                </c:pt>
              </c:strCache>
            </c:strRef>
          </c:cat>
          <c:val>
            <c:numRef>
              <c:f>SatisfaçãoxPrestador!$K$12:$K$15</c:f>
              <c:numCache>
                <c:formatCode>General</c:formatCode>
                <c:ptCount val="4"/>
                <c:pt idx="0">
                  <c:v>0</c:v>
                </c:pt>
                <c:pt idx="1">
                  <c:v>2</c:v>
                </c:pt>
                <c:pt idx="2">
                  <c:v>35</c:v>
                </c:pt>
                <c:pt idx="3">
                  <c:v>33</c:v>
                </c:pt>
              </c:numCache>
            </c:numRef>
          </c:val>
        </c:ser>
        <c:dLbls>
          <c:showVal val="1"/>
        </c:dLbls>
        <c:gapWidth val="100"/>
        <c:overlap val="-24"/>
        <c:axId val="50995200"/>
        <c:axId val="50996736"/>
      </c:barChart>
      <c:catAx>
        <c:axId val="5099520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50996736"/>
        <c:crosses val="autoZero"/>
        <c:auto val="1"/>
        <c:lblAlgn val="ctr"/>
        <c:lblOffset val="100"/>
      </c:catAx>
      <c:valAx>
        <c:axId val="5099673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one"/>
        <c:crossAx val="50995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8210861624492789E-2"/>
          <c:y val="0.81812702400690962"/>
          <c:w val="0.9433257422446728"/>
          <c:h val="0.16214424858403667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Bariol Regular" panose="02000506040000020003" pitchFamily="50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</c:chart>
  <c:spPr>
    <a:noFill/>
    <a:ln w="9525" cap="flat" cmpd="sng" algn="ctr">
      <a:noFill/>
      <a:round/>
    </a:ln>
    <a:effectLst/>
  </c:spPr>
  <c:txPr>
    <a:bodyPr/>
    <a:lstStyle/>
    <a:p>
      <a:pPr>
        <a:defRPr sz="1100"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rgbClr val="5B9BD5">
                <a:alpha val="70000"/>
              </a:srgbClr>
            </a:solidFill>
            <a:ln>
              <a:noFill/>
            </a:ln>
            <a:effectLst/>
          </c:spPr>
          <c:dPt>
            <c:idx val="0"/>
          </c:dPt>
          <c:dPt>
            <c:idx val="1"/>
          </c:dPt>
          <c:dPt>
            <c:idx val="2"/>
          </c:dPt>
          <c:dPt>
            <c:idx val="3"/>
          </c:dPt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2'!$A$37:$A$44</c:f>
              <c:strCache>
                <c:ptCount val="8"/>
                <c:pt idx="0">
                  <c:v>Escolha do médico</c:v>
                </c:pt>
                <c:pt idx="1">
                  <c:v>Próximo a residência</c:v>
                </c:pt>
                <c:pt idx="2">
                  <c:v>Infraestrutura</c:v>
                </c:pt>
                <c:pt idx="3">
                  <c:v>Médicos competentes</c:v>
                </c:pt>
                <c:pt idx="4">
                  <c:v>Único local com vagas</c:v>
                </c:pt>
                <c:pt idx="5">
                  <c:v>Conveniente ao acompanante</c:v>
                </c:pt>
                <c:pt idx="6">
                  <c:v>Outros</c:v>
                </c:pt>
                <c:pt idx="7">
                  <c:v>Não soube</c:v>
                </c:pt>
              </c:strCache>
            </c:strRef>
          </c:cat>
          <c:val>
            <c:numRef>
              <c:f>'Question 2'!$C$37:$C$44</c:f>
              <c:numCache>
                <c:formatCode>0.0%</c:formatCode>
                <c:ptCount val="8"/>
                <c:pt idx="0">
                  <c:v>0.49180327868852458</c:v>
                </c:pt>
                <c:pt idx="1">
                  <c:v>0.15300546448087438</c:v>
                </c:pt>
                <c:pt idx="2">
                  <c:v>0.14207650273224043</c:v>
                </c:pt>
                <c:pt idx="3">
                  <c:v>7.6502732240437174E-2</c:v>
                </c:pt>
                <c:pt idx="4">
                  <c:v>6.0109289617486343E-2</c:v>
                </c:pt>
                <c:pt idx="5">
                  <c:v>2.185792349726777E-2</c:v>
                </c:pt>
                <c:pt idx="6">
                  <c:v>4.3715846994535519E-2</c:v>
                </c:pt>
                <c:pt idx="7">
                  <c:v>1.0928961748633882E-2</c:v>
                </c:pt>
              </c:numCache>
            </c:numRef>
          </c:val>
        </c:ser>
        <c:dLbls/>
        <c:gapWidth val="80"/>
        <c:overlap val="25"/>
        <c:axId val="55200768"/>
        <c:axId val="55239424"/>
      </c:barChart>
      <c:catAx>
        <c:axId val="5520076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55239424"/>
        <c:crosses val="autoZero"/>
        <c:auto val="1"/>
        <c:lblAlgn val="ctr"/>
        <c:lblOffset val="100"/>
      </c:catAx>
      <c:valAx>
        <c:axId val="5523942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%" sourceLinked="1"/>
        <c:tickLblPos val="none"/>
        <c:crossAx val="552007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6350">
      <a:noFill/>
    </a:ln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1276713386533711"/>
          <c:y val="6.9035699845376719E-2"/>
          <c:w val="0.61331276987972683"/>
          <c:h val="0.83832622392117684"/>
        </c:manualLayout>
      </c:layout>
      <c:pieChart>
        <c:varyColors val="1"/>
        <c:ser>
          <c:idx val="0"/>
          <c:order val="0"/>
          <c:dPt>
            <c:idx val="0"/>
            <c:spPr>
              <a:solidFill>
                <a:srgbClr val="FF000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spPr>
              <a:solidFill>
                <a:srgbClr val="00B05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2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-7.8155949256343019E-2"/>
                  <c:y val="0.14769976669582971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2458420822397204"/>
                  <c:y val="-0.27803769320501609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5.7608267716535433E-3"/>
                  <c:y val="1.1574074074074073E-3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dLblPos val="bestFit"/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'Question 4'!$B$4:$B$6</c:f>
              <c:strCache>
                <c:ptCount val="3"/>
                <c:pt idx="0">
                  <c:v>Sim</c:v>
                </c:pt>
                <c:pt idx="1">
                  <c:v>Não</c:v>
                </c:pt>
                <c:pt idx="2">
                  <c:v>Não soube</c:v>
                </c:pt>
              </c:strCache>
            </c:strRef>
          </c:cat>
          <c:val>
            <c:numRef>
              <c:f>'Question 4'!$C$4:$C$6</c:f>
              <c:numCache>
                <c:formatCode>0.0%</c:formatCode>
                <c:ptCount val="3"/>
                <c:pt idx="0">
                  <c:v>0.13200000000000001</c:v>
                </c:pt>
                <c:pt idx="1">
                  <c:v>0.83400000000000019</c:v>
                </c:pt>
                <c:pt idx="2">
                  <c:v>3.3000000000000002E-2</c:v>
                </c:pt>
              </c:numCache>
            </c:numRef>
          </c:val>
        </c:ser>
        <c:dLbls/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4075000000000013"/>
          <c:y val="0.59628171478565162"/>
          <c:w val="0.18288666594558808"/>
          <c:h val="0.33994130941965595"/>
        </c:manualLayout>
      </c:layout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Bariol Regular" panose="02000506040000020003" pitchFamily="50" charset="0"/>
              <a:ea typeface="+mn-ea"/>
              <a:cs typeface="+mn-cs"/>
            </a:defRPr>
          </a:pPr>
          <a:endParaRPr lang="pt-BR"/>
        </a:p>
      </c:txPr>
    </c:legend>
    <c:plotVisOnly val="1"/>
    <c:dispBlanksAs val="zero"/>
  </c:chart>
  <c:spPr>
    <a:noFill/>
    <a:ln w="6350">
      <a:noFill/>
    </a:ln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rgbClr val="5B9BD5">
                <a:alpha val="70000"/>
              </a:srgbClr>
            </a:solidFill>
            <a:ln>
              <a:noFill/>
            </a:ln>
            <a:effectLst/>
          </c:spPr>
          <c:dPt>
            <c:idx val="0"/>
          </c:dPt>
          <c:dPt>
            <c:idx val="1"/>
          </c:dPt>
          <c:dPt>
            <c:idx val="2"/>
          </c:dPt>
          <c:dPt>
            <c:idx val="3"/>
          </c:dPt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5'!$A$17:$A$20</c:f>
              <c:strCache>
                <c:ptCount val="4"/>
                <c:pt idx="0">
                  <c:v>Autorização do procedimento ou do material a ser utilizado</c:v>
                </c:pt>
                <c:pt idx="1">
                  <c:v>Agenda do prestador</c:v>
                </c:pt>
                <c:pt idx="2">
                  <c:v>Agenda do médico</c:v>
                </c:pt>
                <c:pt idx="3">
                  <c:v>Problemas de comunicação</c:v>
                </c:pt>
              </c:strCache>
            </c:strRef>
          </c:cat>
          <c:val>
            <c:numRef>
              <c:f>'Question 5'!$B$17:$B$20</c:f>
              <c:numCache>
                <c:formatCode>0</c:formatCode>
                <c:ptCount val="4"/>
                <c:pt idx="0">
                  <c:v>11</c:v>
                </c:pt>
                <c:pt idx="1">
                  <c:v>8</c:v>
                </c:pt>
                <c:pt idx="2">
                  <c:v>3</c:v>
                </c:pt>
                <c:pt idx="3">
                  <c:v>2</c:v>
                </c:pt>
              </c:numCache>
            </c:numRef>
          </c:val>
        </c:ser>
        <c:dLbls/>
        <c:gapWidth val="80"/>
        <c:overlap val="25"/>
        <c:axId val="55660928"/>
        <c:axId val="55662464"/>
      </c:barChart>
      <c:catAx>
        <c:axId val="5566092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55662464"/>
        <c:crosses val="autoZero"/>
        <c:auto val="1"/>
        <c:lblAlgn val="ctr"/>
        <c:lblOffset val="100"/>
      </c:catAx>
      <c:valAx>
        <c:axId val="5566246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" sourceLinked="1"/>
        <c:tickLblPos val="none"/>
        <c:crossAx val="5566092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6350">
      <a:noFill/>
    </a:ln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3.888888888888889E-2"/>
          <c:y val="6.4814814814814825E-2"/>
          <c:w val="0.93888888888888899"/>
          <c:h val="0.76401283172936718"/>
        </c:manualLayout>
      </c:layout>
      <c:barChart>
        <c:barDir val="col"/>
        <c:grouping val="clustered"/>
        <c:ser>
          <c:idx val="0"/>
          <c:order val="0"/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dPt>
            <c:idx val="0"/>
            <c:spPr>
              <a:solidFill>
                <a:srgbClr val="FF0000"/>
              </a:solidFill>
              <a:ln w="25400">
                <a:noFill/>
              </a:ln>
            </c:spPr>
          </c:dPt>
          <c:dPt>
            <c:idx val="1"/>
            <c:spPr>
              <a:solidFill>
                <a:srgbClr val="FFFF00"/>
              </a:solidFill>
              <a:ln w="25400">
                <a:noFill/>
              </a:ln>
            </c:spPr>
          </c:dPt>
          <c:dPt>
            <c:idx val="2"/>
            <c:spPr>
              <a:solidFill>
                <a:srgbClr val="92D050"/>
              </a:solidFill>
              <a:ln w="25400">
                <a:noFill/>
              </a:ln>
            </c:spPr>
          </c:dPt>
          <c:dPt>
            <c:idx val="3"/>
            <c:spPr>
              <a:solidFill>
                <a:srgbClr val="00B050"/>
              </a:solidFill>
              <a:ln w="25400">
                <a:noFill/>
              </a:ln>
            </c:spPr>
          </c:dPt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('Question 6'!$B$4:$B$7,'Question 6'!$B$9)</c:f>
              <c:strCache>
                <c:ptCount val="5"/>
                <c:pt idx="0">
                  <c:v>Muito insatisfatório</c:v>
                </c:pt>
                <c:pt idx="1">
                  <c:v>Insatisfatório</c:v>
                </c:pt>
                <c:pt idx="2">
                  <c:v>Satisfatório</c:v>
                </c:pt>
                <c:pt idx="3">
                  <c:v>Muito satisfatório</c:v>
                </c:pt>
                <c:pt idx="4">
                  <c:v>Não soube</c:v>
                </c:pt>
              </c:strCache>
            </c:strRef>
          </c:cat>
          <c:val>
            <c:numRef>
              <c:f>('Question 6'!$C$4:$C$7,'Question 6'!$C$9)</c:f>
              <c:numCache>
                <c:formatCode>0.0%</c:formatCode>
                <c:ptCount val="5"/>
                <c:pt idx="0">
                  <c:v>1.3000000000000001E-2</c:v>
                </c:pt>
                <c:pt idx="1">
                  <c:v>2.700000000000001E-2</c:v>
                </c:pt>
                <c:pt idx="2">
                  <c:v>0.43300000000000005</c:v>
                </c:pt>
                <c:pt idx="3">
                  <c:v>0.52</c:v>
                </c:pt>
                <c:pt idx="4">
                  <c:v>7.0000000000000001E-3</c:v>
                </c:pt>
              </c:numCache>
            </c:numRef>
          </c:val>
        </c:ser>
        <c:dLbls/>
        <c:gapWidth val="80"/>
        <c:overlap val="25"/>
        <c:axId val="55708288"/>
        <c:axId val="55710080"/>
      </c:barChart>
      <c:catAx>
        <c:axId val="5570828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55710080"/>
        <c:crosses val="autoZero"/>
        <c:auto val="1"/>
        <c:lblAlgn val="ctr"/>
        <c:lblOffset val="100"/>
      </c:catAx>
      <c:valAx>
        <c:axId val="5571008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%" sourceLinked="1"/>
        <c:tickLblPos val="none"/>
        <c:crossAx val="5570828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6350">
      <a:noFill/>
    </a:ln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rgbClr val="5B9BD5">
                <a:alpha val="70000"/>
              </a:srgbClr>
            </a:solidFill>
            <a:ln>
              <a:noFill/>
            </a:ln>
            <a:effectLst/>
          </c:spPr>
          <c:dPt>
            <c:idx val="0"/>
          </c:dPt>
          <c:dPt>
            <c:idx val="1"/>
          </c:dPt>
          <c:dPt>
            <c:idx val="2"/>
          </c:dPt>
          <c:dPt>
            <c:idx val="3"/>
          </c:dPt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7'!$B$21:$B$24</c:f>
              <c:strCache>
                <c:ptCount val="4"/>
                <c:pt idx="0">
                  <c:v>Muitas pessoas aguardando</c:v>
                </c:pt>
                <c:pt idx="1">
                  <c:v>Falta de agilidade recepcionistas</c:v>
                </c:pt>
                <c:pt idx="2">
                  <c:v>Ambiente pequeno</c:v>
                </c:pt>
                <c:pt idx="3">
                  <c:v>Ambiente mal organizado</c:v>
                </c:pt>
              </c:strCache>
            </c:strRef>
          </c:cat>
          <c:val>
            <c:numRef>
              <c:f>'Question 7'!$C$21:$C$24</c:f>
              <c:numCache>
                <c:formatCode>0</c:formatCode>
                <c:ptCount val="4"/>
                <c:pt idx="0">
                  <c:v>3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/>
        <c:gapWidth val="80"/>
        <c:overlap val="25"/>
        <c:axId val="55768576"/>
        <c:axId val="55770112"/>
      </c:barChart>
      <c:catAx>
        <c:axId val="5576857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55770112"/>
        <c:crosses val="autoZero"/>
        <c:auto val="1"/>
        <c:lblAlgn val="ctr"/>
        <c:lblOffset val="100"/>
      </c:catAx>
      <c:valAx>
        <c:axId val="5577011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" sourceLinked="1"/>
        <c:tickLblPos val="none"/>
        <c:crossAx val="5576857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6350">
      <a:noFill/>
    </a:ln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dPt>
            <c:idx val="0"/>
            <c:spPr>
              <a:solidFill>
                <a:srgbClr val="FF0000"/>
              </a:solidFill>
              <a:ln w="25400">
                <a:noFill/>
              </a:ln>
            </c:spPr>
          </c:dPt>
          <c:dPt>
            <c:idx val="1"/>
            <c:spPr>
              <a:solidFill>
                <a:srgbClr val="FFFF00"/>
              </a:solidFill>
              <a:ln w="25400">
                <a:noFill/>
              </a:ln>
            </c:spPr>
          </c:dPt>
          <c:dPt>
            <c:idx val="2"/>
            <c:spPr>
              <a:solidFill>
                <a:srgbClr val="92D050"/>
              </a:solidFill>
              <a:ln w="25400">
                <a:noFill/>
              </a:ln>
            </c:spPr>
          </c:dPt>
          <c:dPt>
            <c:idx val="3"/>
            <c:spPr>
              <a:solidFill>
                <a:srgbClr val="00B050"/>
              </a:solidFill>
              <a:ln w="25400">
                <a:noFill/>
              </a:ln>
            </c:spPr>
          </c:dPt>
          <c:dPt>
            <c:idx val="5"/>
            <c:spPr>
              <a:solidFill>
                <a:sysClr val="window" lastClr="FFFFFF">
                  <a:lumMod val="65000"/>
                  <a:alpha val="70000"/>
                </a:sysClr>
              </a:solidFill>
              <a:ln>
                <a:noFill/>
              </a:ln>
              <a:effectLst/>
            </c:spPr>
          </c:dPt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8'!$B$4:$B$9</c:f>
              <c:strCache>
                <c:ptCount val="6"/>
                <c:pt idx="0">
                  <c:v>Muito insatisfatório</c:v>
                </c:pt>
                <c:pt idx="1">
                  <c:v>Insatisfatório</c:v>
                </c:pt>
                <c:pt idx="2">
                  <c:v>Satisfatório</c:v>
                </c:pt>
                <c:pt idx="3">
                  <c:v>Muito satisfatório</c:v>
                </c:pt>
                <c:pt idx="4">
                  <c:v>Não recebi visita da governança</c:v>
                </c:pt>
                <c:pt idx="5">
                  <c:v>Não soube</c:v>
                </c:pt>
              </c:strCache>
            </c:strRef>
          </c:cat>
          <c:val>
            <c:numRef>
              <c:f>'Question 8'!$C$4:$C$9</c:f>
              <c:numCache>
                <c:formatCode>0.0%</c:formatCode>
                <c:ptCount val="6"/>
                <c:pt idx="0">
                  <c:v>7.0000000000000001E-3</c:v>
                </c:pt>
                <c:pt idx="1">
                  <c:v>3.4000000000000002E-2</c:v>
                </c:pt>
                <c:pt idx="2">
                  <c:v>0.41600000000000009</c:v>
                </c:pt>
                <c:pt idx="3">
                  <c:v>0.49000000000000005</c:v>
                </c:pt>
                <c:pt idx="4">
                  <c:v>2.0000000000000004E-2</c:v>
                </c:pt>
                <c:pt idx="5">
                  <c:v>3.4000000000000002E-2</c:v>
                </c:pt>
              </c:numCache>
            </c:numRef>
          </c:val>
        </c:ser>
        <c:dLbls/>
        <c:gapWidth val="80"/>
        <c:overlap val="25"/>
        <c:axId val="64508288"/>
        <c:axId val="64509824"/>
      </c:barChart>
      <c:catAx>
        <c:axId val="6450828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64509824"/>
        <c:crosses val="autoZero"/>
        <c:auto val="1"/>
        <c:lblAlgn val="ctr"/>
        <c:lblOffset val="100"/>
      </c:catAx>
      <c:valAx>
        <c:axId val="6450982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%" sourceLinked="1"/>
        <c:tickLblPos val="none"/>
        <c:crossAx val="6450828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6350">
      <a:noFill/>
    </a:ln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rgbClr val="5B9BD5">
                <a:alpha val="70000"/>
              </a:srgbClr>
            </a:solidFill>
            <a:ln>
              <a:noFill/>
            </a:ln>
            <a:effectLst/>
          </c:spPr>
          <c:dPt>
            <c:idx val="0"/>
          </c:dPt>
          <c:dPt>
            <c:idx val="1"/>
          </c:dPt>
          <c:dPt>
            <c:idx val="2"/>
          </c:dPt>
          <c:dPt>
            <c:idx val="3"/>
          </c:dPt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9'!$B$18:$B$21</c:f>
              <c:strCache>
                <c:ptCount val="4"/>
                <c:pt idx="0">
                  <c:v>Demora em atender aos chamados</c:v>
                </c:pt>
                <c:pt idx="1">
                  <c:v>Falta de simpatia</c:v>
                </c:pt>
                <c:pt idx="2">
                  <c:v>Falta de iniciativa</c:v>
                </c:pt>
                <c:pt idx="3">
                  <c:v>NS/NR</c:v>
                </c:pt>
              </c:strCache>
            </c:strRef>
          </c:cat>
          <c:val>
            <c:numRef>
              <c:f>'Question 9'!$C$18:$C$21</c:f>
              <c:numCache>
                <c:formatCode>0</c:formatCode>
                <c:ptCount val="4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/>
        <c:gapWidth val="80"/>
        <c:overlap val="25"/>
        <c:axId val="64551936"/>
        <c:axId val="55141120"/>
      </c:barChart>
      <c:catAx>
        <c:axId val="6455193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55141120"/>
        <c:crosses val="autoZero"/>
        <c:auto val="1"/>
        <c:lblAlgn val="ctr"/>
        <c:lblOffset val="100"/>
      </c:catAx>
      <c:valAx>
        <c:axId val="5514112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" sourceLinked="1"/>
        <c:tickLblPos val="none"/>
        <c:crossAx val="6455193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6350">
      <a:noFill/>
    </a:ln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3.8457727995268198E-2"/>
          <c:y val="5.0925925925925923E-2"/>
          <c:w val="0.93858974200994827"/>
          <c:h val="0.74174431321084899"/>
        </c:manualLayout>
      </c:layout>
      <c:barChart>
        <c:barDir val="col"/>
        <c:grouping val="clustered"/>
        <c:ser>
          <c:idx val="0"/>
          <c:order val="0"/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dPt>
            <c:idx val="0"/>
            <c:spPr>
              <a:solidFill>
                <a:srgbClr val="FF0000"/>
              </a:solidFill>
              <a:ln w="25400">
                <a:noFill/>
              </a:ln>
            </c:spPr>
          </c:dPt>
          <c:dPt>
            <c:idx val="1"/>
            <c:spPr>
              <a:solidFill>
                <a:srgbClr val="FFFF00"/>
              </a:solidFill>
              <a:ln w="25400">
                <a:noFill/>
              </a:ln>
            </c:spPr>
          </c:dPt>
          <c:dPt>
            <c:idx val="2"/>
            <c:spPr>
              <a:solidFill>
                <a:srgbClr val="92D050"/>
              </a:solidFill>
              <a:ln w="25400">
                <a:noFill/>
              </a:ln>
            </c:spPr>
          </c:dPt>
          <c:dPt>
            <c:idx val="3"/>
            <c:spPr>
              <a:solidFill>
                <a:srgbClr val="00B050"/>
              </a:solidFill>
              <a:ln w="25400">
                <a:noFill/>
              </a:ln>
            </c:spPr>
          </c:dPt>
          <c:dPt>
            <c:idx val="5"/>
            <c:spPr>
              <a:solidFill>
                <a:sysClr val="window" lastClr="FFFFFF">
                  <a:lumMod val="65000"/>
                  <a:alpha val="70000"/>
                </a:sysClr>
              </a:solidFill>
              <a:ln>
                <a:noFill/>
              </a:ln>
              <a:effectLst/>
            </c:spPr>
          </c:dPt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10'!$B$4:$B$9</c:f>
              <c:strCache>
                <c:ptCount val="6"/>
                <c:pt idx="0">
                  <c:v>Muito insatisfatório</c:v>
                </c:pt>
                <c:pt idx="1">
                  <c:v>Insatisfatório</c:v>
                </c:pt>
                <c:pt idx="2">
                  <c:v>Satisfatório</c:v>
                </c:pt>
                <c:pt idx="3">
                  <c:v>Muito satisfatório</c:v>
                </c:pt>
                <c:pt idx="4">
                  <c:v>Não recebi a visita de enfermeiros</c:v>
                </c:pt>
                <c:pt idx="5">
                  <c:v>Não soube</c:v>
                </c:pt>
              </c:strCache>
            </c:strRef>
          </c:cat>
          <c:val>
            <c:numRef>
              <c:f>'Question 10'!$C$4:$C$9</c:f>
              <c:numCache>
                <c:formatCode>0.0%</c:formatCode>
                <c:ptCount val="6"/>
                <c:pt idx="0">
                  <c:v>2.700000000000001E-2</c:v>
                </c:pt>
                <c:pt idx="1">
                  <c:v>2.0000000000000004E-2</c:v>
                </c:pt>
                <c:pt idx="2">
                  <c:v>0.39200000000000007</c:v>
                </c:pt>
                <c:pt idx="3">
                  <c:v>0.52700000000000002</c:v>
                </c:pt>
                <c:pt idx="4">
                  <c:v>1.3999999999999999E-2</c:v>
                </c:pt>
                <c:pt idx="5">
                  <c:v>2.0000000000000004E-2</c:v>
                </c:pt>
              </c:numCache>
            </c:numRef>
          </c:val>
        </c:ser>
        <c:dLbls/>
        <c:gapWidth val="80"/>
        <c:overlap val="25"/>
        <c:axId val="64460672"/>
        <c:axId val="64462208"/>
      </c:barChart>
      <c:catAx>
        <c:axId val="6446067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64462208"/>
        <c:crosses val="autoZero"/>
        <c:auto val="1"/>
        <c:lblAlgn val="ctr"/>
        <c:lblOffset val="100"/>
      </c:catAx>
      <c:valAx>
        <c:axId val="6446220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%" sourceLinked="1"/>
        <c:tickLblPos val="none"/>
        <c:crossAx val="6446067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6350">
      <a:noFill/>
    </a:ln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rgbClr val="5B9BD5">
                <a:alpha val="70000"/>
              </a:srgbClr>
            </a:solidFill>
            <a:ln>
              <a:noFill/>
            </a:ln>
            <a:effectLst/>
          </c:spPr>
          <c:dPt>
            <c:idx val="0"/>
          </c:dPt>
          <c:dPt>
            <c:idx val="1"/>
          </c:dPt>
          <c:dPt>
            <c:idx val="2"/>
          </c:dPt>
          <c:dPt>
            <c:idx val="3"/>
          </c:dPt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11'!$B$22:$B$27</c:f>
              <c:strCache>
                <c:ptCount val="6"/>
                <c:pt idx="0">
                  <c:v>Atendimento mecanizado</c:v>
                </c:pt>
                <c:pt idx="1">
                  <c:v>Falta de atenção</c:v>
                </c:pt>
                <c:pt idx="2">
                  <c:v>Falta de conhecimento técnico</c:v>
                </c:pt>
                <c:pt idx="3">
                  <c:v>Falta de simpatia</c:v>
                </c:pt>
                <c:pt idx="4">
                  <c:v>Demonstrou pressa</c:v>
                </c:pt>
                <c:pt idx="5">
                  <c:v>Demora em atender aos chamados</c:v>
                </c:pt>
              </c:strCache>
            </c:strRef>
          </c:cat>
          <c:val>
            <c:numRef>
              <c:f>'Question 11'!$C$22:$C$27</c:f>
              <c:numCache>
                <c:formatCode>0</c:formatCode>
                <c:ptCount val="6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/>
        <c:gapWidth val="80"/>
        <c:overlap val="25"/>
        <c:axId val="64676608"/>
        <c:axId val="64678144"/>
      </c:barChart>
      <c:catAx>
        <c:axId val="6467660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64678144"/>
        <c:crosses val="autoZero"/>
        <c:auto val="1"/>
        <c:lblAlgn val="ctr"/>
        <c:lblOffset val="100"/>
      </c:catAx>
      <c:valAx>
        <c:axId val="6467814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" sourceLinked="1"/>
        <c:tickLblPos val="none"/>
        <c:crossAx val="6467660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6350">
      <a:noFill/>
    </a:ln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dPt>
            <c:idx val="0"/>
            <c:spPr>
              <a:solidFill>
                <a:srgbClr val="FF0000"/>
              </a:solidFill>
              <a:ln w="25400">
                <a:noFill/>
              </a:ln>
            </c:spPr>
          </c:dPt>
          <c:dPt>
            <c:idx val="1"/>
            <c:spPr>
              <a:solidFill>
                <a:srgbClr val="FFFF00"/>
              </a:solidFill>
              <a:ln w="25400">
                <a:noFill/>
              </a:ln>
            </c:spPr>
          </c:dPt>
          <c:dPt>
            <c:idx val="2"/>
            <c:spPr>
              <a:solidFill>
                <a:srgbClr val="92D050"/>
              </a:solidFill>
              <a:ln w="25400">
                <a:noFill/>
              </a:ln>
            </c:spPr>
          </c:dPt>
          <c:dPt>
            <c:idx val="3"/>
            <c:spPr>
              <a:solidFill>
                <a:srgbClr val="00B050"/>
              </a:solidFill>
              <a:ln w="25400">
                <a:noFill/>
              </a:ln>
            </c:spPr>
          </c:dPt>
          <c:dPt>
            <c:idx val="5"/>
            <c:spPr>
              <a:solidFill>
                <a:sysClr val="window" lastClr="FFFFFF">
                  <a:lumMod val="65000"/>
                  <a:alpha val="70000"/>
                </a:sysClr>
              </a:solidFill>
              <a:ln>
                <a:noFill/>
              </a:ln>
              <a:effectLst/>
            </c:spPr>
          </c:dPt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12'!$B$4:$B$9</c:f>
              <c:strCache>
                <c:ptCount val="6"/>
                <c:pt idx="0">
                  <c:v>Muito insatisfatório</c:v>
                </c:pt>
                <c:pt idx="1">
                  <c:v>Insatisfatório</c:v>
                </c:pt>
                <c:pt idx="2">
                  <c:v>Satisfatório</c:v>
                </c:pt>
                <c:pt idx="3">
                  <c:v>Muito satisfatório</c:v>
                </c:pt>
                <c:pt idx="4">
                  <c:v>Não recebi visita dos plantonistas</c:v>
                </c:pt>
                <c:pt idx="5">
                  <c:v>Não soube</c:v>
                </c:pt>
              </c:strCache>
            </c:strRef>
          </c:cat>
          <c:val>
            <c:numRef>
              <c:f>'Question 12'!$C$4:$C$9</c:f>
              <c:numCache>
                <c:formatCode>0.0%</c:formatCode>
                <c:ptCount val="6"/>
                <c:pt idx="0">
                  <c:v>0</c:v>
                </c:pt>
                <c:pt idx="1">
                  <c:v>1.3999999999999999E-2</c:v>
                </c:pt>
                <c:pt idx="2">
                  <c:v>0.3030000000000001</c:v>
                </c:pt>
                <c:pt idx="3">
                  <c:v>0.53799999999999992</c:v>
                </c:pt>
                <c:pt idx="4">
                  <c:v>9.0000000000000011E-2</c:v>
                </c:pt>
                <c:pt idx="5">
                  <c:v>5.5000000000000007E-2</c:v>
                </c:pt>
              </c:numCache>
            </c:numRef>
          </c:val>
        </c:ser>
        <c:dLbls/>
        <c:gapWidth val="80"/>
        <c:overlap val="25"/>
        <c:axId val="64593280"/>
        <c:axId val="64611456"/>
      </c:barChart>
      <c:catAx>
        <c:axId val="6459328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64611456"/>
        <c:crosses val="autoZero"/>
        <c:auto val="1"/>
        <c:lblAlgn val="ctr"/>
        <c:lblOffset val="100"/>
      </c:catAx>
      <c:valAx>
        <c:axId val="6461145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%" sourceLinked="1"/>
        <c:tickLblPos val="none"/>
        <c:crossAx val="6459328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6350">
      <a:noFill/>
    </a:ln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rgbClr val="5B9BD5">
                <a:alpha val="70000"/>
              </a:srgbClr>
            </a:solidFill>
            <a:ln>
              <a:noFill/>
            </a:ln>
            <a:effectLst/>
          </c:spPr>
          <c:dPt>
            <c:idx val="0"/>
          </c:dPt>
          <c:dPt>
            <c:idx val="1"/>
          </c:dPt>
          <c:dPt>
            <c:idx val="2"/>
          </c:dPt>
          <c:dPt>
            <c:idx val="3"/>
          </c:dPt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13'!$B$19:$B$22</c:f>
              <c:strCache>
                <c:ptCount val="4"/>
                <c:pt idx="0">
                  <c:v>Insegurança durante o atendimento</c:v>
                </c:pt>
                <c:pt idx="1">
                  <c:v>Demora em atender aos chamados</c:v>
                </c:pt>
                <c:pt idx="2">
                  <c:v>Desinteresse ao prestar atendimento</c:v>
                </c:pt>
                <c:pt idx="3">
                  <c:v>Receita de remédios incompatíveis</c:v>
                </c:pt>
              </c:strCache>
            </c:strRef>
          </c:cat>
          <c:val>
            <c:numRef>
              <c:f>'Question 13'!$C$19:$C$22</c:f>
              <c:numCache>
                <c:formatCode>0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/>
        <c:gapWidth val="80"/>
        <c:overlap val="25"/>
        <c:axId val="64702720"/>
        <c:axId val="64823296"/>
      </c:barChart>
      <c:catAx>
        <c:axId val="6470272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64823296"/>
        <c:crosses val="autoZero"/>
        <c:auto val="1"/>
        <c:lblAlgn val="ctr"/>
        <c:lblOffset val="100"/>
      </c:catAx>
      <c:valAx>
        <c:axId val="6482329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" sourceLinked="1"/>
        <c:tickLblPos val="none"/>
        <c:crossAx val="6470272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6350">
      <a:noFill/>
    </a:ln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1276713386533711"/>
          <c:y val="6.9035699845376719E-2"/>
          <c:w val="0.61331276987972683"/>
          <c:h val="0.83832622392117684"/>
        </c:manualLayout>
      </c:layout>
      <c:pieChart>
        <c:varyColors val="1"/>
        <c:ser>
          <c:idx val="0"/>
          <c:order val="0"/>
          <c:spPr>
            <a:solidFill>
              <a:srgbClr val="3B485D"/>
            </a:solidFill>
          </c:spPr>
          <c:dPt>
            <c:idx val="0"/>
            <c:spPr>
              <a:solidFill>
                <a:srgbClr val="188C7E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spPr>
              <a:solidFill>
                <a:srgbClr val="8CB9E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2"/>
            <c:spPr>
              <a:solidFill>
                <a:srgbClr val="3B485D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3"/>
            <c:spPr>
              <a:solidFill>
                <a:srgbClr val="A5A5A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-6.584345496138827E-2"/>
                  <c:y val="0.16473913733705839"/>
                </c:manualLayout>
              </c:layout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bg1"/>
                      </a:solidFill>
                      <a:latin typeface="Bariol Regular" panose="02000506040000020003" pitchFamily="50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058406240886556"/>
                  <c:y val="-0.25657403118727812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4.4768561233216649E-3"/>
                  <c:y val="1.3285332233374091E-2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1562543446114184E-2"/>
                  <c:y val="1.0770057408646169E-3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dLblPos val="bestFit"/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'Question 14'!$B$4:$B$7</c:f>
              <c:strCache>
                <c:ptCount val="4"/>
                <c:pt idx="0">
                  <c:v>Enfermaria (Quarto coletivo)</c:v>
                </c:pt>
                <c:pt idx="1">
                  <c:v>Quarto/apartamento (Individual)</c:v>
                </c:pt>
                <c:pt idx="2">
                  <c:v>Não necessitou de acomodação</c:v>
                </c:pt>
                <c:pt idx="3">
                  <c:v>Não soube</c:v>
                </c:pt>
              </c:strCache>
            </c:strRef>
          </c:cat>
          <c:val>
            <c:numRef>
              <c:f>'Question 14'!$C$4:$C$7</c:f>
              <c:numCache>
                <c:formatCode>0.0%</c:formatCode>
                <c:ptCount val="4"/>
                <c:pt idx="0">
                  <c:v>0.14500000000000002</c:v>
                </c:pt>
                <c:pt idx="1">
                  <c:v>0.80700000000000005</c:v>
                </c:pt>
                <c:pt idx="2">
                  <c:v>1.3999999999999999E-2</c:v>
                </c:pt>
                <c:pt idx="3">
                  <c:v>3.4000000000000002E-2</c:v>
                </c:pt>
              </c:numCache>
            </c:numRef>
          </c:val>
        </c:ser>
        <c:dLbls/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3502567797002929"/>
          <c:y val="0.56839647922583125"/>
          <c:w val="0.3649743220299711"/>
          <c:h val="0.42818650609850245"/>
        </c:manualLayout>
      </c:layout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Bariol Regular" panose="02000506040000020003" pitchFamily="50" charset="0"/>
              <a:ea typeface="+mn-ea"/>
              <a:cs typeface="+mn-cs"/>
            </a:defRPr>
          </a:pPr>
          <a:endParaRPr lang="pt-BR"/>
        </a:p>
      </c:txPr>
    </c:legend>
    <c:plotVisOnly val="1"/>
    <c:dispBlanksAs val="zero"/>
  </c:chart>
  <c:spPr>
    <a:noFill/>
    <a:ln w="6350">
      <a:noFill/>
    </a:ln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dPt>
            <c:idx val="0"/>
            <c:spPr>
              <a:solidFill>
                <a:srgbClr val="FF0000"/>
              </a:solidFill>
              <a:ln w="25400">
                <a:noFill/>
              </a:ln>
            </c:spPr>
          </c:dPt>
          <c:dPt>
            <c:idx val="1"/>
            <c:spPr>
              <a:solidFill>
                <a:srgbClr val="FFFF00"/>
              </a:solidFill>
              <a:ln w="25400">
                <a:noFill/>
              </a:ln>
            </c:spPr>
          </c:dPt>
          <c:dPt>
            <c:idx val="2"/>
            <c:spPr>
              <a:solidFill>
                <a:srgbClr val="92D050"/>
              </a:solidFill>
              <a:ln w="25400">
                <a:noFill/>
              </a:ln>
            </c:spPr>
          </c:dPt>
          <c:dPt>
            <c:idx val="3"/>
            <c:spPr>
              <a:solidFill>
                <a:srgbClr val="00B050"/>
              </a:solidFill>
              <a:ln w="25400">
                <a:noFill/>
              </a:ln>
            </c:spPr>
          </c:dPt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15'!$B$4:$B$8</c:f>
              <c:strCache>
                <c:ptCount val="5"/>
                <c:pt idx="0">
                  <c:v>Muito desconfortável</c:v>
                </c:pt>
                <c:pt idx="1">
                  <c:v>Desconfortável</c:v>
                </c:pt>
                <c:pt idx="2">
                  <c:v>Confortável</c:v>
                </c:pt>
                <c:pt idx="3">
                  <c:v>Muito confortável</c:v>
                </c:pt>
                <c:pt idx="4">
                  <c:v>Não soube</c:v>
                </c:pt>
              </c:strCache>
            </c:strRef>
          </c:cat>
          <c:val>
            <c:numRef>
              <c:f>'Question 15'!$C$4:$C$8</c:f>
              <c:numCache>
                <c:formatCode>0.0%</c:formatCode>
                <c:ptCount val="5"/>
                <c:pt idx="0">
                  <c:v>7.0000000000000001E-3</c:v>
                </c:pt>
                <c:pt idx="1">
                  <c:v>5.1000000000000004E-2</c:v>
                </c:pt>
                <c:pt idx="2">
                  <c:v>0.56499999999999995</c:v>
                </c:pt>
                <c:pt idx="3">
                  <c:v>0.3620000000000001</c:v>
                </c:pt>
                <c:pt idx="4">
                  <c:v>1.3999999999999999E-2</c:v>
                </c:pt>
              </c:numCache>
            </c:numRef>
          </c:val>
        </c:ser>
        <c:dLbls/>
        <c:gapWidth val="80"/>
        <c:overlap val="25"/>
        <c:axId val="65021824"/>
        <c:axId val="65023360"/>
      </c:barChart>
      <c:catAx>
        <c:axId val="6502182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65023360"/>
        <c:crosses val="autoZero"/>
        <c:auto val="1"/>
        <c:lblAlgn val="ctr"/>
        <c:lblOffset val="100"/>
      </c:catAx>
      <c:valAx>
        <c:axId val="6502336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%" sourceLinked="1"/>
        <c:tickLblPos val="none"/>
        <c:crossAx val="6502182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6350">
      <a:noFill/>
    </a:ln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dPt>
            <c:idx val="0"/>
            <c:spPr>
              <a:solidFill>
                <a:srgbClr val="FF0000"/>
              </a:solidFill>
              <a:ln w="25400">
                <a:noFill/>
              </a:ln>
            </c:spPr>
          </c:dPt>
          <c:dPt>
            <c:idx val="1"/>
            <c:spPr>
              <a:solidFill>
                <a:srgbClr val="FFFF00"/>
              </a:solidFill>
              <a:ln w="25400">
                <a:noFill/>
              </a:ln>
            </c:spPr>
          </c:dPt>
          <c:dPt>
            <c:idx val="2"/>
            <c:spPr>
              <a:solidFill>
                <a:srgbClr val="92D050"/>
              </a:solidFill>
              <a:ln w="25400">
                <a:noFill/>
              </a:ln>
            </c:spPr>
          </c:dPt>
          <c:dPt>
            <c:idx val="3"/>
            <c:spPr>
              <a:solidFill>
                <a:srgbClr val="00B050"/>
              </a:solidFill>
              <a:ln w="25400">
                <a:noFill/>
              </a:ln>
            </c:spPr>
          </c:dPt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AcomodaçãoxConforto!$G$26:$G$30</c:f>
              <c:strCache>
                <c:ptCount val="5"/>
                <c:pt idx="0">
                  <c:v>Muito desconfortável</c:v>
                </c:pt>
                <c:pt idx="1">
                  <c:v>Desconfortável</c:v>
                </c:pt>
                <c:pt idx="2">
                  <c:v>Confortável</c:v>
                </c:pt>
                <c:pt idx="3">
                  <c:v>Muito confortável</c:v>
                </c:pt>
                <c:pt idx="4">
                  <c:v>Não soube</c:v>
                </c:pt>
              </c:strCache>
            </c:strRef>
          </c:cat>
          <c:val>
            <c:numRef>
              <c:f>AcomodaçãoxConforto!$I$26:$I$30</c:f>
              <c:numCache>
                <c:formatCode>0.0%</c:formatCode>
                <c:ptCount val="5"/>
                <c:pt idx="0">
                  <c:v>0</c:v>
                </c:pt>
                <c:pt idx="1">
                  <c:v>9.5238095238095247E-2</c:v>
                </c:pt>
                <c:pt idx="2">
                  <c:v>0.76190476190476186</c:v>
                </c:pt>
                <c:pt idx="3">
                  <c:v>0.1428571428571429</c:v>
                </c:pt>
                <c:pt idx="4">
                  <c:v>0</c:v>
                </c:pt>
              </c:numCache>
            </c:numRef>
          </c:val>
        </c:ser>
        <c:dLbls/>
        <c:gapWidth val="80"/>
        <c:overlap val="25"/>
        <c:axId val="64917888"/>
        <c:axId val="64919424"/>
      </c:barChart>
      <c:catAx>
        <c:axId val="6491788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64919424"/>
        <c:crosses val="autoZero"/>
        <c:auto val="1"/>
        <c:lblAlgn val="ctr"/>
        <c:lblOffset val="100"/>
      </c:catAx>
      <c:valAx>
        <c:axId val="6491942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%" sourceLinked="1"/>
        <c:tickLblPos val="none"/>
        <c:crossAx val="6491788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6350">
      <a:noFill/>
    </a:ln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1276713386533711"/>
          <c:y val="6.9035699845376719E-2"/>
          <c:w val="0.61331276987972683"/>
          <c:h val="0.83832622392117684"/>
        </c:manualLayout>
      </c:layout>
      <c:pieChart>
        <c:varyColors val="1"/>
        <c:ser>
          <c:idx val="0"/>
          <c:order val="0"/>
          <c:spPr>
            <a:solidFill>
              <a:srgbClr val="3B485D"/>
            </a:solidFill>
          </c:spPr>
          <c:dPt>
            <c:idx val="0"/>
            <c:spPr>
              <a:solidFill>
                <a:srgbClr val="188C7E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spPr>
              <a:solidFill>
                <a:srgbClr val="8CB9E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2"/>
            <c:spPr>
              <a:solidFill>
                <a:srgbClr val="3B485D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3"/>
            <c:spPr>
              <a:solidFill>
                <a:srgbClr val="A5A5A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-6.584345496138827E-2"/>
                  <c:y val="0.16473913733705839"/>
                </c:manualLayout>
              </c:layout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bg1"/>
                      </a:solidFill>
                      <a:latin typeface="Bariol Regular" panose="02000506040000020003" pitchFamily="50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058406240886556"/>
                  <c:y val="-0.25657403118727812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4.4768561233216649E-3"/>
                  <c:y val="1.3285332233374091E-2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1562543446114184E-2"/>
                  <c:y val="1.0770057408646169E-3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dLblPos val="bestFit"/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'Question 14'!$B$4:$B$7</c:f>
              <c:strCache>
                <c:ptCount val="4"/>
                <c:pt idx="0">
                  <c:v>Enfermaria (Quarto coletivo)</c:v>
                </c:pt>
                <c:pt idx="1">
                  <c:v>Quarto/apartamento (Individual)</c:v>
                </c:pt>
                <c:pt idx="2">
                  <c:v>Não necessitou de acomodação</c:v>
                </c:pt>
                <c:pt idx="3">
                  <c:v>Não soube</c:v>
                </c:pt>
              </c:strCache>
            </c:strRef>
          </c:cat>
          <c:val>
            <c:numRef>
              <c:f>'Question 14'!$C$4:$C$7</c:f>
              <c:numCache>
                <c:formatCode>0.0%</c:formatCode>
                <c:ptCount val="4"/>
                <c:pt idx="0">
                  <c:v>0.14500000000000002</c:v>
                </c:pt>
                <c:pt idx="1">
                  <c:v>0.80700000000000005</c:v>
                </c:pt>
                <c:pt idx="2">
                  <c:v>1.3999999999999999E-2</c:v>
                </c:pt>
                <c:pt idx="3">
                  <c:v>3.4000000000000002E-2</c:v>
                </c:pt>
              </c:numCache>
            </c:numRef>
          </c:val>
        </c:ser>
        <c:dLbls/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3502567797002929"/>
          <c:y val="0.56839647922583125"/>
          <c:w val="0.3649743220299711"/>
          <c:h val="0.42818650609850245"/>
        </c:manualLayout>
      </c:layout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Bariol Regular" panose="02000506040000020003" pitchFamily="50" charset="0"/>
              <a:ea typeface="+mn-ea"/>
              <a:cs typeface="+mn-cs"/>
            </a:defRPr>
          </a:pPr>
          <a:endParaRPr lang="pt-BR"/>
        </a:p>
      </c:txPr>
    </c:legend>
    <c:plotVisOnly val="1"/>
    <c:dispBlanksAs val="zero"/>
  </c:chart>
  <c:spPr>
    <a:noFill/>
    <a:ln w="6350">
      <a:noFill/>
    </a:ln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1276713386533711"/>
          <c:y val="6.9035699845376719E-2"/>
          <c:w val="0.61331276987972683"/>
          <c:h val="0.83832622392117684"/>
        </c:manualLayout>
      </c:layout>
      <c:pieChart>
        <c:varyColors val="1"/>
        <c:ser>
          <c:idx val="0"/>
          <c:order val="0"/>
          <c:spPr>
            <a:solidFill>
              <a:srgbClr val="3B485D"/>
            </a:solidFill>
          </c:spPr>
          <c:dPt>
            <c:idx val="0"/>
            <c:spPr>
              <a:solidFill>
                <a:srgbClr val="188C7E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spPr>
              <a:solidFill>
                <a:srgbClr val="8CB9E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2"/>
            <c:spPr>
              <a:solidFill>
                <a:srgbClr val="3B485D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3"/>
            <c:spPr>
              <a:solidFill>
                <a:srgbClr val="A5A5A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-6.584345496138827E-2"/>
                  <c:y val="0.16473913733705839"/>
                </c:manualLayout>
              </c:layout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bg1"/>
                      </a:solidFill>
                      <a:latin typeface="Bariol Regular" panose="02000506040000020003" pitchFamily="50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058406240886556"/>
                  <c:y val="-0.25657403118727812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4.4768561233216649E-3"/>
                  <c:y val="1.3285332233374091E-2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1562543446114184E-2"/>
                  <c:y val="1.0770057408646169E-3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dLblPos val="bestFit"/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'Question 14'!$B$4:$B$7</c:f>
              <c:strCache>
                <c:ptCount val="4"/>
                <c:pt idx="0">
                  <c:v>Enfermaria (Quarto coletivo)</c:v>
                </c:pt>
                <c:pt idx="1">
                  <c:v>Quarto/apartamento (Individual)</c:v>
                </c:pt>
                <c:pt idx="2">
                  <c:v>Não necessitou de acomodação</c:v>
                </c:pt>
                <c:pt idx="3">
                  <c:v>Não soube</c:v>
                </c:pt>
              </c:strCache>
            </c:strRef>
          </c:cat>
          <c:val>
            <c:numRef>
              <c:f>'Question 14'!$C$4:$C$7</c:f>
              <c:numCache>
                <c:formatCode>0.0%</c:formatCode>
                <c:ptCount val="4"/>
                <c:pt idx="0">
                  <c:v>0.14500000000000002</c:v>
                </c:pt>
                <c:pt idx="1">
                  <c:v>0.80700000000000005</c:v>
                </c:pt>
                <c:pt idx="2">
                  <c:v>1.3999999999999999E-2</c:v>
                </c:pt>
                <c:pt idx="3">
                  <c:v>3.4000000000000002E-2</c:v>
                </c:pt>
              </c:numCache>
            </c:numRef>
          </c:val>
        </c:ser>
        <c:dLbls/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3502567797002929"/>
          <c:y val="0.56839647922583125"/>
          <c:w val="0.3649743220299711"/>
          <c:h val="0.42818650609850245"/>
        </c:manualLayout>
      </c:layout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Bariol Regular" panose="02000506040000020003" pitchFamily="50" charset="0"/>
              <a:ea typeface="+mn-ea"/>
              <a:cs typeface="+mn-cs"/>
            </a:defRPr>
          </a:pPr>
          <a:endParaRPr lang="pt-BR"/>
        </a:p>
      </c:txPr>
    </c:legend>
    <c:plotVisOnly val="1"/>
    <c:dispBlanksAs val="zero"/>
  </c:chart>
  <c:spPr>
    <a:noFill/>
    <a:ln w="6350">
      <a:noFill/>
    </a:ln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ser>
          <c:idx val="0"/>
          <c:order val="0"/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dPt>
            <c:idx val="0"/>
            <c:spPr>
              <a:solidFill>
                <a:srgbClr val="FF0000"/>
              </a:solidFill>
              <a:ln>
                <a:noFill/>
              </a:ln>
              <a:effectLst/>
            </c:spPr>
          </c:dPt>
          <c:dPt>
            <c:idx val="1"/>
            <c:spPr>
              <a:solidFill>
                <a:srgbClr val="FFFF00"/>
              </a:solidFill>
              <a:ln>
                <a:noFill/>
              </a:ln>
              <a:effectLst/>
            </c:spPr>
          </c:dPt>
          <c:dPt>
            <c:idx val="2"/>
            <c:spPr>
              <a:solidFill>
                <a:srgbClr val="92D050"/>
              </a:solidFill>
              <a:ln>
                <a:noFill/>
              </a:ln>
              <a:effectLst/>
            </c:spPr>
          </c:dPt>
          <c:dPt>
            <c:idx val="3"/>
            <c:spPr>
              <a:solidFill>
                <a:srgbClr val="00B05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AcomodaçãoxConforto!$F$2:$F$6</c:f>
              <c:strCache>
                <c:ptCount val="5"/>
                <c:pt idx="0">
                  <c:v>Muito desconfortável</c:v>
                </c:pt>
                <c:pt idx="1">
                  <c:v>Desconfortável</c:v>
                </c:pt>
                <c:pt idx="2">
                  <c:v>Confortável</c:v>
                </c:pt>
                <c:pt idx="3">
                  <c:v>Muito confortável</c:v>
                </c:pt>
                <c:pt idx="4">
                  <c:v>Não soube</c:v>
                </c:pt>
              </c:strCache>
            </c:strRef>
          </c:cat>
          <c:val>
            <c:numRef>
              <c:f>AcomodaçãoxConforto!$H$2:$H$6</c:f>
              <c:numCache>
                <c:formatCode>0.0%</c:formatCode>
                <c:ptCount val="5"/>
                <c:pt idx="0">
                  <c:v>0</c:v>
                </c:pt>
                <c:pt idx="1">
                  <c:v>4.3103448275862058E-2</c:v>
                </c:pt>
                <c:pt idx="2">
                  <c:v>0.5344827586206895</c:v>
                </c:pt>
                <c:pt idx="3">
                  <c:v>0.40517241379310348</c:v>
                </c:pt>
                <c:pt idx="4">
                  <c:v>1.7241379310344827E-2</c:v>
                </c:pt>
              </c:numCache>
            </c:numRef>
          </c:val>
        </c:ser>
        <c:dLbls/>
        <c:gapWidth val="80"/>
        <c:overlap val="25"/>
        <c:axId val="65487616"/>
        <c:axId val="65489152"/>
      </c:barChart>
      <c:catAx>
        <c:axId val="6548761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65489152"/>
        <c:crosses val="autoZero"/>
        <c:auto val="1"/>
        <c:lblAlgn val="ctr"/>
        <c:lblOffset val="100"/>
      </c:catAx>
      <c:valAx>
        <c:axId val="6548915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tickLblPos val="none"/>
        <c:crossAx val="654876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dPt>
            <c:idx val="0"/>
            <c:spPr>
              <a:solidFill>
                <a:srgbClr val="FF0000"/>
              </a:solidFill>
              <a:ln w="25400">
                <a:noFill/>
              </a:ln>
            </c:spPr>
          </c:dPt>
          <c:dPt>
            <c:idx val="1"/>
            <c:spPr>
              <a:solidFill>
                <a:srgbClr val="FFFF00"/>
              </a:solidFill>
              <a:ln w="25400">
                <a:noFill/>
              </a:ln>
            </c:spPr>
          </c:dPt>
          <c:dPt>
            <c:idx val="2"/>
            <c:spPr>
              <a:solidFill>
                <a:srgbClr val="92D050"/>
              </a:solidFill>
              <a:ln w="25400">
                <a:noFill/>
              </a:ln>
            </c:spPr>
          </c:dPt>
          <c:dPt>
            <c:idx val="3"/>
            <c:spPr>
              <a:solidFill>
                <a:srgbClr val="00B050"/>
              </a:solidFill>
              <a:ln w="25400">
                <a:noFill/>
              </a:ln>
            </c:spPr>
          </c:dPt>
          <c:dPt>
            <c:idx val="5"/>
            <c:spPr>
              <a:solidFill>
                <a:sysClr val="window" lastClr="FFFFFF">
                  <a:lumMod val="65000"/>
                  <a:alpha val="70000"/>
                </a:sysClr>
              </a:solidFill>
              <a:ln>
                <a:noFill/>
              </a:ln>
              <a:effectLst/>
            </c:spPr>
          </c:dPt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17'!$B$4:$B$9</c:f>
              <c:strCache>
                <c:ptCount val="6"/>
                <c:pt idx="0">
                  <c:v>Muito insatisfatória</c:v>
                </c:pt>
                <c:pt idx="1">
                  <c:v>Insatisfatória</c:v>
                </c:pt>
                <c:pt idx="2">
                  <c:v>Satisfatória</c:v>
                </c:pt>
                <c:pt idx="3">
                  <c:v>Muito satisfatória</c:v>
                </c:pt>
                <c:pt idx="4">
                  <c:v>Não me alimentei</c:v>
                </c:pt>
                <c:pt idx="5">
                  <c:v>Não soube</c:v>
                </c:pt>
              </c:strCache>
            </c:strRef>
          </c:cat>
          <c:val>
            <c:numRef>
              <c:f>'Question 17'!$C$4:$C$9</c:f>
              <c:numCache>
                <c:formatCode>0.0%</c:formatCode>
                <c:ptCount val="6"/>
                <c:pt idx="0">
                  <c:v>0</c:v>
                </c:pt>
                <c:pt idx="1">
                  <c:v>5.8000000000000003E-2</c:v>
                </c:pt>
                <c:pt idx="2">
                  <c:v>0.52900000000000003</c:v>
                </c:pt>
                <c:pt idx="3">
                  <c:v>0.31200000000000006</c:v>
                </c:pt>
                <c:pt idx="4">
                  <c:v>5.1000000000000004E-2</c:v>
                </c:pt>
                <c:pt idx="5">
                  <c:v>5.1000000000000004E-2</c:v>
                </c:pt>
              </c:numCache>
            </c:numRef>
          </c:val>
        </c:ser>
        <c:dLbls/>
        <c:gapWidth val="80"/>
        <c:overlap val="25"/>
        <c:axId val="65531264"/>
        <c:axId val="65553536"/>
      </c:barChart>
      <c:catAx>
        <c:axId val="6553126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65553536"/>
        <c:crosses val="autoZero"/>
        <c:auto val="1"/>
        <c:lblAlgn val="ctr"/>
        <c:lblOffset val="100"/>
      </c:catAx>
      <c:valAx>
        <c:axId val="6555353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%" sourceLinked="1"/>
        <c:tickLblPos val="none"/>
        <c:crossAx val="6553126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6350">
      <a:noFill/>
    </a:ln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rgbClr val="5B9BD5">
                <a:alpha val="70000"/>
              </a:srgbClr>
            </a:solidFill>
            <a:ln>
              <a:noFill/>
            </a:ln>
            <a:effectLst/>
          </c:spPr>
          <c:dPt>
            <c:idx val="0"/>
          </c:dPt>
          <c:dPt>
            <c:idx val="1"/>
          </c:dPt>
          <c:dPt>
            <c:idx val="2"/>
          </c:dPt>
          <c:dPt>
            <c:idx val="3"/>
          </c:dPt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18'!$B$18:$B$22</c:f>
              <c:strCache>
                <c:ptCount val="5"/>
                <c:pt idx="0">
                  <c:v>Sabor desagradável</c:v>
                </c:pt>
                <c:pt idx="1">
                  <c:v>Fora dos horários estipulados</c:v>
                </c:pt>
                <c:pt idx="2">
                  <c:v>Cardápio não respeitou a dieta</c:v>
                </c:pt>
                <c:pt idx="3">
                  <c:v>Comida fria</c:v>
                </c:pt>
                <c:pt idx="4">
                  <c:v>Nutricionista não visitou</c:v>
                </c:pt>
              </c:strCache>
            </c:strRef>
          </c:cat>
          <c:val>
            <c:numRef>
              <c:f>'Question 18'!$C$18:$C$22</c:f>
              <c:numCache>
                <c:formatCode>0</c:formatCode>
                <c:ptCount val="5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2</c:v>
                </c:pt>
                <c:pt idx="4">
                  <c:v>1</c:v>
                </c:pt>
              </c:numCache>
            </c:numRef>
          </c:val>
        </c:ser>
        <c:dLbls/>
        <c:gapWidth val="80"/>
        <c:overlap val="25"/>
        <c:axId val="65591552"/>
        <c:axId val="65114112"/>
      </c:barChart>
      <c:catAx>
        <c:axId val="6559155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65114112"/>
        <c:crosses val="autoZero"/>
        <c:auto val="1"/>
        <c:lblAlgn val="ctr"/>
        <c:lblOffset val="100"/>
      </c:catAx>
      <c:valAx>
        <c:axId val="6511411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" sourceLinked="1"/>
        <c:tickLblPos val="none"/>
        <c:crossAx val="6559155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6350">
      <a:noFill/>
    </a:ln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dPt>
            <c:idx val="0"/>
            <c:spPr>
              <a:solidFill>
                <a:srgbClr val="FF0000"/>
              </a:solidFill>
              <a:ln w="25400">
                <a:noFill/>
              </a:ln>
            </c:spPr>
          </c:dPt>
          <c:dPt>
            <c:idx val="1"/>
            <c:spPr>
              <a:solidFill>
                <a:srgbClr val="FFFF00"/>
              </a:solidFill>
              <a:ln w="25400">
                <a:noFill/>
              </a:ln>
            </c:spPr>
          </c:dPt>
          <c:dPt>
            <c:idx val="2"/>
            <c:spPr>
              <a:solidFill>
                <a:srgbClr val="92D050"/>
              </a:solidFill>
              <a:ln w="25400">
                <a:noFill/>
              </a:ln>
            </c:spPr>
          </c:dPt>
          <c:dPt>
            <c:idx val="3"/>
            <c:spPr>
              <a:solidFill>
                <a:srgbClr val="00B050"/>
              </a:solidFill>
              <a:ln w="25400">
                <a:noFill/>
              </a:ln>
            </c:spPr>
          </c:dPt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19'!$B$4:$B$8</c:f>
              <c:strCache>
                <c:ptCount val="5"/>
                <c:pt idx="0">
                  <c:v>Muito longo</c:v>
                </c:pt>
                <c:pt idx="1">
                  <c:v>Longo</c:v>
                </c:pt>
                <c:pt idx="2">
                  <c:v>Curto</c:v>
                </c:pt>
                <c:pt idx="3">
                  <c:v>Muito curto</c:v>
                </c:pt>
                <c:pt idx="4">
                  <c:v>Não soube</c:v>
                </c:pt>
              </c:strCache>
            </c:strRef>
          </c:cat>
          <c:val>
            <c:numRef>
              <c:f>'Question 19'!$C$4:$C$8</c:f>
              <c:numCache>
                <c:formatCode>0.0%</c:formatCode>
                <c:ptCount val="5"/>
                <c:pt idx="0">
                  <c:v>2.1000000000000005E-2</c:v>
                </c:pt>
                <c:pt idx="1">
                  <c:v>0.10400000000000002</c:v>
                </c:pt>
                <c:pt idx="2">
                  <c:v>0.63200000000000012</c:v>
                </c:pt>
                <c:pt idx="3">
                  <c:v>0.19400000000000001</c:v>
                </c:pt>
                <c:pt idx="4">
                  <c:v>4.9000000000000009E-2</c:v>
                </c:pt>
              </c:numCache>
            </c:numRef>
          </c:val>
        </c:ser>
        <c:dLbls/>
        <c:gapWidth val="80"/>
        <c:overlap val="25"/>
        <c:axId val="65652992"/>
        <c:axId val="65658880"/>
      </c:barChart>
      <c:catAx>
        <c:axId val="6565299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65658880"/>
        <c:crosses val="autoZero"/>
        <c:auto val="1"/>
        <c:lblAlgn val="ctr"/>
        <c:lblOffset val="100"/>
      </c:catAx>
      <c:valAx>
        <c:axId val="6565888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%" sourceLinked="1"/>
        <c:tickLblPos val="none"/>
        <c:crossAx val="6565299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6350">
      <a:noFill/>
    </a:ln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140431941032517E-2"/>
          <c:y val="3.3946644166064369E-2"/>
          <c:w val="0.90625187676415841"/>
          <c:h val="0.74176913006648371"/>
        </c:manualLayout>
      </c:layout>
      <c:barChart>
        <c:barDir val="col"/>
        <c:grouping val="clustered"/>
        <c:ser>
          <c:idx val="0"/>
          <c:order val="0"/>
          <c:spPr>
            <a:solidFill>
              <a:srgbClr val="5B9BD5">
                <a:alpha val="70000"/>
              </a:srgbClr>
            </a:solidFill>
            <a:ln>
              <a:noFill/>
            </a:ln>
            <a:effectLst/>
          </c:spPr>
          <c:dPt>
            <c:idx val="0"/>
          </c:dPt>
          <c:dPt>
            <c:idx val="1"/>
          </c:dPt>
          <c:dPt>
            <c:idx val="2"/>
          </c:dPt>
          <c:dPt>
            <c:idx val="3"/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'Question 21'!$C$12:$C$22</c:f>
              <c:strCache>
                <c:ptCount val="11"/>
                <c:pt idx="0">
                  <c:v>1 - Não recomendo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10 - Recomendo muito</c:v>
                </c:pt>
                <c:pt idx="10">
                  <c:v>Não soube</c:v>
                </c:pt>
              </c:strCache>
            </c:strRef>
          </c:cat>
          <c:val>
            <c:numRef>
              <c:f>'Question 21'!$E$12:$E$22</c:f>
              <c:numCache>
                <c:formatCode>0.0%</c:formatCode>
                <c:ptCount val="11"/>
                <c:pt idx="0">
                  <c:v>0</c:v>
                </c:pt>
                <c:pt idx="1">
                  <c:v>6.9930069930069939E-3</c:v>
                </c:pt>
                <c:pt idx="2">
                  <c:v>0</c:v>
                </c:pt>
                <c:pt idx="3">
                  <c:v>6.9930069930069939E-3</c:v>
                </c:pt>
                <c:pt idx="4">
                  <c:v>6.9930069930069939E-3</c:v>
                </c:pt>
                <c:pt idx="5">
                  <c:v>2.0979020979020987E-2</c:v>
                </c:pt>
                <c:pt idx="6">
                  <c:v>4.1958041958041974E-2</c:v>
                </c:pt>
                <c:pt idx="7">
                  <c:v>0.20279720279720284</c:v>
                </c:pt>
                <c:pt idx="8">
                  <c:v>0.15384615384615391</c:v>
                </c:pt>
                <c:pt idx="9">
                  <c:v>0.5174825174825175</c:v>
                </c:pt>
                <c:pt idx="10">
                  <c:v>4.1958041958041974E-2</c:v>
                </c:pt>
              </c:numCache>
            </c:numRef>
          </c:val>
        </c:ser>
        <c:dLbls/>
        <c:gapWidth val="80"/>
        <c:overlap val="25"/>
        <c:axId val="65635840"/>
        <c:axId val="65637376"/>
      </c:barChart>
      <c:catAx>
        <c:axId val="6563584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65637376"/>
        <c:crosses val="autoZero"/>
        <c:auto val="1"/>
        <c:lblAlgn val="ctr"/>
        <c:lblOffset val="100"/>
      </c:catAx>
      <c:valAx>
        <c:axId val="6563737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tickLblPos val="none"/>
        <c:crossAx val="65635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608320-EA81-485C-8B28-FB8135880C77}" type="datetimeFigureOut">
              <a:rPr lang="pt-BR" smtClean="0"/>
              <a:pPr/>
              <a:t>07/12/2016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2DF62C-BD12-472A-A959-442DAE3FBB6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81808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9568561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0494823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8867717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1456191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5562411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0461611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5586081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baseline="0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8603455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5479986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3659156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7539594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3399164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3341723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4289490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7344321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2027802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9306896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27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702357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 userDrawn="1"/>
        </p:nvGrpSpPr>
        <p:grpSpPr bwMode="auto">
          <a:xfrm>
            <a:off x="0" y="0"/>
            <a:ext cx="12192000" cy="2146300"/>
            <a:chOff x="0" y="0"/>
            <a:chExt cx="7680" cy="1352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0" y="0"/>
              <a:ext cx="7680" cy="1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" name="Freeform 5"/>
            <p:cNvSpPr>
              <a:spLocks/>
            </p:cNvSpPr>
            <p:nvPr userDrawn="1"/>
          </p:nvSpPr>
          <p:spPr bwMode="auto">
            <a:xfrm>
              <a:off x="0" y="0"/>
              <a:ext cx="7680" cy="1176"/>
            </a:xfrm>
            <a:custGeom>
              <a:avLst/>
              <a:gdLst>
                <a:gd name="T0" fmla="*/ 7680 w 7680"/>
                <a:gd name="T1" fmla="*/ 0 h 1176"/>
                <a:gd name="T2" fmla="*/ 0 w 7680"/>
                <a:gd name="T3" fmla="*/ 0 h 1176"/>
                <a:gd name="T4" fmla="*/ 0 w 7680"/>
                <a:gd name="T5" fmla="*/ 926 h 1176"/>
                <a:gd name="T6" fmla="*/ 770 w 7680"/>
                <a:gd name="T7" fmla="*/ 924 h 1176"/>
                <a:gd name="T8" fmla="*/ 876 w 7680"/>
                <a:gd name="T9" fmla="*/ 812 h 1176"/>
                <a:gd name="T10" fmla="*/ 936 w 7680"/>
                <a:gd name="T11" fmla="*/ 960 h 1176"/>
                <a:gd name="T12" fmla="*/ 1044 w 7680"/>
                <a:gd name="T13" fmla="*/ 428 h 1176"/>
                <a:gd name="T14" fmla="*/ 1134 w 7680"/>
                <a:gd name="T15" fmla="*/ 1176 h 1176"/>
                <a:gd name="T16" fmla="*/ 1200 w 7680"/>
                <a:gd name="T17" fmla="*/ 890 h 1176"/>
                <a:gd name="T18" fmla="*/ 1258 w 7680"/>
                <a:gd name="T19" fmla="*/ 950 h 1176"/>
                <a:gd name="T20" fmla="*/ 1328 w 7680"/>
                <a:gd name="T21" fmla="*/ 728 h 1176"/>
                <a:gd name="T22" fmla="*/ 1416 w 7680"/>
                <a:gd name="T23" fmla="*/ 1012 h 1176"/>
                <a:gd name="T24" fmla="*/ 1486 w 7680"/>
                <a:gd name="T25" fmla="*/ 880 h 1176"/>
                <a:gd name="T26" fmla="*/ 1524 w 7680"/>
                <a:gd name="T27" fmla="*/ 976 h 1176"/>
                <a:gd name="T28" fmla="*/ 1586 w 7680"/>
                <a:gd name="T29" fmla="*/ 924 h 1176"/>
                <a:gd name="T30" fmla="*/ 7680 w 7680"/>
                <a:gd name="T31" fmla="*/ 926 h 1176"/>
                <a:gd name="T32" fmla="*/ 7680 w 7680"/>
                <a:gd name="T33" fmla="*/ 0 h 1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80" h="1176">
                  <a:moveTo>
                    <a:pt x="7680" y="0"/>
                  </a:moveTo>
                  <a:lnTo>
                    <a:pt x="0" y="0"/>
                  </a:lnTo>
                  <a:lnTo>
                    <a:pt x="0" y="926"/>
                  </a:lnTo>
                  <a:lnTo>
                    <a:pt x="770" y="924"/>
                  </a:lnTo>
                  <a:lnTo>
                    <a:pt x="876" y="812"/>
                  </a:lnTo>
                  <a:lnTo>
                    <a:pt x="936" y="960"/>
                  </a:lnTo>
                  <a:lnTo>
                    <a:pt x="1044" y="428"/>
                  </a:lnTo>
                  <a:lnTo>
                    <a:pt x="1134" y="1176"/>
                  </a:lnTo>
                  <a:lnTo>
                    <a:pt x="1200" y="890"/>
                  </a:lnTo>
                  <a:lnTo>
                    <a:pt x="1258" y="950"/>
                  </a:lnTo>
                  <a:lnTo>
                    <a:pt x="1328" y="728"/>
                  </a:lnTo>
                  <a:lnTo>
                    <a:pt x="1416" y="1012"/>
                  </a:lnTo>
                  <a:lnTo>
                    <a:pt x="1486" y="880"/>
                  </a:lnTo>
                  <a:lnTo>
                    <a:pt x="1524" y="976"/>
                  </a:lnTo>
                  <a:lnTo>
                    <a:pt x="1586" y="924"/>
                  </a:lnTo>
                  <a:lnTo>
                    <a:pt x="7680" y="926"/>
                  </a:lnTo>
                  <a:lnTo>
                    <a:pt x="7680" y="0"/>
                  </a:lnTo>
                  <a:close/>
                </a:path>
              </a:pathLst>
            </a:custGeom>
            <a:solidFill>
              <a:srgbClr val="3B48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672" y="566"/>
              <a:ext cx="92" cy="126"/>
            </a:xfrm>
            <a:custGeom>
              <a:avLst/>
              <a:gdLst>
                <a:gd name="T0" fmla="*/ 46 w 92"/>
                <a:gd name="T1" fmla="*/ 18 h 126"/>
                <a:gd name="T2" fmla="*/ 30 w 92"/>
                <a:gd name="T3" fmla="*/ 24 h 126"/>
                <a:gd name="T4" fmla="*/ 26 w 92"/>
                <a:gd name="T5" fmla="*/ 32 h 126"/>
                <a:gd name="T6" fmla="*/ 28 w 92"/>
                <a:gd name="T7" fmla="*/ 38 h 126"/>
                <a:gd name="T8" fmla="*/ 36 w 92"/>
                <a:gd name="T9" fmla="*/ 46 h 126"/>
                <a:gd name="T10" fmla="*/ 72 w 92"/>
                <a:gd name="T11" fmla="*/ 58 h 126"/>
                <a:gd name="T12" fmla="*/ 86 w 92"/>
                <a:gd name="T13" fmla="*/ 70 h 126"/>
                <a:gd name="T14" fmla="*/ 92 w 92"/>
                <a:gd name="T15" fmla="*/ 84 h 126"/>
                <a:gd name="T16" fmla="*/ 92 w 92"/>
                <a:gd name="T17" fmla="*/ 90 h 126"/>
                <a:gd name="T18" fmla="*/ 90 w 92"/>
                <a:gd name="T19" fmla="*/ 106 h 126"/>
                <a:gd name="T20" fmla="*/ 80 w 92"/>
                <a:gd name="T21" fmla="*/ 118 h 126"/>
                <a:gd name="T22" fmla="*/ 66 w 92"/>
                <a:gd name="T23" fmla="*/ 124 h 126"/>
                <a:gd name="T24" fmla="*/ 46 w 92"/>
                <a:gd name="T25" fmla="*/ 126 h 126"/>
                <a:gd name="T26" fmla="*/ 32 w 92"/>
                <a:gd name="T27" fmla="*/ 124 h 126"/>
                <a:gd name="T28" fmla="*/ 8 w 92"/>
                <a:gd name="T29" fmla="*/ 112 h 126"/>
                <a:gd name="T30" fmla="*/ 2 w 92"/>
                <a:gd name="T31" fmla="*/ 104 h 126"/>
                <a:gd name="T32" fmla="*/ 0 w 92"/>
                <a:gd name="T33" fmla="*/ 100 h 126"/>
                <a:gd name="T34" fmla="*/ 2 w 92"/>
                <a:gd name="T35" fmla="*/ 92 h 126"/>
                <a:gd name="T36" fmla="*/ 10 w 92"/>
                <a:gd name="T37" fmla="*/ 90 h 126"/>
                <a:gd name="T38" fmla="*/ 14 w 92"/>
                <a:gd name="T39" fmla="*/ 92 h 126"/>
                <a:gd name="T40" fmla="*/ 18 w 92"/>
                <a:gd name="T41" fmla="*/ 94 h 126"/>
                <a:gd name="T42" fmla="*/ 30 w 92"/>
                <a:gd name="T43" fmla="*/ 104 h 126"/>
                <a:gd name="T44" fmla="*/ 46 w 92"/>
                <a:gd name="T45" fmla="*/ 108 h 126"/>
                <a:gd name="T46" fmla="*/ 58 w 92"/>
                <a:gd name="T47" fmla="*/ 106 h 126"/>
                <a:gd name="T48" fmla="*/ 70 w 92"/>
                <a:gd name="T49" fmla="*/ 98 h 126"/>
                <a:gd name="T50" fmla="*/ 72 w 92"/>
                <a:gd name="T51" fmla="*/ 90 h 126"/>
                <a:gd name="T52" fmla="*/ 68 w 92"/>
                <a:gd name="T53" fmla="*/ 82 h 126"/>
                <a:gd name="T54" fmla="*/ 50 w 92"/>
                <a:gd name="T55" fmla="*/ 72 h 126"/>
                <a:gd name="T56" fmla="*/ 26 w 92"/>
                <a:gd name="T57" fmla="*/ 64 h 126"/>
                <a:gd name="T58" fmla="*/ 12 w 92"/>
                <a:gd name="T59" fmla="*/ 52 h 126"/>
                <a:gd name="T60" fmla="*/ 6 w 92"/>
                <a:gd name="T61" fmla="*/ 40 h 126"/>
                <a:gd name="T62" fmla="*/ 6 w 92"/>
                <a:gd name="T63" fmla="*/ 32 h 126"/>
                <a:gd name="T64" fmla="*/ 8 w 92"/>
                <a:gd name="T65" fmla="*/ 20 h 126"/>
                <a:gd name="T66" fmla="*/ 16 w 92"/>
                <a:gd name="T67" fmla="*/ 10 h 126"/>
                <a:gd name="T68" fmla="*/ 28 w 92"/>
                <a:gd name="T69" fmla="*/ 2 h 126"/>
                <a:gd name="T70" fmla="*/ 46 w 92"/>
                <a:gd name="T71" fmla="*/ 0 h 126"/>
                <a:gd name="T72" fmla="*/ 60 w 92"/>
                <a:gd name="T73" fmla="*/ 2 h 126"/>
                <a:gd name="T74" fmla="*/ 82 w 92"/>
                <a:gd name="T75" fmla="*/ 10 h 126"/>
                <a:gd name="T76" fmla="*/ 88 w 92"/>
                <a:gd name="T77" fmla="*/ 16 h 126"/>
                <a:gd name="T78" fmla="*/ 90 w 92"/>
                <a:gd name="T79" fmla="*/ 22 h 126"/>
                <a:gd name="T80" fmla="*/ 86 w 92"/>
                <a:gd name="T81" fmla="*/ 30 h 126"/>
                <a:gd name="T82" fmla="*/ 80 w 92"/>
                <a:gd name="T83" fmla="*/ 32 h 126"/>
                <a:gd name="T84" fmla="*/ 76 w 92"/>
                <a:gd name="T85" fmla="*/ 32 h 126"/>
                <a:gd name="T86" fmla="*/ 72 w 92"/>
                <a:gd name="T87" fmla="*/ 28 h 126"/>
                <a:gd name="T88" fmla="*/ 62 w 92"/>
                <a:gd name="T89" fmla="*/ 22 h 126"/>
                <a:gd name="T90" fmla="*/ 46 w 92"/>
                <a:gd name="T91" fmla="*/ 18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2" h="126">
                  <a:moveTo>
                    <a:pt x="46" y="18"/>
                  </a:moveTo>
                  <a:lnTo>
                    <a:pt x="46" y="18"/>
                  </a:lnTo>
                  <a:lnTo>
                    <a:pt x="38" y="20"/>
                  </a:lnTo>
                  <a:lnTo>
                    <a:pt x="30" y="24"/>
                  </a:lnTo>
                  <a:lnTo>
                    <a:pt x="28" y="28"/>
                  </a:lnTo>
                  <a:lnTo>
                    <a:pt x="26" y="32"/>
                  </a:lnTo>
                  <a:lnTo>
                    <a:pt x="26" y="32"/>
                  </a:lnTo>
                  <a:lnTo>
                    <a:pt x="28" y="38"/>
                  </a:lnTo>
                  <a:lnTo>
                    <a:pt x="30" y="40"/>
                  </a:lnTo>
                  <a:lnTo>
                    <a:pt x="36" y="46"/>
                  </a:lnTo>
                  <a:lnTo>
                    <a:pt x="60" y="54"/>
                  </a:lnTo>
                  <a:lnTo>
                    <a:pt x="72" y="58"/>
                  </a:lnTo>
                  <a:lnTo>
                    <a:pt x="82" y="66"/>
                  </a:lnTo>
                  <a:lnTo>
                    <a:pt x="86" y="70"/>
                  </a:lnTo>
                  <a:lnTo>
                    <a:pt x="90" y="76"/>
                  </a:lnTo>
                  <a:lnTo>
                    <a:pt x="92" y="84"/>
                  </a:lnTo>
                  <a:lnTo>
                    <a:pt x="92" y="90"/>
                  </a:lnTo>
                  <a:lnTo>
                    <a:pt x="92" y="90"/>
                  </a:lnTo>
                  <a:lnTo>
                    <a:pt x="92" y="98"/>
                  </a:lnTo>
                  <a:lnTo>
                    <a:pt x="90" y="106"/>
                  </a:lnTo>
                  <a:lnTo>
                    <a:pt x="86" y="112"/>
                  </a:lnTo>
                  <a:lnTo>
                    <a:pt x="80" y="118"/>
                  </a:lnTo>
                  <a:lnTo>
                    <a:pt x="74" y="122"/>
                  </a:lnTo>
                  <a:lnTo>
                    <a:pt x="66" y="124"/>
                  </a:lnTo>
                  <a:lnTo>
                    <a:pt x="58" y="126"/>
                  </a:lnTo>
                  <a:lnTo>
                    <a:pt x="46" y="126"/>
                  </a:lnTo>
                  <a:lnTo>
                    <a:pt x="46" y="126"/>
                  </a:lnTo>
                  <a:lnTo>
                    <a:pt x="32" y="124"/>
                  </a:lnTo>
                  <a:lnTo>
                    <a:pt x="18" y="120"/>
                  </a:lnTo>
                  <a:lnTo>
                    <a:pt x="8" y="112"/>
                  </a:lnTo>
                  <a:lnTo>
                    <a:pt x="2" y="104"/>
                  </a:lnTo>
                  <a:lnTo>
                    <a:pt x="2" y="104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0" y="96"/>
                  </a:lnTo>
                  <a:lnTo>
                    <a:pt x="2" y="92"/>
                  </a:lnTo>
                  <a:lnTo>
                    <a:pt x="6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4" y="92"/>
                  </a:lnTo>
                  <a:lnTo>
                    <a:pt x="18" y="94"/>
                  </a:lnTo>
                  <a:lnTo>
                    <a:pt x="18" y="94"/>
                  </a:lnTo>
                  <a:lnTo>
                    <a:pt x="24" y="100"/>
                  </a:lnTo>
                  <a:lnTo>
                    <a:pt x="30" y="104"/>
                  </a:lnTo>
                  <a:lnTo>
                    <a:pt x="38" y="106"/>
                  </a:lnTo>
                  <a:lnTo>
                    <a:pt x="46" y="108"/>
                  </a:lnTo>
                  <a:lnTo>
                    <a:pt x="46" y="108"/>
                  </a:lnTo>
                  <a:lnTo>
                    <a:pt x="58" y="106"/>
                  </a:lnTo>
                  <a:lnTo>
                    <a:pt x="66" y="104"/>
                  </a:lnTo>
                  <a:lnTo>
                    <a:pt x="70" y="98"/>
                  </a:lnTo>
                  <a:lnTo>
                    <a:pt x="72" y="90"/>
                  </a:lnTo>
                  <a:lnTo>
                    <a:pt x="72" y="90"/>
                  </a:lnTo>
                  <a:lnTo>
                    <a:pt x="70" y="86"/>
                  </a:lnTo>
                  <a:lnTo>
                    <a:pt x="68" y="82"/>
                  </a:lnTo>
                  <a:lnTo>
                    <a:pt x="62" y="76"/>
                  </a:lnTo>
                  <a:lnTo>
                    <a:pt x="50" y="72"/>
                  </a:lnTo>
                  <a:lnTo>
                    <a:pt x="38" y="68"/>
                  </a:lnTo>
                  <a:lnTo>
                    <a:pt x="26" y="64"/>
                  </a:lnTo>
                  <a:lnTo>
                    <a:pt x="16" y="56"/>
                  </a:lnTo>
                  <a:lnTo>
                    <a:pt x="12" y="52"/>
                  </a:lnTo>
                  <a:lnTo>
                    <a:pt x="8" y="46"/>
                  </a:lnTo>
                  <a:lnTo>
                    <a:pt x="6" y="40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6" y="26"/>
                  </a:lnTo>
                  <a:lnTo>
                    <a:pt x="8" y="20"/>
                  </a:lnTo>
                  <a:lnTo>
                    <a:pt x="10" y="14"/>
                  </a:lnTo>
                  <a:lnTo>
                    <a:pt x="16" y="10"/>
                  </a:lnTo>
                  <a:lnTo>
                    <a:pt x="22" y="6"/>
                  </a:lnTo>
                  <a:lnTo>
                    <a:pt x="28" y="2"/>
                  </a:lnTo>
                  <a:lnTo>
                    <a:pt x="3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60" y="2"/>
                  </a:lnTo>
                  <a:lnTo>
                    <a:pt x="72" y="4"/>
                  </a:lnTo>
                  <a:lnTo>
                    <a:pt x="82" y="10"/>
                  </a:lnTo>
                  <a:lnTo>
                    <a:pt x="88" y="16"/>
                  </a:lnTo>
                  <a:lnTo>
                    <a:pt x="88" y="16"/>
                  </a:lnTo>
                  <a:lnTo>
                    <a:pt x="90" y="22"/>
                  </a:lnTo>
                  <a:lnTo>
                    <a:pt x="90" y="22"/>
                  </a:lnTo>
                  <a:lnTo>
                    <a:pt x="90" y="26"/>
                  </a:lnTo>
                  <a:lnTo>
                    <a:pt x="86" y="30"/>
                  </a:lnTo>
                  <a:lnTo>
                    <a:pt x="84" y="32"/>
                  </a:lnTo>
                  <a:lnTo>
                    <a:pt x="80" y="32"/>
                  </a:lnTo>
                  <a:lnTo>
                    <a:pt x="80" y="32"/>
                  </a:lnTo>
                  <a:lnTo>
                    <a:pt x="76" y="32"/>
                  </a:lnTo>
                  <a:lnTo>
                    <a:pt x="72" y="28"/>
                  </a:lnTo>
                  <a:lnTo>
                    <a:pt x="72" y="28"/>
                  </a:lnTo>
                  <a:lnTo>
                    <a:pt x="68" y="24"/>
                  </a:lnTo>
                  <a:lnTo>
                    <a:pt x="62" y="22"/>
                  </a:lnTo>
                  <a:lnTo>
                    <a:pt x="54" y="20"/>
                  </a:lnTo>
                  <a:lnTo>
                    <a:pt x="46" y="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384" y="346"/>
              <a:ext cx="128" cy="166"/>
            </a:xfrm>
            <a:custGeom>
              <a:avLst/>
              <a:gdLst>
                <a:gd name="T0" fmla="*/ 0 w 128"/>
                <a:gd name="T1" fmla="*/ 102 h 166"/>
                <a:gd name="T2" fmla="*/ 0 w 128"/>
                <a:gd name="T3" fmla="*/ 102 h 166"/>
                <a:gd name="T4" fmla="*/ 2 w 128"/>
                <a:gd name="T5" fmla="*/ 92 h 166"/>
                <a:gd name="T6" fmla="*/ 4 w 128"/>
                <a:gd name="T7" fmla="*/ 82 h 166"/>
                <a:gd name="T8" fmla="*/ 8 w 128"/>
                <a:gd name="T9" fmla="*/ 74 h 166"/>
                <a:gd name="T10" fmla="*/ 12 w 128"/>
                <a:gd name="T11" fmla="*/ 66 h 166"/>
                <a:gd name="T12" fmla="*/ 18 w 128"/>
                <a:gd name="T13" fmla="*/ 58 h 166"/>
                <a:gd name="T14" fmla="*/ 26 w 128"/>
                <a:gd name="T15" fmla="*/ 52 h 166"/>
                <a:gd name="T16" fmla="*/ 34 w 128"/>
                <a:gd name="T17" fmla="*/ 46 h 166"/>
                <a:gd name="T18" fmla="*/ 42 w 128"/>
                <a:gd name="T19" fmla="*/ 42 h 166"/>
                <a:gd name="T20" fmla="*/ 64 w 128"/>
                <a:gd name="T21" fmla="*/ 0 h 166"/>
                <a:gd name="T22" fmla="*/ 86 w 128"/>
                <a:gd name="T23" fmla="*/ 42 h 166"/>
                <a:gd name="T24" fmla="*/ 86 w 128"/>
                <a:gd name="T25" fmla="*/ 42 h 166"/>
                <a:gd name="T26" fmla="*/ 94 w 128"/>
                <a:gd name="T27" fmla="*/ 46 h 166"/>
                <a:gd name="T28" fmla="*/ 102 w 128"/>
                <a:gd name="T29" fmla="*/ 52 h 166"/>
                <a:gd name="T30" fmla="*/ 110 w 128"/>
                <a:gd name="T31" fmla="*/ 58 h 166"/>
                <a:gd name="T32" fmla="*/ 116 w 128"/>
                <a:gd name="T33" fmla="*/ 66 h 166"/>
                <a:gd name="T34" fmla="*/ 120 w 128"/>
                <a:gd name="T35" fmla="*/ 74 h 166"/>
                <a:gd name="T36" fmla="*/ 124 w 128"/>
                <a:gd name="T37" fmla="*/ 82 h 166"/>
                <a:gd name="T38" fmla="*/ 126 w 128"/>
                <a:gd name="T39" fmla="*/ 92 h 166"/>
                <a:gd name="T40" fmla="*/ 128 w 128"/>
                <a:gd name="T41" fmla="*/ 102 h 166"/>
                <a:gd name="T42" fmla="*/ 128 w 128"/>
                <a:gd name="T43" fmla="*/ 102 h 166"/>
                <a:gd name="T44" fmla="*/ 126 w 128"/>
                <a:gd name="T45" fmla="*/ 114 h 166"/>
                <a:gd name="T46" fmla="*/ 122 w 128"/>
                <a:gd name="T47" fmla="*/ 126 h 166"/>
                <a:gd name="T48" fmla="*/ 116 w 128"/>
                <a:gd name="T49" fmla="*/ 138 h 166"/>
                <a:gd name="T50" fmla="*/ 108 w 128"/>
                <a:gd name="T51" fmla="*/ 146 h 166"/>
                <a:gd name="T52" fmla="*/ 100 w 128"/>
                <a:gd name="T53" fmla="*/ 154 h 166"/>
                <a:gd name="T54" fmla="*/ 88 w 128"/>
                <a:gd name="T55" fmla="*/ 160 h 166"/>
                <a:gd name="T56" fmla="*/ 76 w 128"/>
                <a:gd name="T57" fmla="*/ 164 h 166"/>
                <a:gd name="T58" fmla="*/ 64 w 128"/>
                <a:gd name="T59" fmla="*/ 166 h 166"/>
                <a:gd name="T60" fmla="*/ 64 w 128"/>
                <a:gd name="T61" fmla="*/ 166 h 166"/>
                <a:gd name="T62" fmla="*/ 52 w 128"/>
                <a:gd name="T63" fmla="*/ 164 h 166"/>
                <a:gd name="T64" fmla="*/ 40 w 128"/>
                <a:gd name="T65" fmla="*/ 160 h 166"/>
                <a:gd name="T66" fmla="*/ 28 w 128"/>
                <a:gd name="T67" fmla="*/ 154 h 166"/>
                <a:gd name="T68" fmla="*/ 20 w 128"/>
                <a:gd name="T69" fmla="*/ 146 h 166"/>
                <a:gd name="T70" fmla="*/ 12 w 128"/>
                <a:gd name="T71" fmla="*/ 138 h 166"/>
                <a:gd name="T72" fmla="*/ 6 w 128"/>
                <a:gd name="T73" fmla="*/ 126 h 166"/>
                <a:gd name="T74" fmla="*/ 2 w 128"/>
                <a:gd name="T75" fmla="*/ 114 h 166"/>
                <a:gd name="T76" fmla="*/ 0 w 128"/>
                <a:gd name="T77" fmla="*/ 102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166">
                  <a:moveTo>
                    <a:pt x="0" y="102"/>
                  </a:moveTo>
                  <a:lnTo>
                    <a:pt x="0" y="102"/>
                  </a:lnTo>
                  <a:lnTo>
                    <a:pt x="2" y="92"/>
                  </a:lnTo>
                  <a:lnTo>
                    <a:pt x="4" y="82"/>
                  </a:lnTo>
                  <a:lnTo>
                    <a:pt x="8" y="74"/>
                  </a:lnTo>
                  <a:lnTo>
                    <a:pt x="12" y="66"/>
                  </a:lnTo>
                  <a:lnTo>
                    <a:pt x="18" y="58"/>
                  </a:lnTo>
                  <a:lnTo>
                    <a:pt x="26" y="52"/>
                  </a:lnTo>
                  <a:lnTo>
                    <a:pt x="34" y="46"/>
                  </a:lnTo>
                  <a:lnTo>
                    <a:pt x="42" y="42"/>
                  </a:lnTo>
                  <a:lnTo>
                    <a:pt x="64" y="0"/>
                  </a:lnTo>
                  <a:lnTo>
                    <a:pt x="86" y="42"/>
                  </a:lnTo>
                  <a:lnTo>
                    <a:pt x="86" y="42"/>
                  </a:lnTo>
                  <a:lnTo>
                    <a:pt x="94" y="46"/>
                  </a:lnTo>
                  <a:lnTo>
                    <a:pt x="102" y="52"/>
                  </a:lnTo>
                  <a:lnTo>
                    <a:pt x="110" y="58"/>
                  </a:lnTo>
                  <a:lnTo>
                    <a:pt x="116" y="66"/>
                  </a:lnTo>
                  <a:lnTo>
                    <a:pt x="120" y="74"/>
                  </a:lnTo>
                  <a:lnTo>
                    <a:pt x="124" y="82"/>
                  </a:lnTo>
                  <a:lnTo>
                    <a:pt x="126" y="92"/>
                  </a:lnTo>
                  <a:lnTo>
                    <a:pt x="128" y="102"/>
                  </a:lnTo>
                  <a:lnTo>
                    <a:pt x="128" y="102"/>
                  </a:lnTo>
                  <a:lnTo>
                    <a:pt x="126" y="114"/>
                  </a:lnTo>
                  <a:lnTo>
                    <a:pt x="122" y="126"/>
                  </a:lnTo>
                  <a:lnTo>
                    <a:pt x="116" y="138"/>
                  </a:lnTo>
                  <a:lnTo>
                    <a:pt x="108" y="146"/>
                  </a:lnTo>
                  <a:lnTo>
                    <a:pt x="100" y="154"/>
                  </a:lnTo>
                  <a:lnTo>
                    <a:pt x="88" y="160"/>
                  </a:lnTo>
                  <a:lnTo>
                    <a:pt x="76" y="164"/>
                  </a:lnTo>
                  <a:lnTo>
                    <a:pt x="64" y="166"/>
                  </a:lnTo>
                  <a:lnTo>
                    <a:pt x="64" y="166"/>
                  </a:lnTo>
                  <a:lnTo>
                    <a:pt x="52" y="164"/>
                  </a:lnTo>
                  <a:lnTo>
                    <a:pt x="40" y="160"/>
                  </a:lnTo>
                  <a:lnTo>
                    <a:pt x="28" y="154"/>
                  </a:lnTo>
                  <a:lnTo>
                    <a:pt x="20" y="146"/>
                  </a:lnTo>
                  <a:lnTo>
                    <a:pt x="12" y="138"/>
                  </a:lnTo>
                  <a:lnTo>
                    <a:pt x="6" y="126"/>
                  </a:lnTo>
                  <a:lnTo>
                    <a:pt x="2" y="114"/>
                  </a:lnTo>
                  <a:lnTo>
                    <a:pt x="0" y="10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384" y="146"/>
              <a:ext cx="128" cy="166"/>
            </a:xfrm>
            <a:custGeom>
              <a:avLst/>
              <a:gdLst>
                <a:gd name="T0" fmla="*/ 128 w 128"/>
                <a:gd name="T1" fmla="*/ 64 h 166"/>
                <a:gd name="T2" fmla="*/ 128 w 128"/>
                <a:gd name="T3" fmla="*/ 64 h 166"/>
                <a:gd name="T4" fmla="*/ 126 w 128"/>
                <a:gd name="T5" fmla="*/ 74 h 166"/>
                <a:gd name="T6" fmla="*/ 124 w 128"/>
                <a:gd name="T7" fmla="*/ 84 h 166"/>
                <a:gd name="T8" fmla="*/ 120 w 128"/>
                <a:gd name="T9" fmla="*/ 92 h 166"/>
                <a:gd name="T10" fmla="*/ 116 w 128"/>
                <a:gd name="T11" fmla="*/ 100 h 166"/>
                <a:gd name="T12" fmla="*/ 110 w 128"/>
                <a:gd name="T13" fmla="*/ 108 h 166"/>
                <a:gd name="T14" fmla="*/ 102 w 128"/>
                <a:gd name="T15" fmla="*/ 114 h 166"/>
                <a:gd name="T16" fmla="*/ 94 w 128"/>
                <a:gd name="T17" fmla="*/ 120 h 166"/>
                <a:gd name="T18" fmla="*/ 86 w 128"/>
                <a:gd name="T19" fmla="*/ 124 h 166"/>
                <a:gd name="T20" fmla="*/ 64 w 128"/>
                <a:gd name="T21" fmla="*/ 166 h 166"/>
                <a:gd name="T22" fmla="*/ 42 w 128"/>
                <a:gd name="T23" fmla="*/ 124 h 166"/>
                <a:gd name="T24" fmla="*/ 42 w 128"/>
                <a:gd name="T25" fmla="*/ 124 h 166"/>
                <a:gd name="T26" fmla="*/ 34 w 128"/>
                <a:gd name="T27" fmla="*/ 120 h 166"/>
                <a:gd name="T28" fmla="*/ 26 w 128"/>
                <a:gd name="T29" fmla="*/ 114 h 166"/>
                <a:gd name="T30" fmla="*/ 18 w 128"/>
                <a:gd name="T31" fmla="*/ 108 h 166"/>
                <a:gd name="T32" fmla="*/ 12 w 128"/>
                <a:gd name="T33" fmla="*/ 100 h 166"/>
                <a:gd name="T34" fmla="*/ 8 w 128"/>
                <a:gd name="T35" fmla="*/ 92 h 166"/>
                <a:gd name="T36" fmla="*/ 4 w 128"/>
                <a:gd name="T37" fmla="*/ 84 h 166"/>
                <a:gd name="T38" fmla="*/ 2 w 128"/>
                <a:gd name="T39" fmla="*/ 74 h 166"/>
                <a:gd name="T40" fmla="*/ 0 w 128"/>
                <a:gd name="T41" fmla="*/ 64 h 166"/>
                <a:gd name="T42" fmla="*/ 0 w 128"/>
                <a:gd name="T43" fmla="*/ 64 h 166"/>
                <a:gd name="T44" fmla="*/ 2 w 128"/>
                <a:gd name="T45" fmla="*/ 50 h 166"/>
                <a:gd name="T46" fmla="*/ 6 w 128"/>
                <a:gd name="T47" fmla="*/ 38 h 166"/>
                <a:gd name="T48" fmla="*/ 12 w 128"/>
                <a:gd name="T49" fmla="*/ 28 h 166"/>
                <a:gd name="T50" fmla="*/ 20 w 128"/>
                <a:gd name="T51" fmla="*/ 18 h 166"/>
                <a:gd name="T52" fmla="*/ 28 w 128"/>
                <a:gd name="T53" fmla="*/ 10 h 166"/>
                <a:gd name="T54" fmla="*/ 40 w 128"/>
                <a:gd name="T55" fmla="*/ 6 h 166"/>
                <a:gd name="T56" fmla="*/ 52 w 128"/>
                <a:gd name="T57" fmla="*/ 2 h 166"/>
                <a:gd name="T58" fmla="*/ 64 w 128"/>
                <a:gd name="T59" fmla="*/ 0 h 166"/>
                <a:gd name="T60" fmla="*/ 64 w 128"/>
                <a:gd name="T61" fmla="*/ 0 h 166"/>
                <a:gd name="T62" fmla="*/ 76 w 128"/>
                <a:gd name="T63" fmla="*/ 2 h 166"/>
                <a:gd name="T64" fmla="*/ 88 w 128"/>
                <a:gd name="T65" fmla="*/ 6 h 166"/>
                <a:gd name="T66" fmla="*/ 100 w 128"/>
                <a:gd name="T67" fmla="*/ 10 h 166"/>
                <a:gd name="T68" fmla="*/ 108 w 128"/>
                <a:gd name="T69" fmla="*/ 18 h 166"/>
                <a:gd name="T70" fmla="*/ 116 w 128"/>
                <a:gd name="T71" fmla="*/ 28 h 166"/>
                <a:gd name="T72" fmla="*/ 122 w 128"/>
                <a:gd name="T73" fmla="*/ 38 h 166"/>
                <a:gd name="T74" fmla="*/ 126 w 128"/>
                <a:gd name="T75" fmla="*/ 50 h 166"/>
                <a:gd name="T76" fmla="*/ 128 w 128"/>
                <a:gd name="T77" fmla="*/ 6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166">
                  <a:moveTo>
                    <a:pt x="128" y="64"/>
                  </a:moveTo>
                  <a:lnTo>
                    <a:pt x="128" y="64"/>
                  </a:lnTo>
                  <a:lnTo>
                    <a:pt x="126" y="74"/>
                  </a:lnTo>
                  <a:lnTo>
                    <a:pt x="124" y="84"/>
                  </a:lnTo>
                  <a:lnTo>
                    <a:pt x="120" y="92"/>
                  </a:lnTo>
                  <a:lnTo>
                    <a:pt x="116" y="100"/>
                  </a:lnTo>
                  <a:lnTo>
                    <a:pt x="110" y="108"/>
                  </a:lnTo>
                  <a:lnTo>
                    <a:pt x="102" y="114"/>
                  </a:lnTo>
                  <a:lnTo>
                    <a:pt x="94" y="120"/>
                  </a:lnTo>
                  <a:lnTo>
                    <a:pt x="86" y="124"/>
                  </a:lnTo>
                  <a:lnTo>
                    <a:pt x="64" y="166"/>
                  </a:lnTo>
                  <a:lnTo>
                    <a:pt x="42" y="124"/>
                  </a:lnTo>
                  <a:lnTo>
                    <a:pt x="42" y="124"/>
                  </a:lnTo>
                  <a:lnTo>
                    <a:pt x="34" y="120"/>
                  </a:lnTo>
                  <a:lnTo>
                    <a:pt x="26" y="114"/>
                  </a:lnTo>
                  <a:lnTo>
                    <a:pt x="18" y="108"/>
                  </a:lnTo>
                  <a:lnTo>
                    <a:pt x="12" y="100"/>
                  </a:lnTo>
                  <a:lnTo>
                    <a:pt x="8" y="92"/>
                  </a:lnTo>
                  <a:lnTo>
                    <a:pt x="4" y="84"/>
                  </a:lnTo>
                  <a:lnTo>
                    <a:pt x="2" y="74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2" y="50"/>
                  </a:lnTo>
                  <a:lnTo>
                    <a:pt x="6" y="38"/>
                  </a:lnTo>
                  <a:lnTo>
                    <a:pt x="12" y="28"/>
                  </a:lnTo>
                  <a:lnTo>
                    <a:pt x="20" y="18"/>
                  </a:lnTo>
                  <a:lnTo>
                    <a:pt x="28" y="10"/>
                  </a:lnTo>
                  <a:lnTo>
                    <a:pt x="40" y="6"/>
                  </a:lnTo>
                  <a:lnTo>
                    <a:pt x="52" y="2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76" y="2"/>
                  </a:lnTo>
                  <a:lnTo>
                    <a:pt x="88" y="6"/>
                  </a:lnTo>
                  <a:lnTo>
                    <a:pt x="100" y="10"/>
                  </a:lnTo>
                  <a:lnTo>
                    <a:pt x="108" y="18"/>
                  </a:lnTo>
                  <a:lnTo>
                    <a:pt x="116" y="28"/>
                  </a:lnTo>
                  <a:lnTo>
                    <a:pt x="122" y="38"/>
                  </a:lnTo>
                  <a:lnTo>
                    <a:pt x="126" y="50"/>
                  </a:lnTo>
                  <a:lnTo>
                    <a:pt x="128" y="6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9" name="Freeform 19"/>
            <p:cNvSpPr>
              <a:spLocks/>
            </p:cNvSpPr>
            <p:nvPr userDrawn="1"/>
          </p:nvSpPr>
          <p:spPr bwMode="auto">
            <a:xfrm>
              <a:off x="0" y="182"/>
              <a:ext cx="7680" cy="1170"/>
            </a:xfrm>
            <a:custGeom>
              <a:avLst/>
              <a:gdLst>
                <a:gd name="T0" fmla="*/ 1572 w 7680"/>
                <a:gd name="T1" fmla="*/ 708 h 1170"/>
                <a:gd name="T2" fmla="*/ 1566 w 7680"/>
                <a:gd name="T3" fmla="*/ 710 h 1170"/>
                <a:gd name="T4" fmla="*/ 1548 w 7680"/>
                <a:gd name="T5" fmla="*/ 720 h 1170"/>
                <a:gd name="T6" fmla="*/ 1508 w 7680"/>
                <a:gd name="T7" fmla="*/ 664 h 1170"/>
                <a:gd name="T8" fmla="*/ 1486 w 7680"/>
                <a:gd name="T9" fmla="*/ 644 h 1170"/>
                <a:gd name="T10" fmla="*/ 1466 w 7680"/>
                <a:gd name="T11" fmla="*/ 644 h 1170"/>
                <a:gd name="T12" fmla="*/ 1444 w 7680"/>
                <a:gd name="T13" fmla="*/ 666 h 1170"/>
                <a:gd name="T14" fmla="*/ 1372 w 7680"/>
                <a:gd name="T15" fmla="*/ 506 h 1170"/>
                <a:gd name="T16" fmla="*/ 1350 w 7680"/>
                <a:gd name="T17" fmla="*/ 484 h 1170"/>
                <a:gd name="T18" fmla="*/ 1328 w 7680"/>
                <a:gd name="T19" fmla="*/ 482 h 1170"/>
                <a:gd name="T20" fmla="*/ 1306 w 7680"/>
                <a:gd name="T21" fmla="*/ 504 h 1170"/>
                <a:gd name="T22" fmla="*/ 1230 w 7680"/>
                <a:gd name="T23" fmla="*/ 668 h 1170"/>
                <a:gd name="T24" fmla="*/ 1204 w 7680"/>
                <a:gd name="T25" fmla="*/ 654 h 1170"/>
                <a:gd name="T26" fmla="*/ 1184 w 7680"/>
                <a:gd name="T27" fmla="*/ 660 h 1170"/>
                <a:gd name="T28" fmla="*/ 1168 w 7680"/>
                <a:gd name="T29" fmla="*/ 684 h 1170"/>
                <a:gd name="T30" fmla="*/ 1084 w 7680"/>
                <a:gd name="T31" fmla="*/ 32 h 1170"/>
                <a:gd name="T32" fmla="*/ 1064 w 7680"/>
                <a:gd name="T33" fmla="*/ 2 h 1170"/>
                <a:gd name="T34" fmla="*/ 1046 w 7680"/>
                <a:gd name="T35" fmla="*/ 0 h 1170"/>
                <a:gd name="T36" fmla="*/ 1020 w 7680"/>
                <a:gd name="T37" fmla="*/ 18 h 1170"/>
                <a:gd name="T38" fmla="*/ 900 w 7680"/>
                <a:gd name="T39" fmla="*/ 598 h 1170"/>
                <a:gd name="T40" fmla="*/ 888 w 7680"/>
                <a:gd name="T41" fmla="*/ 584 h 1170"/>
                <a:gd name="T42" fmla="*/ 872 w 7680"/>
                <a:gd name="T43" fmla="*/ 578 h 1170"/>
                <a:gd name="T44" fmla="*/ 848 w 7680"/>
                <a:gd name="T45" fmla="*/ 584 h 1170"/>
                <a:gd name="T46" fmla="*/ 0 w 7680"/>
                <a:gd name="T47" fmla="*/ 710 h 1170"/>
                <a:gd name="T48" fmla="*/ 0 w 7680"/>
                <a:gd name="T49" fmla="*/ 778 h 1170"/>
                <a:gd name="T50" fmla="*/ 778 w 7680"/>
                <a:gd name="T51" fmla="*/ 776 h 1170"/>
                <a:gd name="T52" fmla="*/ 798 w 7680"/>
                <a:gd name="T53" fmla="*/ 762 h 1170"/>
                <a:gd name="T54" fmla="*/ 912 w 7680"/>
                <a:gd name="T55" fmla="*/ 806 h 1170"/>
                <a:gd name="T56" fmla="*/ 936 w 7680"/>
                <a:gd name="T57" fmla="*/ 826 h 1170"/>
                <a:gd name="T58" fmla="*/ 958 w 7680"/>
                <a:gd name="T59" fmla="*/ 824 h 1170"/>
                <a:gd name="T60" fmla="*/ 976 w 7680"/>
                <a:gd name="T61" fmla="*/ 798 h 1170"/>
                <a:gd name="T62" fmla="*/ 1100 w 7680"/>
                <a:gd name="T63" fmla="*/ 1140 h 1170"/>
                <a:gd name="T64" fmla="*/ 1122 w 7680"/>
                <a:gd name="T65" fmla="*/ 1168 h 1170"/>
                <a:gd name="T66" fmla="*/ 1134 w 7680"/>
                <a:gd name="T67" fmla="*/ 1170 h 1170"/>
                <a:gd name="T68" fmla="*/ 1156 w 7680"/>
                <a:gd name="T69" fmla="*/ 1162 h 1170"/>
                <a:gd name="T70" fmla="*/ 1222 w 7680"/>
                <a:gd name="T71" fmla="*/ 778 h 1170"/>
                <a:gd name="T72" fmla="*/ 1236 w 7680"/>
                <a:gd name="T73" fmla="*/ 794 h 1170"/>
                <a:gd name="T74" fmla="*/ 1264 w 7680"/>
                <a:gd name="T75" fmla="*/ 802 h 1170"/>
                <a:gd name="T76" fmla="*/ 1280 w 7680"/>
                <a:gd name="T77" fmla="*/ 794 h 1170"/>
                <a:gd name="T78" fmla="*/ 1334 w 7680"/>
                <a:gd name="T79" fmla="*/ 640 h 1170"/>
                <a:gd name="T80" fmla="*/ 1392 w 7680"/>
                <a:gd name="T81" fmla="*/ 864 h 1170"/>
                <a:gd name="T82" fmla="*/ 1418 w 7680"/>
                <a:gd name="T83" fmla="*/ 878 h 1170"/>
                <a:gd name="T84" fmla="*/ 1440 w 7680"/>
                <a:gd name="T85" fmla="*/ 872 h 1170"/>
                <a:gd name="T86" fmla="*/ 1480 w 7680"/>
                <a:gd name="T87" fmla="*/ 774 h 1170"/>
                <a:gd name="T88" fmla="*/ 1498 w 7680"/>
                <a:gd name="T89" fmla="*/ 814 h 1170"/>
                <a:gd name="T90" fmla="*/ 1518 w 7680"/>
                <a:gd name="T91" fmla="*/ 828 h 1170"/>
                <a:gd name="T92" fmla="*/ 1536 w 7680"/>
                <a:gd name="T93" fmla="*/ 826 h 1170"/>
                <a:gd name="T94" fmla="*/ 1588 w 7680"/>
                <a:gd name="T95" fmla="*/ 776 h 1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80" h="1170">
                  <a:moveTo>
                    <a:pt x="7680" y="710"/>
                  </a:moveTo>
                  <a:lnTo>
                    <a:pt x="1572" y="708"/>
                  </a:lnTo>
                  <a:lnTo>
                    <a:pt x="1572" y="708"/>
                  </a:lnTo>
                  <a:lnTo>
                    <a:pt x="1572" y="708"/>
                  </a:lnTo>
                  <a:lnTo>
                    <a:pt x="1572" y="708"/>
                  </a:lnTo>
                  <a:lnTo>
                    <a:pt x="1566" y="710"/>
                  </a:lnTo>
                  <a:lnTo>
                    <a:pt x="1558" y="712"/>
                  </a:lnTo>
                  <a:lnTo>
                    <a:pt x="1552" y="714"/>
                  </a:lnTo>
                  <a:lnTo>
                    <a:pt x="1548" y="720"/>
                  </a:lnTo>
                  <a:lnTo>
                    <a:pt x="1536" y="732"/>
                  </a:lnTo>
                  <a:lnTo>
                    <a:pt x="1508" y="664"/>
                  </a:lnTo>
                  <a:lnTo>
                    <a:pt x="1508" y="664"/>
                  </a:lnTo>
                  <a:lnTo>
                    <a:pt x="1502" y="654"/>
                  </a:lnTo>
                  <a:lnTo>
                    <a:pt x="1496" y="648"/>
                  </a:lnTo>
                  <a:lnTo>
                    <a:pt x="1486" y="644"/>
                  </a:lnTo>
                  <a:lnTo>
                    <a:pt x="1476" y="642"/>
                  </a:lnTo>
                  <a:lnTo>
                    <a:pt x="1476" y="642"/>
                  </a:lnTo>
                  <a:lnTo>
                    <a:pt x="1466" y="644"/>
                  </a:lnTo>
                  <a:lnTo>
                    <a:pt x="1456" y="648"/>
                  </a:lnTo>
                  <a:lnTo>
                    <a:pt x="1450" y="656"/>
                  </a:lnTo>
                  <a:lnTo>
                    <a:pt x="1444" y="666"/>
                  </a:lnTo>
                  <a:lnTo>
                    <a:pt x="1424" y="724"/>
                  </a:lnTo>
                  <a:lnTo>
                    <a:pt x="1372" y="506"/>
                  </a:lnTo>
                  <a:lnTo>
                    <a:pt x="1372" y="506"/>
                  </a:lnTo>
                  <a:lnTo>
                    <a:pt x="1366" y="496"/>
                  </a:lnTo>
                  <a:lnTo>
                    <a:pt x="1360" y="488"/>
                  </a:lnTo>
                  <a:lnTo>
                    <a:pt x="1350" y="484"/>
                  </a:lnTo>
                  <a:lnTo>
                    <a:pt x="1340" y="480"/>
                  </a:lnTo>
                  <a:lnTo>
                    <a:pt x="1340" y="480"/>
                  </a:lnTo>
                  <a:lnTo>
                    <a:pt x="1328" y="482"/>
                  </a:lnTo>
                  <a:lnTo>
                    <a:pt x="1318" y="488"/>
                  </a:lnTo>
                  <a:lnTo>
                    <a:pt x="1310" y="494"/>
                  </a:lnTo>
                  <a:lnTo>
                    <a:pt x="1306" y="504"/>
                  </a:lnTo>
                  <a:lnTo>
                    <a:pt x="1246" y="692"/>
                  </a:lnTo>
                  <a:lnTo>
                    <a:pt x="1230" y="668"/>
                  </a:lnTo>
                  <a:lnTo>
                    <a:pt x="1230" y="668"/>
                  </a:lnTo>
                  <a:lnTo>
                    <a:pt x="1222" y="662"/>
                  </a:lnTo>
                  <a:lnTo>
                    <a:pt x="1214" y="656"/>
                  </a:lnTo>
                  <a:lnTo>
                    <a:pt x="1204" y="654"/>
                  </a:lnTo>
                  <a:lnTo>
                    <a:pt x="1194" y="656"/>
                  </a:lnTo>
                  <a:lnTo>
                    <a:pt x="1194" y="656"/>
                  </a:lnTo>
                  <a:lnTo>
                    <a:pt x="1184" y="660"/>
                  </a:lnTo>
                  <a:lnTo>
                    <a:pt x="1176" y="666"/>
                  </a:lnTo>
                  <a:lnTo>
                    <a:pt x="1172" y="674"/>
                  </a:lnTo>
                  <a:lnTo>
                    <a:pt x="1168" y="684"/>
                  </a:lnTo>
                  <a:lnTo>
                    <a:pt x="1146" y="834"/>
                  </a:lnTo>
                  <a:lnTo>
                    <a:pt x="1084" y="32"/>
                  </a:lnTo>
                  <a:lnTo>
                    <a:pt x="1084" y="32"/>
                  </a:lnTo>
                  <a:lnTo>
                    <a:pt x="1082" y="20"/>
                  </a:lnTo>
                  <a:lnTo>
                    <a:pt x="1074" y="10"/>
                  </a:lnTo>
                  <a:lnTo>
                    <a:pt x="1064" y="2"/>
                  </a:lnTo>
                  <a:lnTo>
                    <a:pt x="1052" y="0"/>
                  </a:lnTo>
                  <a:lnTo>
                    <a:pt x="1052" y="0"/>
                  </a:lnTo>
                  <a:lnTo>
                    <a:pt x="1046" y="0"/>
                  </a:lnTo>
                  <a:lnTo>
                    <a:pt x="1040" y="2"/>
                  </a:lnTo>
                  <a:lnTo>
                    <a:pt x="1028" y="8"/>
                  </a:lnTo>
                  <a:lnTo>
                    <a:pt x="1020" y="18"/>
                  </a:lnTo>
                  <a:lnTo>
                    <a:pt x="1016" y="28"/>
                  </a:lnTo>
                  <a:lnTo>
                    <a:pt x="926" y="664"/>
                  </a:lnTo>
                  <a:lnTo>
                    <a:pt x="900" y="598"/>
                  </a:lnTo>
                  <a:lnTo>
                    <a:pt x="900" y="598"/>
                  </a:lnTo>
                  <a:lnTo>
                    <a:pt x="896" y="590"/>
                  </a:lnTo>
                  <a:lnTo>
                    <a:pt x="888" y="584"/>
                  </a:lnTo>
                  <a:lnTo>
                    <a:pt x="882" y="580"/>
                  </a:lnTo>
                  <a:lnTo>
                    <a:pt x="872" y="578"/>
                  </a:lnTo>
                  <a:lnTo>
                    <a:pt x="872" y="578"/>
                  </a:lnTo>
                  <a:lnTo>
                    <a:pt x="864" y="578"/>
                  </a:lnTo>
                  <a:lnTo>
                    <a:pt x="854" y="580"/>
                  </a:lnTo>
                  <a:lnTo>
                    <a:pt x="848" y="584"/>
                  </a:lnTo>
                  <a:lnTo>
                    <a:pt x="840" y="590"/>
                  </a:lnTo>
                  <a:lnTo>
                    <a:pt x="754" y="708"/>
                  </a:lnTo>
                  <a:lnTo>
                    <a:pt x="0" y="710"/>
                  </a:lnTo>
                  <a:lnTo>
                    <a:pt x="0" y="778"/>
                  </a:lnTo>
                  <a:lnTo>
                    <a:pt x="0" y="778"/>
                  </a:lnTo>
                  <a:lnTo>
                    <a:pt x="0" y="778"/>
                  </a:lnTo>
                  <a:lnTo>
                    <a:pt x="770" y="776"/>
                  </a:lnTo>
                  <a:lnTo>
                    <a:pt x="770" y="776"/>
                  </a:lnTo>
                  <a:lnTo>
                    <a:pt x="778" y="776"/>
                  </a:lnTo>
                  <a:lnTo>
                    <a:pt x="786" y="772"/>
                  </a:lnTo>
                  <a:lnTo>
                    <a:pt x="792" y="768"/>
                  </a:lnTo>
                  <a:lnTo>
                    <a:pt x="798" y="762"/>
                  </a:lnTo>
                  <a:lnTo>
                    <a:pt x="860" y="680"/>
                  </a:lnTo>
                  <a:lnTo>
                    <a:pt x="912" y="806"/>
                  </a:lnTo>
                  <a:lnTo>
                    <a:pt x="912" y="806"/>
                  </a:lnTo>
                  <a:lnTo>
                    <a:pt x="918" y="816"/>
                  </a:lnTo>
                  <a:lnTo>
                    <a:pt x="926" y="822"/>
                  </a:lnTo>
                  <a:lnTo>
                    <a:pt x="936" y="826"/>
                  </a:lnTo>
                  <a:lnTo>
                    <a:pt x="948" y="826"/>
                  </a:lnTo>
                  <a:lnTo>
                    <a:pt x="948" y="826"/>
                  </a:lnTo>
                  <a:lnTo>
                    <a:pt x="958" y="824"/>
                  </a:lnTo>
                  <a:lnTo>
                    <a:pt x="966" y="818"/>
                  </a:lnTo>
                  <a:lnTo>
                    <a:pt x="974" y="808"/>
                  </a:lnTo>
                  <a:lnTo>
                    <a:pt x="976" y="798"/>
                  </a:lnTo>
                  <a:lnTo>
                    <a:pt x="1040" y="348"/>
                  </a:lnTo>
                  <a:lnTo>
                    <a:pt x="1100" y="1140"/>
                  </a:lnTo>
                  <a:lnTo>
                    <a:pt x="1100" y="1140"/>
                  </a:lnTo>
                  <a:lnTo>
                    <a:pt x="1104" y="1152"/>
                  </a:lnTo>
                  <a:lnTo>
                    <a:pt x="1112" y="1162"/>
                  </a:lnTo>
                  <a:lnTo>
                    <a:pt x="1122" y="1168"/>
                  </a:lnTo>
                  <a:lnTo>
                    <a:pt x="1134" y="1170"/>
                  </a:lnTo>
                  <a:lnTo>
                    <a:pt x="1134" y="1170"/>
                  </a:lnTo>
                  <a:lnTo>
                    <a:pt x="1134" y="1170"/>
                  </a:lnTo>
                  <a:lnTo>
                    <a:pt x="1134" y="1170"/>
                  </a:lnTo>
                  <a:lnTo>
                    <a:pt x="1146" y="1168"/>
                  </a:lnTo>
                  <a:lnTo>
                    <a:pt x="1156" y="1162"/>
                  </a:lnTo>
                  <a:lnTo>
                    <a:pt x="1164" y="1154"/>
                  </a:lnTo>
                  <a:lnTo>
                    <a:pt x="1168" y="1142"/>
                  </a:lnTo>
                  <a:lnTo>
                    <a:pt x="1222" y="778"/>
                  </a:lnTo>
                  <a:lnTo>
                    <a:pt x="1230" y="788"/>
                  </a:lnTo>
                  <a:lnTo>
                    <a:pt x="1230" y="788"/>
                  </a:lnTo>
                  <a:lnTo>
                    <a:pt x="1236" y="794"/>
                  </a:lnTo>
                  <a:lnTo>
                    <a:pt x="1244" y="798"/>
                  </a:lnTo>
                  <a:lnTo>
                    <a:pt x="1254" y="802"/>
                  </a:lnTo>
                  <a:lnTo>
                    <a:pt x="1264" y="802"/>
                  </a:lnTo>
                  <a:lnTo>
                    <a:pt x="1264" y="802"/>
                  </a:lnTo>
                  <a:lnTo>
                    <a:pt x="1272" y="798"/>
                  </a:lnTo>
                  <a:lnTo>
                    <a:pt x="1280" y="794"/>
                  </a:lnTo>
                  <a:lnTo>
                    <a:pt x="1286" y="786"/>
                  </a:lnTo>
                  <a:lnTo>
                    <a:pt x="1290" y="778"/>
                  </a:lnTo>
                  <a:lnTo>
                    <a:pt x="1334" y="640"/>
                  </a:lnTo>
                  <a:lnTo>
                    <a:pt x="1388" y="854"/>
                  </a:lnTo>
                  <a:lnTo>
                    <a:pt x="1388" y="854"/>
                  </a:lnTo>
                  <a:lnTo>
                    <a:pt x="1392" y="864"/>
                  </a:lnTo>
                  <a:lnTo>
                    <a:pt x="1398" y="872"/>
                  </a:lnTo>
                  <a:lnTo>
                    <a:pt x="1408" y="876"/>
                  </a:lnTo>
                  <a:lnTo>
                    <a:pt x="1418" y="878"/>
                  </a:lnTo>
                  <a:lnTo>
                    <a:pt x="1418" y="878"/>
                  </a:lnTo>
                  <a:lnTo>
                    <a:pt x="1430" y="878"/>
                  </a:lnTo>
                  <a:lnTo>
                    <a:pt x="1440" y="872"/>
                  </a:lnTo>
                  <a:lnTo>
                    <a:pt x="1448" y="866"/>
                  </a:lnTo>
                  <a:lnTo>
                    <a:pt x="1452" y="856"/>
                  </a:lnTo>
                  <a:lnTo>
                    <a:pt x="1480" y="774"/>
                  </a:lnTo>
                  <a:lnTo>
                    <a:pt x="1494" y="806"/>
                  </a:lnTo>
                  <a:lnTo>
                    <a:pt x="1494" y="806"/>
                  </a:lnTo>
                  <a:lnTo>
                    <a:pt x="1498" y="814"/>
                  </a:lnTo>
                  <a:lnTo>
                    <a:pt x="1504" y="820"/>
                  </a:lnTo>
                  <a:lnTo>
                    <a:pt x="1510" y="824"/>
                  </a:lnTo>
                  <a:lnTo>
                    <a:pt x="1518" y="828"/>
                  </a:lnTo>
                  <a:lnTo>
                    <a:pt x="1518" y="828"/>
                  </a:lnTo>
                  <a:lnTo>
                    <a:pt x="1528" y="828"/>
                  </a:lnTo>
                  <a:lnTo>
                    <a:pt x="1536" y="826"/>
                  </a:lnTo>
                  <a:lnTo>
                    <a:pt x="1544" y="822"/>
                  </a:lnTo>
                  <a:lnTo>
                    <a:pt x="1550" y="818"/>
                  </a:lnTo>
                  <a:lnTo>
                    <a:pt x="1588" y="776"/>
                  </a:lnTo>
                  <a:lnTo>
                    <a:pt x="7680" y="778"/>
                  </a:lnTo>
                  <a:lnTo>
                    <a:pt x="7680" y="710"/>
                  </a:lnTo>
                  <a:close/>
                </a:path>
              </a:pathLst>
            </a:custGeom>
            <a:solidFill>
              <a:srgbClr val="4EB7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</p:grpSp>
      <p:pic>
        <p:nvPicPr>
          <p:cNvPr id="20" name="Imagem 19"/>
          <p:cNvPicPr>
            <a:picLocks noChangeAspect="1"/>
          </p:cNvPicPr>
          <p:nvPr userDrawn="1"/>
        </p:nvPicPr>
        <p:blipFill rotWithShape="1">
          <a:blip r:embed="rId2" cstate="print">
            <a:biLevel thresh="75000"/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307" t="24361" r="61252" b="26615"/>
          <a:stretch/>
        </p:blipFill>
        <p:spPr>
          <a:xfrm>
            <a:off x="433157" y="173341"/>
            <a:ext cx="549137" cy="697007"/>
          </a:xfrm>
          <a:prstGeom prst="rect">
            <a:avLst/>
          </a:prstGeom>
          <a:noFill/>
        </p:spPr>
      </p:pic>
      <p:pic>
        <p:nvPicPr>
          <p:cNvPr id="21" name="Imagem 20"/>
          <p:cNvPicPr>
            <a:picLocks noChangeAspect="1"/>
          </p:cNvPicPr>
          <p:nvPr userDrawn="1"/>
        </p:nvPicPr>
        <p:blipFill rotWithShape="1">
          <a:blip r:embed="rId4" cstate="print">
            <a:biLevel thresh="75000"/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9416" t="36957" r="18643" b="39072"/>
          <a:stretch/>
        </p:blipFill>
        <p:spPr>
          <a:xfrm>
            <a:off x="184358" y="816196"/>
            <a:ext cx="1087770" cy="3451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5635161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 userDrawn="1"/>
        </p:nvGrpSpPr>
        <p:grpSpPr bwMode="auto">
          <a:xfrm>
            <a:off x="0" y="0"/>
            <a:ext cx="12192000" cy="2146300"/>
            <a:chOff x="0" y="0"/>
            <a:chExt cx="7680" cy="1352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0" y="0"/>
              <a:ext cx="7680" cy="1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" name="Freeform 5"/>
            <p:cNvSpPr>
              <a:spLocks/>
            </p:cNvSpPr>
            <p:nvPr userDrawn="1"/>
          </p:nvSpPr>
          <p:spPr bwMode="auto">
            <a:xfrm>
              <a:off x="0" y="0"/>
              <a:ext cx="7680" cy="1176"/>
            </a:xfrm>
            <a:custGeom>
              <a:avLst/>
              <a:gdLst>
                <a:gd name="T0" fmla="*/ 7680 w 7680"/>
                <a:gd name="T1" fmla="*/ 0 h 1176"/>
                <a:gd name="T2" fmla="*/ 0 w 7680"/>
                <a:gd name="T3" fmla="*/ 0 h 1176"/>
                <a:gd name="T4" fmla="*/ 0 w 7680"/>
                <a:gd name="T5" fmla="*/ 926 h 1176"/>
                <a:gd name="T6" fmla="*/ 770 w 7680"/>
                <a:gd name="T7" fmla="*/ 924 h 1176"/>
                <a:gd name="T8" fmla="*/ 876 w 7680"/>
                <a:gd name="T9" fmla="*/ 812 h 1176"/>
                <a:gd name="T10" fmla="*/ 936 w 7680"/>
                <a:gd name="T11" fmla="*/ 960 h 1176"/>
                <a:gd name="T12" fmla="*/ 1044 w 7680"/>
                <a:gd name="T13" fmla="*/ 428 h 1176"/>
                <a:gd name="T14" fmla="*/ 1134 w 7680"/>
                <a:gd name="T15" fmla="*/ 1176 h 1176"/>
                <a:gd name="T16" fmla="*/ 1200 w 7680"/>
                <a:gd name="T17" fmla="*/ 890 h 1176"/>
                <a:gd name="T18" fmla="*/ 1258 w 7680"/>
                <a:gd name="T19" fmla="*/ 950 h 1176"/>
                <a:gd name="T20" fmla="*/ 1328 w 7680"/>
                <a:gd name="T21" fmla="*/ 728 h 1176"/>
                <a:gd name="T22" fmla="*/ 1416 w 7680"/>
                <a:gd name="T23" fmla="*/ 1012 h 1176"/>
                <a:gd name="T24" fmla="*/ 1486 w 7680"/>
                <a:gd name="T25" fmla="*/ 880 h 1176"/>
                <a:gd name="T26" fmla="*/ 1524 w 7680"/>
                <a:gd name="T27" fmla="*/ 976 h 1176"/>
                <a:gd name="T28" fmla="*/ 1586 w 7680"/>
                <a:gd name="T29" fmla="*/ 924 h 1176"/>
                <a:gd name="T30" fmla="*/ 7680 w 7680"/>
                <a:gd name="T31" fmla="*/ 926 h 1176"/>
                <a:gd name="T32" fmla="*/ 7680 w 7680"/>
                <a:gd name="T33" fmla="*/ 0 h 1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80" h="1176">
                  <a:moveTo>
                    <a:pt x="7680" y="0"/>
                  </a:moveTo>
                  <a:lnTo>
                    <a:pt x="0" y="0"/>
                  </a:lnTo>
                  <a:lnTo>
                    <a:pt x="0" y="926"/>
                  </a:lnTo>
                  <a:lnTo>
                    <a:pt x="770" y="924"/>
                  </a:lnTo>
                  <a:lnTo>
                    <a:pt x="876" y="812"/>
                  </a:lnTo>
                  <a:lnTo>
                    <a:pt x="936" y="960"/>
                  </a:lnTo>
                  <a:lnTo>
                    <a:pt x="1044" y="428"/>
                  </a:lnTo>
                  <a:lnTo>
                    <a:pt x="1134" y="1176"/>
                  </a:lnTo>
                  <a:lnTo>
                    <a:pt x="1200" y="890"/>
                  </a:lnTo>
                  <a:lnTo>
                    <a:pt x="1258" y="950"/>
                  </a:lnTo>
                  <a:lnTo>
                    <a:pt x="1328" y="728"/>
                  </a:lnTo>
                  <a:lnTo>
                    <a:pt x="1416" y="1012"/>
                  </a:lnTo>
                  <a:lnTo>
                    <a:pt x="1486" y="880"/>
                  </a:lnTo>
                  <a:lnTo>
                    <a:pt x="1524" y="976"/>
                  </a:lnTo>
                  <a:lnTo>
                    <a:pt x="1586" y="924"/>
                  </a:lnTo>
                  <a:lnTo>
                    <a:pt x="7680" y="926"/>
                  </a:lnTo>
                  <a:lnTo>
                    <a:pt x="7680" y="0"/>
                  </a:lnTo>
                  <a:close/>
                </a:path>
              </a:pathLst>
            </a:custGeom>
            <a:solidFill>
              <a:srgbClr val="3B48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672" y="566"/>
              <a:ext cx="92" cy="126"/>
            </a:xfrm>
            <a:custGeom>
              <a:avLst/>
              <a:gdLst>
                <a:gd name="T0" fmla="*/ 46 w 92"/>
                <a:gd name="T1" fmla="*/ 18 h 126"/>
                <a:gd name="T2" fmla="*/ 30 w 92"/>
                <a:gd name="T3" fmla="*/ 24 h 126"/>
                <a:gd name="T4" fmla="*/ 26 w 92"/>
                <a:gd name="T5" fmla="*/ 32 h 126"/>
                <a:gd name="T6" fmla="*/ 28 w 92"/>
                <a:gd name="T7" fmla="*/ 38 h 126"/>
                <a:gd name="T8" fmla="*/ 36 w 92"/>
                <a:gd name="T9" fmla="*/ 46 h 126"/>
                <a:gd name="T10" fmla="*/ 72 w 92"/>
                <a:gd name="T11" fmla="*/ 58 h 126"/>
                <a:gd name="T12" fmla="*/ 86 w 92"/>
                <a:gd name="T13" fmla="*/ 70 h 126"/>
                <a:gd name="T14" fmla="*/ 92 w 92"/>
                <a:gd name="T15" fmla="*/ 84 h 126"/>
                <a:gd name="T16" fmla="*/ 92 w 92"/>
                <a:gd name="T17" fmla="*/ 90 h 126"/>
                <a:gd name="T18" fmla="*/ 90 w 92"/>
                <a:gd name="T19" fmla="*/ 106 h 126"/>
                <a:gd name="T20" fmla="*/ 80 w 92"/>
                <a:gd name="T21" fmla="*/ 118 h 126"/>
                <a:gd name="T22" fmla="*/ 66 w 92"/>
                <a:gd name="T23" fmla="*/ 124 h 126"/>
                <a:gd name="T24" fmla="*/ 46 w 92"/>
                <a:gd name="T25" fmla="*/ 126 h 126"/>
                <a:gd name="T26" fmla="*/ 32 w 92"/>
                <a:gd name="T27" fmla="*/ 124 h 126"/>
                <a:gd name="T28" fmla="*/ 8 w 92"/>
                <a:gd name="T29" fmla="*/ 112 h 126"/>
                <a:gd name="T30" fmla="*/ 2 w 92"/>
                <a:gd name="T31" fmla="*/ 104 h 126"/>
                <a:gd name="T32" fmla="*/ 0 w 92"/>
                <a:gd name="T33" fmla="*/ 100 h 126"/>
                <a:gd name="T34" fmla="*/ 2 w 92"/>
                <a:gd name="T35" fmla="*/ 92 h 126"/>
                <a:gd name="T36" fmla="*/ 10 w 92"/>
                <a:gd name="T37" fmla="*/ 90 h 126"/>
                <a:gd name="T38" fmla="*/ 14 w 92"/>
                <a:gd name="T39" fmla="*/ 92 h 126"/>
                <a:gd name="T40" fmla="*/ 18 w 92"/>
                <a:gd name="T41" fmla="*/ 94 h 126"/>
                <a:gd name="T42" fmla="*/ 30 w 92"/>
                <a:gd name="T43" fmla="*/ 104 h 126"/>
                <a:gd name="T44" fmla="*/ 46 w 92"/>
                <a:gd name="T45" fmla="*/ 108 h 126"/>
                <a:gd name="T46" fmla="*/ 58 w 92"/>
                <a:gd name="T47" fmla="*/ 106 h 126"/>
                <a:gd name="T48" fmla="*/ 70 w 92"/>
                <a:gd name="T49" fmla="*/ 98 h 126"/>
                <a:gd name="T50" fmla="*/ 72 w 92"/>
                <a:gd name="T51" fmla="*/ 90 h 126"/>
                <a:gd name="T52" fmla="*/ 68 w 92"/>
                <a:gd name="T53" fmla="*/ 82 h 126"/>
                <a:gd name="T54" fmla="*/ 50 w 92"/>
                <a:gd name="T55" fmla="*/ 72 h 126"/>
                <a:gd name="T56" fmla="*/ 26 w 92"/>
                <a:gd name="T57" fmla="*/ 64 h 126"/>
                <a:gd name="T58" fmla="*/ 12 w 92"/>
                <a:gd name="T59" fmla="*/ 52 h 126"/>
                <a:gd name="T60" fmla="*/ 6 w 92"/>
                <a:gd name="T61" fmla="*/ 40 h 126"/>
                <a:gd name="T62" fmla="*/ 6 w 92"/>
                <a:gd name="T63" fmla="*/ 32 h 126"/>
                <a:gd name="T64" fmla="*/ 8 w 92"/>
                <a:gd name="T65" fmla="*/ 20 h 126"/>
                <a:gd name="T66" fmla="*/ 16 w 92"/>
                <a:gd name="T67" fmla="*/ 10 h 126"/>
                <a:gd name="T68" fmla="*/ 28 w 92"/>
                <a:gd name="T69" fmla="*/ 2 h 126"/>
                <a:gd name="T70" fmla="*/ 46 w 92"/>
                <a:gd name="T71" fmla="*/ 0 h 126"/>
                <a:gd name="T72" fmla="*/ 60 w 92"/>
                <a:gd name="T73" fmla="*/ 2 h 126"/>
                <a:gd name="T74" fmla="*/ 82 w 92"/>
                <a:gd name="T75" fmla="*/ 10 h 126"/>
                <a:gd name="T76" fmla="*/ 88 w 92"/>
                <a:gd name="T77" fmla="*/ 16 h 126"/>
                <a:gd name="T78" fmla="*/ 90 w 92"/>
                <a:gd name="T79" fmla="*/ 22 h 126"/>
                <a:gd name="T80" fmla="*/ 86 w 92"/>
                <a:gd name="T81" fmla="*/ 30 h 126"/>
                <a:gd name="T82" fmla="*/ 80 w 92"/>
                <a:gd name="T83" fmla="*/ 32 h 126"/>
                <a:gd name="T84" fmla="*/ 76 w 92"/>
                <a:gd name="T85" fmla="*/ 32 h 126"/>
                <a:gd name="T86" fmla="*/ 72 w 92"/>
                <a:gd name="T87" fmla="*/ 28 h 126"/>
                <a:gd name="T88" fmla="*/ 62 w 92"/>
                <a:gd name="T89" fmla="*/ 22 h 126"/>
                <a:gd name="T90" fmla="*/ 46 w 92"/>
                <a:gd name="T91" fmla="*/ 18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2" h="126">
                  <a:moveTo>
                    <a:pt x="46" y="18"/>
                  </a:moveTo>
                  <a:lnTo>
                    <a:pt x="46" y="18"/>
                  </a:lnTo>
                  <a:lnTo>
                    <a:pt x="38" y="20"/>
                  </a:lnTo>
                  <a:lnTo>
                    <a:pt x="30" y="24"/>
                  </a:lnTo>
                  <a:lnTo>
                    <a:pt x="28" y="28"/>
                  </a:lnTo>
                  <a:lnTo>
                    <a:pt x="26" y="32"/>
                  </a:lnTo>
                  <a:lnTo>
                    <a:pt x="26" y="32"/>
                  </a:lnTo>
                  <a:lnTo>
                    <a:pt x="28" y="38"/>
                  </a:lnTo>
                  <a:lnTo>
                    <a:pt x="30" y="40"/>
                  </a:lnTo>
                  <a:lnTo>
                    <a:pt x="36" y="46"/>
                  </a:lnTo>
                  <a:lnTo>
                    <a:pt x="60" y="54"/>
                  </a:lnTo>
                  <a:lnTo>
                    <a:pt x="72" y="58"/>
                  </a:lnTo>
                  <a:lnTo>
                    <a:pt x="82" y="66"/>
                  </a:lnTo>
                  <a:lnTo>
                    <a:pt x="86" y="70"/>
                  </a:lnTo>
                  <a:lnTo>
                    <a:pt x="90" y="76"/>
                  </a:lnTo>
                  <a:lnTo>
                    <a:pt x="92" y="84"/>
                  </a:lnTo>
                  <a:lnTo>
                    <a:pt x="92" y="90"/>
                  </a:lnTo>
                  <a:lnTo>
                    <a:pt x="92" y="90"/>
                  </a:lnTo>
                  <a:lnTo>
                    <a:pt x="92" y="98"/>
                  </a:lnTo>
                  <a:lnTo>
                    <a:pt x="90" y="106"/>
                  </a:lnTo>
                  <a:lnTo>
                    <a:pt x="86" y="112"/>
                  </a:lnTo>
                  <a:lnTo>
                    <a:pt x="80" y="118"/>
                  </a:lnTo>
                  <a:lnTo>
                    <a:pt x="74" y="122"/>
                  </a:lnTo>
                  <a:lnTo>
                    <a:pt x="66" y="124"/>
                  </a:lnTo>
                  <a:lnTo>
                    <a:pt x="58" y="126"/>
                  </a:lnTo>
                  <a:lnTo>
                    <a:pt x="46" y="126"/>
                  </a:lnTo>
                  <a:lnTo>
                    <a:pt x="46" y="126"/>
                  </a:lnTo>
                  <a:lnTo>
                    <a:pt x="32" y="124"/>
                  </a:lnTo>
                  <a:lnTo>
                    <a:pt x="18" y="120"/>
                  </a:lnTo>
                  <a:lnTo>
                    <a:pt x="8" y="112"/>
                  </a:lnTo>
                  <a:lnTo>
                    <a:pt x="2" y="104"/>
                  </a:lnTo>
                  <a:lnTo>
                    <a:pt x="2" y="104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0" y="96"/>
                  </a:lnTo>
                  <a:lnTo>
                    <a:pt x="2" y="92"/>
                  </a:lnTo>
                  <a:lnTo>
                    <a:pt x="6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4" y="92"/>
                  </a:lnTo>
                  <a:lnTo>
                    <a:pt x="18" y="94"/>
                  </a:lnTo>
                  <a:lnTo>
                    <a:pt x="18" y="94"/>
                  </a:lnTo>
                  <a:lnTo>
                    <a:pt x="24" y="100"/>
                  </a:lnTo>
                  <a:lnTo>
                    <a:pt x="30" y="104"/>
                  </a:lnTo>
                  <a:lnTo>
                    <a:pt x="38" y="106"/>
                  </a:lnTo>
                  <a:lnTo>
                    <a:pt x="46" y="108"/>
                  </a:lnTo>
                  <a:lnTo>
                    <a:pt x="46" y="108"/>
                  </a:lnTo>
                  <a:lnTo>
                    <a:pt x="58" y="106"/>
                  </a:lnTo>
                  <a:lnTo>
                    <a:pt x="66" y="104"/>
                  </a:lnTo>
                  <a:lnTo>
                    <a:pt x="70" y="98"/>
                  </a:lnTo>
                  <a:lnTo>
                    <a:pt x="72" y="90"/>
                  </a:lnTo>
                  <a:lnTo>
                    <a:pt x="72" y="90"/>
                  </a:lnTo>
                  <a:lnTo>
                    <a:pt x="70" y="86"/>
                  </a:lnTo>
                  <a:lnTo>
                    <a:pt x="68" y="82"/>
                  </a:lnTo>
                  <a:lnTo>
                    <a:pt x="62" y="76"/>
                  </a:lnTo>
                  <a:lnTo>
                    <a:pt x="50" y="72"/>
                  </a:lnTo>
                  <a:lnTo>
                    <a:pt x="38" y="68"/>
                  </a:lnTo>
                  <a:lnTo>
                    <a:pt x="26" y="64"/>
                  </a:lnTo>
                  <a:lnTo>
                    <a:pt x="16" y="56"/>
                  </a:lnTo>
                  <a:lnTo>
                    <a:pt x="12" y="52"/>
                  </a:lnTo>
                  <a:lnTo>
                    <a:pt x="8" y="46"/>
                  </a:lnTo>
                  <a:lnTo>
                    <a:pt x="6" y="40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6" y="26"/>
                  </a:lnTo>
                  <a:lnTo>
                    <a:pt x="8" y="20"/>
                  </a:lnTo>
                  <a:lnTo>
                    <a:pt x="10" y="14"/>
                  </a:lnTo>
                  <a:lnTo>
                    <a:pt x="16" y="10"/>
                  </a:lnTo>
                  <a:lnTo>
                    <a:pt x="22" y="6"/>
                  </a:lnTo>
                  <a:lnTo>
                    <a:pt x="28" y="2"/>
                  </a:lnTo>
                  <a:lnTo>
                    <a:pt x="3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60" y="2"/>
                  </a:lnTo>
                  <a:lnTo>
                    <a:pt x="72" y="4"/>
                  </a:lnTo>
                  <a:lnTo>
                    <a:pt x="82" y="10"/>
                  </a:lnTo>
                  <a:lnTo>
                    <a:pt x="88" y="16"/>
                  </a:lnTo>
                  <a:lnTo>
                    <a:pt x="88" y="16"/>
                  </a:lnTo>
                  <a:lnTo>
                    <a:pt x="90" y="22"/>
                  </a:lnTo>
                  <a:lnTo>
                    <a:pt x="90" y="22"/>
                  </a:lnTo>
                  <a:lnTo>
                    <a:pt x="90" y="26"/>
                  </a:lnTo>
                  <a:lnTo>
                    <a:pt x="86" y="30"/>
                  </a:lnTo>
                  <a:lnTo>
                    <a:pt x="84" y="32"/>
                  </a:lnTo>
                  <a:lnTo>
                    <a:pt x="80" y="32"/>
                  </a:lnTo>
                  <a:lnTo>
                    <a:pt x="80" y="32"/>
                  </a:lnTo>
                  <a:lnTo>
                    <a:pt x="76" y="32"/>
                  </a:lnTo>
                  <a:lnTo>
                    <a:pt x="72" y="28"/>
                  </a:lnTo>
                  <a:lnTo>
                    <a:pt x="72" y="28"/>
                  </a:lnTo>
                  <a:lnTo>
                    <a:pt x="68" y="24"/>
                  </a:lnTo>
                  <a:lnTo>
                    <a:pt x="62" y="22"/>
                  </a:lnTo>
                  <a:lnTo>
                    <a:pt x="54" y="20"/>
                  </a:lnTo>
                  <a:lnTo>
                    <a:pt x="46" y="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384" y="346"/>
              <a:ext cx="128" cy="166"/>
            </a:xfrm>
            <a:custGeom>
              <a:avLst/>
              <a:gdLst>
                <a:gd name="T0" fmla="*/ 0 w 128"/>
                <a:gd name="T1" fmla="*/ 102 h 166"/>
                <a:gd name="T2" fmla="*/ 0 w 128"/>
                <a:gd name="T3" fmla="*/ 102 h 166"/>
                <a:gd name="T4" fmla="*/ 2 w 128"/>
                <a:gd name="T5" fmla="*/ 92 h 166"/>
                <a:gd name="T6" fmla="*/ 4 w 128"/>
                <a:gd name="T7" fmla="*/ 82 h 166"/>
                <a:gd name="T8" fmla="*/ 8 w 128"/>
                <a:gd name="T9" fmla="*/ 74 h 166"/>
                <a:gd name="T10" fmla="*/ 12 w 128"/>
                <a:gd name="T11" fmla="*/ 66 h 166"/>
                <a:gd name="T12" fmla="*/ 18 w 128"/>
                <a:gd name="T13" fmla="*/ 58 h 166"/>
                <a:gd name="T14" fmla="*/ 26 w 128"/>
                <a:gd name="T15" fmla="*/ 52 h 166"/>
                <a:gd name="T16" fmla="*/ 34 w 128"/>
                <a:gd name="T17" fmla="*/ 46 h 166"/>
                <a:gd name="T18" fmla="*/ 42 w 128"/>
                <a:gd name="T19" fmla="*/ 42 h 166"/>
                <a:gd name="T20" fmla="*/ 64 w 128"/>
                <a:gd name="T21" fmla="*/ 0 h 166"/>
                <a:gd name="T22" fmla="*/ 86 w 128"/>
                <a:gd name="T23" fmla="*/ 42 h 166"/>
                <a:gd name="T24" fmla="*/ 86 w 128"/>
                <a:gd name="T25" fmla="*/ 42 h 166"/>
                <a:gd name="T26" fmla="*/ 94 w 128"/>
                <a:gd name="T27" fmla="*/ 46 h 166"/>
                <a:gd name="T28" fmla="*/ 102 w 128"/>
                <a:gd name="T29" fmla="*/ 52 h 166"/>
                <a:gd name="T30" fmla="*/ 110 w 128"/>
                <a:gd name="T31" fmla="*/ 58 h 166"/>
                <a:gd name="T32" fmla="*/ 116 w 128"/>
                <a:gd name="T33" fmla="*/ 66 h 166"/>
                <a:gd name="T34" fmla="*/ 120 w 128"/>
                <a:gd name="T35" fmla="*/ 74 h 166"/>
                <a:gd name="T36" fmla="*/ 124 w 128"/>
                <a:gd name="T37" fmla="*/ 82 h 166"/>
                <a:gd name="T38" fmla="*/ 126 w 128"/>
                <a:gd name="T39" fmla="*/ 92 h 166"/>
                <a:gd name="T40" fmla="*/ 128 w 128"/>
                <a:gd name="T41" fmla="*/ 102 h 166"/>
                <a:gd name="T42" fmla="*/ 128 w 128"/>
                <a:gd name="T43" fmla="*/ 102 h 166"/>
                <a:gd name="T44" fmla="*/ 126 w 128"/>
                <a:gd name="T45" fmla="*/ 114 h 166"/>
                <a:gd name="T46" fmla="*/ 122 w 128"/>
                <a:gd name="T47" fmla="*/ 126 h 166"/>
                <a:gd name="T48" fmla="*/ 116 w 128"/>
                <a:gd name="T49" fmla="*/ 138 h 166"/>
                <a:gd name="T50" fmla="*/ 108 w 128"/>
                <a:gd name="T51" fmla="*/ 146 h 166"/>
                <a:gd name="T52" fmla="*/ 100 w 128"/>
                <a:gd name="T53" fmla="*/ 154 h 166"/>
                <a:gd name="T54" fmla="*/ 88 w 128"/>
                <a:gd name="T55" fmla="*/ 160 h 166"/>
                <a:gd name="T56" fmla="*/ 76 w 128"/>
                <a:gd name="T57" fmla="*/ 164 h 166"/>
                <a:gd name="T58" fmla="*/ 64 w 128"/>
                <a:gd name="T59" fmla="*/ 166 h 166"/>
                <a:gd name="T60" fmla="*/ 64 w 128"/>
                <a:gd name="T61" fmla="*/ 166 h 166"/>
                <a:gd name="T62" fmla="*/ 52 w 128"/>
                <a:gd name="T63" fmla="*/ 164 h 166"/>
                <a:gd name="T64" fmla="*/ 40 w 128"/>
                <a:gd name="T65" fmla="*/ 160 h 166"/>
                <a:gd name="T66" fmla="*/ 28 w 128"/>
                <a:gd name="T67" fmla="*/ 154 h 166"/>
                <a:gd name="T68" fmla="*/ 20 w 128"/>
                <a:gd name="T69" fmla="*/ 146 h 166"/>
                <a:gd name="T70" fmla="*/ 12 w 128"/>
                <a:gd name="T71" fmla="*/ 138 h 166"/>
                <a:gd name="T72" fmla="*/ 6 w 128"/>
                <a:gd name="T73" fmla="*/ 126 h 166"/>
                <a:gd name="T74" fmla="*/ 2 w 128"/>
                <a:gd name="T75" fmla="*/ 114 h 166"/>
                <a:gd name="T76" fmla="*/ 0 w 128"/>
                <a:gd name="T77" fmla="*/ 102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166">
                  <a:moveTo>
                    <a:pt x="0" y="102"/>
                  </a:moveTo>
                  <a:lnTo>
                    <a:pt x="0" y="102"/>
                  </a:lnTo>
                  <a:lnTo>
                    <a:pt x="2" y="92"/>
                  </a:lnTo>
                  <a:lnTo>
                    <a:pt x="4" y="82"/>
                  </a:lnTo>
                  <a:lnTo>
                    <a:pt x="8" y="74"/>
                  </a:lnTo>
                  <a:lnTo>
                    <a:pt x="12" y="66"/>
                  </a:lnTo>
                  <a:lnTo>
                    <a:pt x="18" y="58"/>
                  </a:lnTo>
                  <a:lnTo>
                    <a:pt x="26" y="52"/>
                  </a:lnTo>
                  <a:lnTo>
                    <a:pt x="34" y="46"/>
                  </a:lnTo>
                  <a:lnTo>
                    <a:pt x="42" y="42"/>
                  </a:lnTo>
                  <a:lnTo>
                    <a:pt x="64" y="0"/>
                  </a:lnTo>
                  <a:lnTo>
                    <a:pt x="86" y="42"/>
                  </a:lnTo>
                  <a:lnTo>
                    <a:pt x="86" y="42"/>
                  </a:lnTo>
                  <a:lnTo>
                    <a:pt x="94" y="46"/>
                  </a:lnTo>
                  <a:lnTo>
                    <a:pt x="102" y="52"/>
                  </a:lnTo>
                  <a:lnTo>
                    <a:pt x="110" y="58"/>
                  </a:lnTo>
                  <a:lnTo>
                    <a:pt x="116" y="66"/>
                  </a:lnTo>
                  <a:lnTo>
                    <a:pt x="120" y="74"/>
                  </a:lnTo>
                  <a:lnTo>
                    <a:pt x="124" y="82"/>
                  </a:lnTo>
                  <a:lnTo>
                    <a:pt x="126" y="92"/>
                  </a:lnTo>
                  <a:lnTo>
                    <a:pt x="128" y="102"/>
                  </a:lnTo>
                  <a:lnTo>
                    <a:pt x="128" y="102"/>
                  </a:lnTo>
                  <a:lnTo>
                    <a:pt x="126" y="114"/>
                  </a:lnTo>
                  <a:lnTo>
                    <a:pt x="122" y="126"/>
                  </a:lnTo>
                  <a:lnTo>
                    <a:pt x="116" y="138"/>
                  </a:lnTo>
                  <a:lnTo>
                    <a:pt x="108" y="146"/>
                  </a:lnTo>
                  <a:lnTo>
                    <a:pt x="100" y="154"/>
                  </a:lnTo>
                  <a:lnTo>
                    <a:pt x="88" y="160"/>
                  </a:lnTo>
                  <a:lnTo>
                    <a:pt x="76" y="164"/>
                  </a:lnTo>
                  <a:lnTo>
                    <a:pt x="64" y="166"/>
                  </a:lnTo>
                  <a:lnTo>
                    <a:pt x="64" y="166"/>
                  </a:lnTo>
                  <a:lnTo>
                    <a:pt x="52" y="164"/>
                  </a:lnTo>
                  <a:lnTo>
                    <a:pt x="40" y="160"/>
                  </a:lnTo>
                  <a:lnTo>
                    <a:pt x="28" y="154"/>
                  </a:lnTo>
                  <a:lnTo>
                    <a:pt x="20" y="146"/>
                  </a:lnTo>
                  <a:lnTo>
                    <a:pt x="12" y="138"/>
                  </a:lnTo>
                  <a:lnTo>
                    <a:pt x="6" y="126"/>
                  </a:lnTo>
                  <a:lnTo>
                    <a:pt x="2" y="114"/>
                  </a:lnTo>
                  <a:lnTo>
                    <a:pt x="0" y="10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384" y="146"/>
              <a:ext cx="128" cy="166"/>
            </a:xfrm>
            <a:custGeom>
              <a:avLst/>
              <a:gdLst>
                <a:gd name="T0" fmla="*/ 128 w 128"/>
                <a:gd name="T1" fmla="*/ 64 h 166"/>
                <a:gd name="T2" fmla="*/ 128 w 128"/>
                <a:gd name="T3" fmla="*/ 64 h 166"/>
                <a:gd name="T4" fmla="*/ 126 w 128"/>
                <a:gd name="T5" fmla="*/ 74 h 166"/>
                <a:gd name="T6" fmla="*/ 124 w 128"/>
                <a:gd name="T7" fmla="*/ 84 h 166"/>
                <a:gd name="T8" fmla="*/ 120 w 128"/>
                <a:gd name="T9" fmla="*/ 92 h 166"/>
                <a:gd name="T10" fmla="*/ 116 w 128"/>
                <a:gd name="T11" fmla="*/ 100 h 166"/>
                <a:gd name="T12" fmla="*/ 110 w 128"/>
                <a:gd name="T13" fmla="*/ 108 h 166"/>
                <a:gd name="T14" fmla="*/ 102 w 128"/>
                <a:gd name="T15" fmla="*/ 114 h 166"/>
                <a:gd name="T16" fmla="*/ 94 w 128"/>
                <a:gd name="T17" fmla="*/ 120 h 166"/>
                <a:gd name="T18" fmla="*/ 86 w 128"/>
                <a:gd name="T19" fmla="*/ 124 h 166"/>
                <a:gd name="T20" fmla="*/ 64 w 128"/>
                <a:gd name="T21" fmla="*/ 166 h 166"/>
                <a:gd name="T22" fmla="*/ 42 w 128"/>
                <a:gd name="T23" fmla="*/ 124 h 166"/>
                <a:gd name="T24" fmla="*/ 42 w 128"/>
                <a:gd name="T25" fmla="*/ 124 h 166"/>
                <a:gd name="T26" fmla="*/ 34 w 128"/>
                <a:gd name="T27" fmla="*/ 120 h 166"/>
                <a:gd name="T28" fmla="*/ 26 w 128"/>
                <a:gd name="T29" fmla="*/ 114 h 166"/>
                <a:gd name="T30" fmla="*/ 18 w 128"/>
                <a:gd name="T31" fmla="*/ 108 h 166"/>
                <a:gd name="T32" fmla="*/ 12 w 128"/>
                <a:gd name="T33" fmla="*/ 100 h 166"/>
                <a:gd name="T34" fmla="*/ 8 w 128"/>
                <a:gd name="T35" fmla="*/ 92 h 166"/>
                <a:gd name="T36" fmla="*/ 4 w 128"/>
                <a:gd name="T37" fmla="*/ 84 h 166"/>
                <a:gd name="T38" fmla="*/ 2 w 128"/>
                <a:gd name="T39" fmla="*/ 74 h 166"/>
                <a:gd name="T40" fmla="*/ 0 w 128"/>
                <a:gd name="T41" fmla="*/ 64 h 166"/>
                <a:gd name="T42" fmla="*/ 0 w 128"/>
                <a:gd name="T43" fmla="*/ 64 h 166"/>
                <a:gd name="T44" fmla="*/ 2 w 128"/>
                <a:gd name="T45" fmla="*/ 50 h 166"/>
                <a:gd name="T46" fmla="*/ 6 w 128"/>
                <a:gd name="T47" fmla="*/ 38 h 166"/>
                <a:gd name="T48" fmla="*/ 12 w 128"/>
                <a:gd name="T49" fmla="*/ 28 h 166"/>
                <a:gd name="T50" fmla="*/ 20 w 128"/>
                <a:gd name="T51" fmla="*/ 18 h 166"/>
                <a:gd name="T52" fmla="*/ 28 w 128"/>
                <a:gd name="T53" fmla="*/ 10 h 166"/>
                <a:gd name="T54" fmla="*/ 40 w 128"/>
                <a:gd name="T55" fmla="*/ 6 h 166"/>
                <a:gd name="T56" fmla="*/ 52 w 128"/>
                <a:gd name="T57" fmla="*/ 2 h 166"/>
                <a:gd name="T58" fmla="*/ 64 w 128"/>
                <a:gd name="T59" fmla="*/ 0 h 166"/>
                <a:gd name="T60" fmla="*/ 64 w 128"/>
                <a:gd name="T61" fmla="*/ 0 h 166"/>
                <a:gd name="T62" fmla="*/ 76 w 128"/>
                <a:gd name="T63" fmla="*/ 2 h 166"/>
                <a:gd name="T64" fmla="*/ 88 w 128"/>
                <a:gd name="T65" fmla="*/ 6 h 166"/>
                <a:gd name="T66" fmla="*/ 100 w 128"/>
                <a:gd name="T67" fmla="*/ 10 h 166"/>
                <a:gd name="T68" fmla="*/ 108 w 128"/>
                <a:gd name="T69" fmla="*/ 18 h 166"/>
                <a:gd name="T70" fmla="*/ 116 w 128"/>
                <a:gd name="T71" fmla="*/ 28 h 166"/>
                <a:gd name="T72" fmla="*/ 122 w 128"/>
                <a:gd name="T73" fmla="*/ 38 h 166"/>
                <a:gd name="T74" fmla="*/ 126 w 128"/>
                <a:gd name="T75" fmla="*/ 50 h 166"/>
                <a:gd name="T76" fmla="*/ 128 w 128"/>
                <a:gd name="T77" fmla="*/ 6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166">
                  <a:moveTo>
                    <a:pt x="128" y="64"/>
                  </a:moveTo>
                  <a:lnTo>
                    <a:pt x="128" y="64"/>
                  </a:lnTo>
                  <a:lnTo>
                    <a:pt x="126" y="74"/>
                  </a:lnTo>
                  <a:lnTo>
                    <a:pt x="124" y="84"/>
                  </a:lnTo>
                  <a:lnTo>
                    <a:pt x="120" y="92"/>
                  </a:lnTo>
                  <a:lnTo>
                    <a:pt x="116" y="100"/>
                  </a:lnTo>
                  <a:lnTo>
                    <a:pt x="110" y="108"/>
                  </a:lnTo>
                  <a:lnTo>
                    <a:pt x="102" y="114"/>
                  </a:lnTo>
                  <a:lnTo>
                    <a:pt x="94" y="120"/>
                  </a:lnTo>
                  <a:lnTo>
                    <a:pt x="86" y="124"/>
                  </a:lnTo>
                  <a:lnTo>
                    <a:pt x="64" y="166"/>
                  </a:lnTo>
                  <a:lnTo>
                    <a:pt x="42" y="124"/>
                  </a:lnTo>
                  <a:lnTo>
                    <a:pt x="42" y="124"/>
                  </a:lnTo>
                  <a:lnTo>
                    <a:pt x="34" y="120"/>
                  </a:lnTo>
                  <a:lnTo>
                    <a:pt x="26" y="114"/>
                  </a:lnTo>
                  <a:lnTo>
                    <a:pt x="18" y="108"/>
                  </a:lnTo>
                  <a:lnTo>
                    <a:pt x="12" y="100"/>
                  </a:lnTo>
                  <a:lnTo>
                    <a:pt x="8" y="92"/>
                  </a:lnTo>
                  <a:lnTo>
                    <a:pt x="4" y="84"/>
                  </a:lnTo>
                  <a:lnTo>
                    <a:pt x="2" y="74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2" y="50"/>
                  </a:lnTo>
                  <a:lnTo>
                    <a:pt x="6" y="38"/>
                  </a:lnTo>
                  <a:lnTo>
                    <a:pt x="12" y="28"/>
                  </a:lnTo>
                  <a:lnTo>
                    <a:pt x="20" y="18"/>
                  </a:lnTo>
                  <a:lnTo>
                    <a:pt x="28" y="10"/>
                  </a:lnTo>
                  <a:lnTo>
                    <a:pt x="40" y="6"/>
                  </a:lnTo>
                  <a:lnTo>
                    <a:pt x="52" y="2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76" y="2"/>
                  </a:lnTo>
                  <a:lnTo>
                    <a:pt x="88" y="6"/>
                  </a:lnTo>
                  <a:lnTo>
                    <a:pt x="100" y="10"/>
                  </a:lnTo>
                  <a:lnTo>
                    <a:pt x="108" y="18"/>
                  </a:lnTo>
                  <a:lnTo>
                    <a:pt x="116" y="28"/>
                  </a:lnTo>
                  <a:lnTo>
                    <a:pt x="122" y="38"/>
                  </a:lnTo>
                  <a:lnTo>
                    <a:pt x="126" y="50"/>
                  </a:lnTo>
                  <a:lnTo>
                    <a:pt x="128" y="6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</p:grpSp>
      <p:pic>
        <p:nvPicPr>
          <p:cNvPr id="11" name="Imagem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22935" y="-219649"/>
            <a:ext cx="3240031" cy="1801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913366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 userDrawn="1"/>
        </p:nvGrpSpPr>
        <p:grpSpPr bwMode="auto">
          <a:xfrm>
            <a:off x="0" y="0"/>
            <a:ext cx="12192000" cy="2146300"/>
            <a:chOff x="0" y="0"/>
            <a:chExt cx="7680" cy="1352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0" y="0"/>
              <a:ext cx="7680" cy="1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" name="Freeform 5"/>
            <p:cNvSpPr>
              <a:spLocks/>
            </p:cNvSpPr>
            <p:nvPr userDrawn="1"/>
          </p:nvSpPr>
          <p:spPr bwMode="auto">
            <a:xfrm>
              <a:off x="0" y="0"/>
              <a:ext cx="7680" cy="1176"/>
            </a:xfrm>
            <a:custGeom>
              <a:avLst/>
              <a:gdLst>
                <a:gd name="T0" fmla="*/ 7680 w 7680"/>
                <a:gd name="T1" fmla="*/ 0 h 1176"/>
                <a:gd name="T2" fmla="*/ 0 w 7680"/>
                <a:gd name="T3" fmla="*/ 0 h 1176"/>
                <a:gd name="T4" fmla="*/ 0 w 7680"/>
                <a:gd name="T5" fmla="*/ 926 h 1176"/>
                <a:gd name="T6" fmla="*/ 770 w 7680"/>
                <a:gd name="T7" fmla="*/ 924 h 1176"/>
                <a:gd name="T8" fmla="*/ 876 w 7680"/>
                <a:gd name="T9" fmla="*/ 812 h 1176"/>
                <a:gd name="T10" fmla="*/ 936 w 7680"/>
                <a:gd name="T11" fmla="*/ 960 h 1176"/>
                <a:gd name="T12" fmla="*/ 1044 w 7680"/>
                <a:gd name="T13" fmla="*/ 428 h 1176"/>
                <a:gd name="T14" fmla="*/ 1134 w 7680"/>
                <a:gd name="T15" fmla="*/ 1176 h 1176"/>
                <a:gd name="T16" fmla="*/ 1200 w 7680"/>
                <a:gd name="T17" fmla="*/ 890 h 1176"/>
                <a:gd name="T18" fmla="*/ 1258 w 7680"/>
                <a:gd name="T19" fmla="*/ 950 h 1176"/>
                <a:gd name="T20" fmla="*/ 1328 w 7680"/>
                <a:gd name="T21" fmla="*/ 728 h 1176"/>
                <a:gd name="T22" fmla="*/ 1416 w 7680"/>
                <a:gd name="T23" fmla="*/ 1012 h 1176"/>
                <a:gd name="T24" fmla="*/ 1486 w 7680"/>
                <a:gd name="T25" fmla="*/ 880 h 1176"/>
                <a:gd name="T26" fmla="*/ 1524 w 7680"/>
                <a:gd name="T27" fmla="*/ 976 h 1176"/>
                <a:gd name="T28" fmla="*/ 1586 w 7680"/>
                <a:gd name="T29" fmla="*/ 924 h 1176"/>
                <a:gd name="T30" fmla="*/ 7680 w 7680"/>
                <a:gd name="T31" fmla="*/ 926 h 1176"/>
                <a:gd name="T32" fmla="*/ 7680 w 7680"/>
                <a:gd name="T33" fmla="*/ 0 h 1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80" h="1176">
                  <a:moveTo>
                    <a:pt x="7680" y="0"/>
                  </a:moveTo>
                  <a:lnTo>
                    <a:pt x="0" y="0"/>
                  </a:lnTo>
                  <a:lnTo>
                    <a:pt x="0" y="926"/>
                  </a:lnTo>
                  <a:lnTo>
                    <a:pt x="770" y="924"/>
                  </a:lnTo>
                  <a:lnTo>
                    <a:pt x="876" y="812"/>
                  </a:lnTo>
                  <a:lnTo>
                    <a:pt x="936" y="960"/>
                  </a:lnTo>
                  <a:lnTo>
                    <a:pt x="1044" y="428"/>
                  </a:lnTo>
                  <a:lnTo>
                    <a:pt x="1134" y="1176"/>
                  </a:lnTo>
                  <a:lnTo>
                    <a:pt x="1200" y="890"/>
                  </a:lnTo>
                  <a:lnTo>
                    <a:pt x="1258" y="950"/>
                  </a:lnTo>
                  <a:lnTo>
                    <a:pt x="1328" y="728"/>
                  </a:lnTo>
                  <a:lnTo>
                    <a:pt x="1416" y="1012"/>
                  </a:lnTo>
                  <a:lnTo>
                    <a:pt x="1486" y="880"/>
                  </a:lnTo>
                  <a:lnTo>
                    <a:pt x="1524" y="976"/>
                  </a:lnTo>
                  <a:lnTo>
                    <a:pt x="1586" y="924"/>
                  </a:lnTo>
                  <a:lnTo>
                    <a:pt x="7680" y="926"/>
                  </a:lnTo>
                  <a:lnTo>
                    <a:pt x="7680" y="0"/>
                  </a:lnTo>
                  <a:close/>
                </a:path>
              </a:pathLst>
            </a:custGeom>
            <a:solidFill>
              <a:srgbClr val="3B48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672" y="566"/>
              <a:ext cx="92" cy="126"/>
            </a:xfrm>
            <a:custGeom>
              <a:avLst/>
              <a:gdLst>
                <a:gd name="T0" fmla="*/ 46 w 92"/>
                <a:gd name="T1" fmla="*/ 18 h 126"/>
                <a:gd name="T2" fmla="*/ 30 w 92"/>
                <a:gd name="T3" fmla="*/ 24 h 126"/>
                <a:gd name="T4" fmla="*/ 26 w 92"/>
                <a:gd name="T5" fmla="*/ 32 h 126"/>
                <a:gd name="T6" fmla="*/ 28 w 92"/>
                <a:gd name="T7" fmla="*/ 38 h 126"/>
                <a:gd name="T8" fmla="*/ 36 w 92"/>
                <a:gd name="T9" fmla="*/ 46 h 126"/>
                <a:gd name="T10" fmla="*/ 72 w 92"/>
                <a:gd name="T11" fmla="*/ 58 h 126"/>
                <a:gd name="T12" fmla="*/ 86 w 92"/>
                <a:gd name="T13" fmla="*/ 70 h 126"/>
                <a:gd name="T14" fmla="*/ 92 w 92"/>
                <a:gd name="T15" fmla="*/ 84 h 126"/>
                <a:gd name="T16" fmla="*/ 92 w 92"/>
                <a:gd name="T17" fmla="*/ 90 h 126"/>
                <a:gd name="T18" fmla="*/ 90 w 92"/>
                <a:gd name="T19" fmla="*/ 106 h 126"/>
                <a:gd name="T20" fmla="*/ 80 w 92"/>
                <a:gd name="T21" fmla="*/ 118 h 126"/>
                <a:gd name="T22" fmla="*/ 66 w 92"/>
                <a:gd name="T23" fmla="*/ 124 h 126"/>
                <a:gd name="T24" fmla="*/ 46 w 92"/>
                <a:gd name="T25" fmla="*/ 126 h 126"/>
                <a:gd name="T26" fmla="*/ 32 w 92"/>
                <a:gd name="T27" fmla="*/ 124 h 126"/>
                <a:gd name="T28" fmla="*/ 8 w 92"/>
                <a:gd name="T29" fmla="*/ 112 h 126"/>
                <a:gd name="T30" fmla="*/ 2 w 92"/>
                <a:gd name="T31" fmla="*/ 104 h 126"/>
                <a:gd name="T32" fmla="*/ 0 w 92"/>
                <a:gd name="T33" fmla="*/ 100 h 126"/>
                <a:gd name="T34" fmla="*/ 2 w 92"/>
                <a:gd name="T35" fmla="*/ 92 h 126"/>
                <a:gd name="T36" fmla="*/ 10 w 92"/>
                <a:gd name="T37" fmla="*/ 90 h 126"/>
                <a:gd name="T38" fmla="*/ 14 w 92"/>
                <a:gd name="T39" fmla="*/ 92 h 126"/>
                <a:gd name="T40" fmla="*/ 18 w 92"/>
                <a:gd name="T41" fmla="*/ 94 h 126"/>
                <a:gd name="T42" fmla="*/ 30 w 92"/>
                <a:gd name="T43" fmla="*/ 104 h 126"/>
                <a:gd name="T44" fmla="*/ 46 w 92"/>
                <a:gd name="T45" fmla="*/ 108 h 126"/>
                <a:gd name="T46" fmla="*/ 58 w 92"/>
                <a:gd name="T47" fmla="*/ 106 h 126"/>
                <a:gd name="T48" fmla="*/ 70 w 92"/>
                <a:gd name="T49" fmla="*/ 98 h 126"/>
                <a:gd name="T50" fmla="*/ 72 w 92"/>
                <a:gd name="T51" fmla="*/ 90 h 126"/>
                <a:gd name="T52" fmla="*/ 68 w 92"/>
                <a:gd name="T53" fmla="*/ 82 h 126"/>
                <a:gd name="T54" fmla="*/ 50 w 92"/>
                <a:gd name="T55" fmla="*/ 72 h 126"/>
                <a:gd name="T56" fmla="*/ 26 w 92"/>
                <a:gd name="T57" fmla="*/ 64 h 126"/>
                <a:gd name="T58" fmla="*/ 12 w 92"/>
                <a:gd name="T59" fmla="*/ 52 h 126"/>
                <a:gd name="T60" fmla="*/ 6 w 92"/>
                <a:gd name="T61" fmla="*/ 40 h 126"/>
                <a:gd name="T62" fmla="*/ 6 w 92"/>
                <a:gd name="T63" fmla="*/ 32 h 126"/>
                <a:gd name="T64" fmla="*/ 8 w 92"/>
                <a:gd name="T65" fmla="*/ 20 h 126"/>
                <a:gd name="T66" fmla="*/ 16 w 92"/>
                <a:gd name="T67" fmla="*/ 10 h 126"/>
                <a:gd name="T68" fmla="*/ 28 w 92"/>
                <a:gd name="T69" fmla="*/ 2 h 126"/>
                <a:gd name="T70" fmla="*/ 46 w 92"/>
                <a:gd name="T71" fmla="*/ 0 h 126"/>
                <a:gd name="T72" fmla="*/ 60 w 92"/>
                <a:gd name="T73" fmla="*/ 2 h 126"/>
                <a:gd name="T74" fmla="*/ 82 w 92"/>
                <a:gd name="T75" fmla="*/ 10 h 126"/>
                <a:gd name="T76" fmla="*/ 88 w 92"/>
                <a:gd name="T77" fmla="*/ 16 h 126"/>
                <a:gd name="T78" fmla="*/ 90 w 92"/>
                <a:gd name="T79" fmla="*/ 22 h 126"/>
                <a:gd name="T80" fmla="*/ 86 w 92"/>
                <a:gd name="T81" fmla="*/ 30 h 126"/>
                <a:gd name="T82" fmla="*/ 80 w 92"/>
                <a:gd name="T83" fmla="*/ 32 h 126"/>
                <a:gd name="T84" fmla="*/ 76 w 92"/>
                <a:gd name="T85" fmla="*/ 32 h 126"/>
                <a:gd name="T86" fmla="*/ 72 w 92"/>
                <a:gd name="T87" fmla="*/ 28 h 126"/>
                <a:gd name="T88" fmla="*/ 62 w 92"/>
                <a:gd name="T89" fmla="*/ 22 h 126"/>
                <a:gd name="T90" fmla="*/ 46 w 92"/>
                <a:gd name="T91" fmla="*/ 18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2" h="126">
                  <a:moveTo>
                    <a:pt x="46" y="18"/>
                  </a:moveTo>
                  <a:lnTo>
                    <a:pt x="46" y="18"/>
                  </a:lnTo>
                  <a:lnTo>
                    <a:pt x="38" y="20"/>
                  </a:lnTo>
                  <a:lnTo>
                    <a:pt x="30" y="24"/>
                  </a:lnTo>
                  <a:lnTo>
                    <a:pt x="28" y="28"/>
                  </a:lnTo>
                  <a:lnTo>
                    <a:pt x="26" y="32"/>
                  </a:lnTo>
                  <a:lnTo>
                    <a:pt x="26" y="32"/>
                  </a:lnTo>
                  <a:lnTo>
                    <a:pt x="28" y="38"/>
                  </a:lnTo>
                  <a:lnTo>
                    <a:pt x="30" y="40"/>
                  </a:lnTo>
                  <a:lnTo>
                    <a:pt x="36" y="46"/>
                  </a:lnTo>
                  <a:lnTo>
                    <a:pt x="60" y="54"/>
                  </a:lnTo>
                  <a:lnTo>
                    <a:pt x="72" y="58"/>
                  </a:lnTo>
                  <a:lnTo>
                    <a:pt x="82" y="66"/>
                  </a:lnTo>
                  <a:lnTo>
                    <a:pt x="86" y="70"/>
                  </a:lnTo>
                  <a:lnTo>
                    <a:pt x="90" y="76"/>
                  </a:lnTo>
                  <a:lnTo>
                    <a:pt x="92" y="84"/>
                  </a:lnTo>
                  <a:lnTo>
                    <a:pt x="92" y="90"/>
                  </a:lnTo>
                  <a:lnTo>
                    <a:pt x="92" y="90"/>
                  </a:lnTo>
                  <a:lnTo>
                    <a:pt x="92" y="98"/>
                  </a:lnTo>
                  <a:lnTo>
                    <a:pt x="90" y="106"/>
                  </a:lnTo>
                  <a:lnTo>
                    <a:pt x="86" y="112"/>
                  </a:lnTo>
                  <a:lnTo>
                    <a:pt x="80" y="118"/>
                  </a:lnTo>
                  <a:lnTo>
                    <a:pt x="74" y="122"/>
                  </a:lnTo>
                  <a:lnTo>
                    <a:pt x="66" y="124"/>
                  </a:lnTo>
                  <a:lnTo>
                    <a:pt x="58" y="126"/>
                  </a:lnTo>
                  <a:lnTo>
                    <a:pt x="46" y="126"/>
                  </a:lnTo>
                  <a:lnTo>
                    <a:pt x="46" y="126"/>
                  </a:lnTo>
                  <a:lnTo>
                    <a:pt x="32" y="124"/>
                  </a:lnTo>
                  <a:lnTo>
                    <a:pt x="18" y="120"/>
                  </a:lnTo>
                  <a:lnTo>
                    <a:pt x="8" y="112"/>
                  </a:lnTo>
                  <a:lnTo>
                    <a:pt x="2" y="104"/>
                  </a:lnTo>
                  <a:lnTo>
                    <a:pt x="2" y="104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0" y="96"/>
                  </a:lnTo>
                  <a:lnTo>
                    <a:pt x="2" y="92"/>
                  </a:lnTo>
                  <a:lnTo>
                    <a:pt x="6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4" y="92"/>
                  </a:lnTo>
                  <a:lnTo>
                    <a:pt x="18" y="94"/>
                  </a:lnTo>
                  <a:lnTo>
                    <a:pt x="18" y="94"/>
                  </a:lnTo>
                  <a:lnTo>
                    <a:pt x="24" y="100"/>
                  </a:lnTo>
                  <a:lnTo>
                    <a:pt x="30" y="104"/>
                  </a:lnTo>
                  <a:lnTo>
                    <a:pt x="38" y="106"/>
                  </a:lnTo>
                  <a:lnTo>
                    <a:pt x="46" y="108"/>
                  </a:lnTo>
                  <a:lnTo>
                    <a:pt x="46" y="108"/>
                  </a:lnTo>
                  <a:lnTo>
                    <a:pt x="58" y="106"/>
                  </a:lnTo>
                  <a:lnTo>
                    <a:pt x="66" y="104"/>
                  </a:lnTo>
                  <a:lnTo>
                    <a:pt x="70" y="98"/>
                  </a:lnTo>
                  <a:lnTo>
                    <a:pt x="72" y="90"/>
                  </a:lnTo>
                  <a:lnTo>
                    <a:pt x="72" y="90"/>
                  </a:lnTo>
                  <a:lnTo>
                    <a:pt x="70" y="86"/>
                  </a:lnTo>
                  <a:lnTo>
                    <a:pt x="68" y="82"/>
                  </a:lnTo>
                  <a:lnTo>
                    <a:pt x="62" y="76"/>
                  </a:lnTo>
                  <a:lnTo>
                    <a:pt x="50" y="72"/>
                  </a:lnTo>
                  <a:lnTo>
                    <a:pt x="38" y="68"/>
                  </a:lnTo>
                  <a:lnTo>
                    <a:pt x="26" y="64"/>
                  </a:lnTo>
                  <a:lnTo>
                    <a:pt x="16" y="56"/>
                  </a:lnTo>
                  <a:lnTo>
                    <a:pt x="12" y="52"/>
                  </a:lnTo>
                  <a:lnTo>
                    <a:pt x="8" y="46"/>
                  </a:lnTo>
                  <a:lnTo>
                    <a:pt x="6" y="40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6" y="26"/>
                  </a:lnTo>
                  <a:lnTo>
                    <a:pt x="8" y="20"/>
                  </a:lnTo>
                  <a:lnTo>
                    <a:pt x="10" y="14"/>
                  </a:lnTo>
                  <a:lnTo>
                    <a:pt x="16" y="10"/>
                  </a:lnTo>
                  <a:lnTo>
                    <a:pt x="22" y="6"/>
                  </a:lnTo>
                  <a:lnTo>
                    <a:pt x="28" y="2"/>
                  </a:lnTo>
                  <a:lnTo>
                    <a:pt x="3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60" y="2"/>
                  </a:lnTo>
                  <a:lnTo>
                    <a:pt x="72" y="4"/>
                  </a:lnTo>
                  <a:lnTo>
                    <a:pt x="82" y="10"/>
                  </a:lnTo>
                  <a:lnTo>
                    <a:pt x="88" y="16"/>
                  </a:lnTo>
                  <a:lnTo>
                    <a:pt x="88" y="16"/>
                  </a:lnTo>
                  <a:lnTo>
                    <a:pt x="90" y="22"/>
                  </a:lnTo>
                  <a:lnTo>
                    <a:pt x="90" y="22"/>
                  </a:lnTo>
                  <a:lnTo>
                    <a:pt x="90" y="26"/>
                  </a:lnTo>
                  <a:lnTo>
                    <a:pt x="86" y="30"/>
                  </a:lnTo>
                  <a:lnTo>
                    <a:pt x="84" y="32"/>
                  </a:lnTo>
                  <a:lnTo>
                    <a:pt x="80" y="32"/>
                  </a:lnTo>
                  <a:lnTo>
                    <a:pt x="80" y="32"/>
                  </a:lnTo>
                  <a:lnTo>
                    <a:pt x="76" y="32"/>
                  </a:lnTo>
                  <a:lnTo>
                    <a:pt x="72" y="28"/>
                  </a:lnTo>
                  <a:lnTo>
                    <a:pt x="72" y="28"/>
                  </a:lnTo>
                  <a:lnTo>
                    <a:pt x="68" y="24"/>
                  </a:lnTo>
                  <a:lnTo>
                    <a:pt x="62" y="22"/>
                  </a:lnTo>
                  <a:lnTo>
                    <a:pt x="54" y="20"/>
                  </a:lnTo>
                  <a:lnTo>
                    <a:pt x="46" y="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384" y="346"/>
              <a:ext cx="128" cy="166"/>
            </a:xfrm>
            <a:custGeom>
              <a:avLst/>
              <a:gdLst>
                <a:gd name="T0" fmla="*/ 0 w 128"/>
                <a:gd name="T1" fmla="*/ 102 h 166"/>
                <a:gd name="T2" fmla="*/ 0 w 128"/>
                <a:gd name="T3" fmla="*/ 102 h 166"/>
                <a:gd name="T4" fmla="*/ 2 w 128"/>
                <a:gd name="T5" fmla="*/ 92 h 166"/>
                <a:gd name="T6" fmla="*/ 4 w 128"/>
                <a:gd name="T7" fmla="*/ 82 h 166"/>
                <a:gd name="T8" fmla="*/ 8 w 128"/>
                <a:gd name="T9" fmla="*/ 74 h 166"/>
                <a:gd name="T10" fmla="*/ 12 w 128"/>
                <a:gd name="T11" fmla="*/ 66 h 166"/>
                <a:gd name="T12" fmla="*/ 18 w 128"/>
                <a:gd name="T13" fmla="*/ 58 h 166"/>
                <a:gd name="T14" fmla="*/ 26 w 128"/>
                <a:gd name="T15" fmla="*/ 52 h 166"/>
                <a:gd name="T16" fmla="*/ 34 w 128"/>
                <a:gd name="T17" fmla="*/ 46 h 166"/>
                <a:gd name="T18" fmla="*/ 42 w 128"/>
                <a:gd name="T19" fmla="*/ 42 h 166"/>
                <a:gd name="T20" fmla="*/ 64 w 128"/>
                <a:gd name="T21" fmla="*/ 0 h 166"/>
                <a:gd name="T22" fmla="*/ 86 w 128"/>
                <a:gd name="T23" fmla="*/ 42 h 166"/>
                <a:gd name="T24" fmla="*/ 86 w 128"/>
                <a:gd name="T25" fmla="*/ 42 h 166"/>
                <a:gd name="T26" fmla="*/ 94 w 128"/>
                <a:gd name="T27" fmla="*/ 46 h 166"/>
                <a:gd name="T28" fmla="*/ 102 w 128"/>
                <a:gd name="T29" fmla="*/ 52 h 166"/>
                <a:gd name="T30" fmla="*/ 110 w 128"/>
                <a:gd name="T31" fmla="*/ 58 h 166"/>
                <a:gd name="T32" fmla="*/ 116 w 128"/>
                <a:gd name="T33" fmla="*/ 66 h 166"/>
                <a:gd name="T34" fmla="*/ 120 w 128"/>
                <a:gd name="T35" fmla="*/ 74 h 166"/>
                <a:gd name="T36" fmla="*/ 124 w 128"/>
                <a:gd name="T37" fmla="*/ 82 h 166"/>
                <a:gd name="T38" fmla="*/ 126 w 128"/>
                <a:gd name="T39" fmla="*/ 92 h 166"/>
                <a:gd name="T40" fmla="*/ 128 w 128"/>
                <a:gd name="T41" fmla="*/ 102 h 166"/>
                <a:gd name="T42" fmla="*/ 128 w 128"/>
                <a:gd name="T43" fmla="*/ 102 h 166"/>
                <a:gd name="T44" fmla="*/ 126 w 128"/>
                <a:gd name="T45" fmla="*/ 114 h 166"/>
                <a:gd name="T46" fmla="*/ 122 w 128"/>
                <a:gd name="T47" fmla="*/ 126 h 166"/>
                <a:gd name="T48" fmla="*/ 116 w 128"/>
                <a:gd name="T49" fmla="*/ 138 h 166"/>
                <a:gd name="T50" fmla="*/ 108 w 128"/>
                <a:gd name="T51" fmla="*/ 146 h 166"/>
                <a:gd name="T52" fmla="*/ 100 w 128"/>
                <a:gd name="T53" fmla="*/ 154 h 166"/>
                <a:gd name="T54" fmla="*/ 88 w 128"/>
                <a:gd name="T55" fmla="*/ 160 h 166"/>
                <a:gd name="T56" fmla="*/ 76 w 128"/>
                <a:gd name="T57" fmla="*/ 164 h 166"/>
                <a:gd name="T58" fmla="*/ 64 w 128"/>
                <a:gd name="T59" fmla="*/ 166 h 166"/>
                <a:gd name="T60" fmla="*/ 64 w 128"/>
                <a:gd name="T61" fmla="*/ 166 h 166"/>
                <a:gd name="T62" fmla="*/ 52 w 128"/>
                <a:gd name="T63" fmla="*/ 164 h 166"/>
                <a:gd name="T64" fmla="*/ 40 w 128"/>
                <a:gd name="T65" fmla="*/ 160 h 166"/>
                <a:gd name="T66" fmla="*/ 28 w 128"/>
                <a:gd name="T67" fmla="*/ 154 h 166"/>
                <a:gd name="T68" fmla="*/ 20 w 128"/>
                <a:gd name="T69" fmla="*/ 146 h 166"/>
                <a:gd name="T70" fmla="*/ 12 w 128"/>
                <a:gd name="T71" fmla="*/ 138 h 166"/>
                <a:gd name="T72" fmla="*/ 6 w 128"/>
                <a:gd name="T73" fmla="*/ 126 h 166"/>
                <a:gd name="T74" fmla="*/ 2 w 128"/>
                <a:gd name="T75" fmla="*/ 114 h 166"/>
                <a:gd name="T76" fmla="*/ 0 w 128"/>
                <a:gd name="T77" fmla="*/ 102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166">
                  <a:moveTo>
                    <a:pt x="0" y="102"/>
                  </a:moveTo>
                  <a:lnTo>
                    <a:pt x="0" y="102"/>
                  </a:lnTo>
                  <a:lnTo>
                    <a:pt x="2" y="92"/>
                  </a:lnTo>
                  <a:lnTo>
                    <a:pt x="4" y="82"/>
                  </a:lnTo>
                  <a:lnTo>
                    <a:pt x="8" y="74"/>
                  </a:lnTo>
                  <a:lnTo>
                    <a:pt x="12" y="66"/>
                  </a:lnTo>
                  <a:lnTo>
                    <a:pt x="18" y="58"/>
                  </a:lnTo>
                  <a:lnTo>
                    <a:pt x="26" y="52"/>
                  </a:lnTo>
                  <a:lnTo>
                    <a:pt x="34" y="46"/>
                  </a:lnTo>
                  <a:lnTo>
                    <a:pt x="42" y="42"/>
                  </a:lnTo>
                  <a:lnTo>
                    <a:pt x="64" y="0"/>
                  </a:lnTo>
                  <a:lnTo>
                    <a:pt x="86" y="42"/>
                  </a:lnTo>
                  <a:lnTo>
                    <a:pt x="86" y="42"/>
                  </a:lnTo>
                  <a:lnTo>
                    <a:pt x="94" y="46"/>
                  </a:lnTo>
                  <a:lnTo>
                    <a:pt x="102" y="52"/>
                  </a:lnTo>
                  <a:lnTo>
                    <a:pt x="110" y="58"/>
                  </a:lnTo>
                  <a:lnTo>
                    <a:pt x="116" y="66"/>
                  </a:lnTo>
                  <a:lnTo>
                    <a:pt x="120" y="74"/>
                  </a:lnTo>
                  <a:lnTo>
                    <a:pt x="124" y="82"/>
                  </a:lnTo>
                  <a:lnTo>
                    <a:pt x="126" y="92"/>
                  </a:lnTo>
                  <a:lnTo>
                    <a:pt x="128" y="102"/>
                  </a:lnTo>
                  <a:lnTo>
                    <a:pt x="128" y="102"/>
                  </a:lnTo>
                  <a:lnTo>
                    <a:pt x="126" y="114"/>
                  </a:lnTo>
                  <a:lnTo>
                    <a:pt x="122" y="126"/>
                  </a:lnTo>
                  <a:lnTo>
                    <a:pt x="116" y="138"/>
                  </a:lnTo>
                  <a:lnTo>
                    <a:pt x="108" y="146"/>
                  </a:lnTo>
                  <a:lnTo>
                    <a:pt x="100" y="154"/>
                  </a:lnTo>
                  <a:lnTo>
                    <a:pt x="88" y="160"/>
                  </a:lnTo>
                  <a:lnTo>
                    <a:pt x="76" y="164"/>
                  </a:lnTo>
                  <a:lnTo>
                    <a:pt x="64" y="166"/>
                  </a:lnTo>
                  <a:lnTo>
                    <a:pt x="64" y="166"/>
                  </a:lnTo>
                  <a:lnTo>
                    <a:pt x="52" y="164"/>
                  </a:lnTo>
                  <a:lnTo>
                    <a:pt x="40" y="160"/>
                  </a:lnTo>
                  <a:lnTo>
                    <a:pt x="28" y="154"/>
                  </a:lnTo>
                  <a:lnTo>
                    <a:pt x="20" y="146"/>
                  </a:lnTo>
                  <a:lnTo>
                    <a:pt x="12" y="138"/>
                  </a:lnTo>
                  <a:lnTo>
                    <a:pt x="6" y="126"/>
                  </a:lnTo>
                  <a:lnTo>
                    <a:pt x="2" y="114"/>
                  </a:lnTo>
                  <a:lnTo>
                    <a:pt x="0" y="10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384" y="146"/>
              <a:ext cx="128" cy="166"/>
            </a:xfrm>
            <a:custGeom>
              <a:avLst/>
              <a:gdLst>
                <a:gd name="T0" fmla="*/ 128 w 128"/>
                <a:gd name="T1" fmla="*/ 64 h 166"/>
                <a:gd name="T2" fmla="*/ 128 w 128"/>
                <a:gd name="T3" fmla="*/ 64 h 166"/>
                <a:gd name="T4" fmla="*/ 126 w 128"/>
                <a:gd name="T5" fmla="*/ 74 h 166"/>
                <a:gd name="T6" fmla="*/ 124 w 128"/>
                <a:gd name="T7" fmla="*/ 84 h 166"/>
                <a:gd name="T8" fmla="*/ 120 w 128"/>
                <a:gd name="T9" fmla="*/ 92 h 166"/>
                <a:gd name="T10" fmla="*/ 116 w 128"/>
                <a:gd name="T11" fmla="*/ 100 h 166"/>
                <a:gd name="T12" fmla="*/ 110 w 128"/>
                <a:gd name="T13" fmla="*/ 108 h 166"/>
                <a:gd name="T14" fmla="*/ 102 w 128"/>
                <a:gd name="T15" fmla="*/ 114 h 166"/>
                <a:gd name="T16" fmla="*/ 94 w 128"/>
                <a:gd name="T17" fmla="*/ 120 h 166"/>
                <a:gd name="T18" fmla="*/ 86 w 128"/>
                <a:gd name="T19" fmla="*/ 124 h 166"/>
                <a:gd name="T20" fmla="*/ 64 w 128"/>
                <a:gd name="T21" fmla="*/ 166 h 166"/>
                <a:gd name="T22" fmla="*/ 42 w 128"/>
                <a:gd name="T23" fmla="*/ 124 h 166"/>
                <a:gd name="T24" fmla="*/ 42 w 128"/>
                <a:gd name="T25" fmla="*/ 124 h 166"/>
                <a:gd name="T26" fmla="*/ 34 w 128"/>
                <a:gd name="T27" fmla="*/ 120 h 166"/>
                <a:gd name="T28" fmla="*/ 26 w 128"/>
                <a:gd name="T29" fmla="*/ 114 h 166"/>
                <a:gd name="T30" fmla="*/ 18 w 128"/>
                <a:gd name="T31" fmla="*/ 108 h 166"/>
                <a:gd name="T32" fmla="*/ 12 w 128"/>
                <a:gd name="T33" fmla="*/ 100 h 166"/>
                <a:gd name="T34" fmla="*/ 8 w 128"/>
                <a:gd name="T35" fmla="*/ 92 h 166"/>
                <a:gd name="T36" fmla="*/ 4 w 128"/>
                <a:gd name="T37" fmla="*/ 84 h 166"/>
                <a:gd name="T38" fmla="*/ 2 w 128"/>
                <a:gd name="T39" fmla="*/ 74 h 166"/>
                <a:gd name="T40" fmla="*/ 0 w 128"/>
                <a:gd name="T41" fmla="*/ 64 h 166"/>
                <a:gd name="T42" fmla="*/ 0 w 128"/>
                <a:gd name="T43" fmla="*/ 64 h 166"/>
                <a:gd name="T44" fmla="*/ 2 w 128"/>
                <a:gd name="T45" fmla="*/ 50 h 166"/>
                <a:gd name="T46" fmla="*/ 6 w 128"/>
                <a:gd name="T47" fmla="*/ 38 h 166"/>
                <a:gd name="T48" fmla="*/ 12 w 128"/>
                <a:gd name="T49" fmla="*/ 28 h 166"/>
                <a:gd name="T50" fmla="*/ 20 w 128"/>
                <a:gd name="T51" fmla="*/ 18 h 166"/>
                <a:gd name="T52" fmla="*/ 28 w 128"/>
                <a:gd name="T53" fmla="*/ 10 h 166"/>
                <a:gd name="T54" fmla="*/ 40 w 128"/>
                <a:gd name="T55" fmla="*/ 6 h 166"/>
                <a:gd name="T56" fmla="*/ 52 w 128"/>
                <a:gd name="T57" fmla="*/ 2 h 166"/>
                <a:gd name="T58" fmla="*/ 64 w 128"/>
                <a:gd name="T59" fmla="*/ 0 h 166"/>
                <a:gd name="T60" fmla="*/ 64 w 128"/>
                <a:gd name="T61" fmla="*/ 0 h 166"/>
                <a:gd name="T62" fmla="*/ 76 w 128"/>
                <a:gd name="T63" fmla="*/ 2 h 166"/>
                <a:gd name="T64" fmla="*/ 88 w 128"/>
                <a:gd name="T65" fmla="*/ 6 h 166"/>
                <a:gd name="T66" fmla="*/ 100 w 128"/>
                <a:gd name="T67" fmla="*/ 10 h 166"/>
                <a:gd name="T68" fmla="*/ 108 w 128"/>
                <a:gd name="T69" fmla="*/ 18 h 166"/>
                <a:gd name="T70" fmla="*/ 116 w 128"/>
                <a:gd name="T71" fmla="*/ 28 h 166"/>
                <a:gd name="T72" fmla="*/ 122 w 128"/>
                <a:gd name="T73" fmla="*/ 38 h 166"/>
                <a:gd name="T74" fmla="*/ 126 w 128"/>
                <a:gd name="T75" fmla="*/ 50 h 166"/>
                <a:gd name="T76" fmla="*/ 128 w 128"/>
                <a:gd name="T77" fmla="*/ 6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166">
                  <a:moveTo>
                    <a:pt x="128" y="64"/>
                  </a:moveTo>
                  <a:lnTo>
                    <a:pt x="128" y="64"/>
                  </a:lnTo>
                  <a:lnTo>
                    <a:pt x="126" y="74"/>
                  </a:lnTo>
                  <a:lnTo>
                    <a:pt x="124" y="84"/>
                  </a:lnTo>
                  <a:lnTo>
                    <a:pt x="120" y="92"/>
                  </a:lnTo>
                  <a:lnTo>
                    <a:pt x="116" y="100"/>
                  </a:lnTo>
                  <a:lnTo>
                    <a:pt x="110" y="108"/>
                  </a:lnTo>
                  <a:lnTo>
                    <a:pt x="102" y="114"/>
                  </a:lnTo>
                  <a:lnTo>
                    <a:pt x="94" y="120"/>
                  </a:lnTo>
                  <a:lnTo>
                    <a:pt x="86" y="124"/>
                  </a:lnTo>
                  <a:lnTo>
                    <a:pt x="64" y="166"/>
                  </a:lnTo>
                  <a:lnTo>
                    <a:pt x="42" y="124"/>
                  </a:lnTo>
                  <a:lnTo>
                    <a:pt x="42" y="124"/>
                  </a:lnTo>
                  <a:lnTo>
                    <a:pt x="34" y="120"/>
                  </a:lnTo>
                  <a:lnTo>
                    <a:pt x="26" y="114"/>
                  </a:lnTo>
                  <a:lnTo>
                    <a:pt x="18" y="108"/>
                  </a:lnTo>
                  <a:lnTo>
                    <a:pt x="12" y="100"/>
                  </a:lnTo>
                  <a:lnTo>
                    <a:pt x="8" y="92"/>
                  </a:lnTo>
                  <a:lnTo>
                    <a:pt x="4" y="84"/>
                  </a:lnTo>
                  <a:lnTo>
                    <a:pt x="2" y="74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2" y="50"/>
                  </a:lnTo>
                  <a:lnTo>
                    <a:pt x="6" y="38"/>
                  </a:lnTo>
                  <a:lnTo>
                    <a:pt x="12" y="28"/>
                  </a:lnTo>
                  <a:lnTo>
                    <a:pt x="20" y="18"/>
                  </a:lnTo>
                  <a:lnTo>
                    <a:pt x="28" y="10"/>
                  </a:lnTo>
                  <a:lnTo>
                    <a:pt x="40" y="6"/>
                  </a:lnTo>
                  <a:lnTo>
                    <a:pt x="52" y="2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76" y="2"/>
                  </a:lnTo>
                  <a:lnTo>
                    <a:pt x="88" y="6"/>
                  </a:lnTo>
                  <a:lnTo>
                    <a:pt x="100" y="10"/>
                  </a:lnTo>
                  <a:lnTo>
                    <a:pt x="108" y="18"/>
                  </a:lnTo>
                  <a:lnTo>
                    <a:pt x="116" y="28"/>
                  </a:lnTo>
                  <a:lnTo>
                    <a:pt x="122" y="38"/>
                  </a:lnTo>
                  <a:lnTo>
                    <a:pt x="126" y="50"/>
                  </a:lnTo>
                  <a:lnTo>
                    <a:pt x="128" y="6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</p:grpSp>
      <p:pic>
        <p:nvPicPr>
          <p:cNvPr id="11" name="Imagem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22935" y="-219649"/>
            <a:ext cx="3240031" cy="1801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899103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 userDrawn="1"/>
        </p:nvGrpSpPr>
        <p:grpSpPr bwMode="auto">
          <a:xfrm>
            <a:off x="0" y="0"/>
            <a:ext cx="12192000" cy="2146300"/>
            <a:chOff x="0" y="0"/>
            <a:chExt cx="7680" cy="1352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0" y="0"/>
              <a:ext cx="7680" cy="1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" name="Freeform 5"/>
            <p:cNvSpPr>
              <a:spLocks/>
            </p:cNvSpPr>
            <p:nvPr userDrawn="1"/>
          </p:nvSpPr>
          <p:spPr bwMode="auto">
            <a:xfrm>
              <a:off x="0" y="0"/>
              <a:ext cx="7680" cy="1176"/>
            </a:xfrm>
            <a:custGeom>
              <a:avLst/>
              <a:gdLst>
                <a:gd name="T0" fmla="*/ 7680 w 7680"/>
                <a:gd name="T1" fmla="*/ 0 h 1176"/>
                <a:gd name="T2" fmla="*/ 0 w 7680"/>
                <a:gd name="T3" fmla="*/ 0 h 1176"/>
                <a:gd name="T4" fmla="*/ 0 w 7680"/>
                <a:gd name="T5" fmla="*/ 926 h 1176"/>
                <a:gd name="T6" fmla="*/ 770 w 7680"/>
                <a:gd name="T7" fmla="*/ 924 h 1176"/>
                <a:gd name="T8" fmla="*/ 876 w 7680"/>
                <a:gd name="T9" fmla="*/ 812 h 1176"/>
                <a:gd name="T10" fmla="*/ 936 w 7680"/>
                <a:gd name="T11" fmla="*/ 960 h 1176"/>
                <a:gd name="T12" fmla="*/ 1044 w 7680"/>
                <a:gd name="T13" fmla="*/ 428 h 1176"/>
                <a:gd name="T14" fmla="*/ 1134 w 7680"/>
                <a:gd name="T15" fmla="*/ 1176 h 1176"/>
                <a:gd name="T16" fmla="*/ 1200 w 7680"/>
                <a:gd name="T17" fmla="*/ 890 h 1176"/>
                <a:gd name="T18" fmla="*/ 1258 w 7680"/>
                <a:gd name="T19" fmla="*/ 950 h 1176"/>
                <a:gd name="T20" fmla="*/ 1328 w 7680"/>
                <a:gd name="T21" fmla="*/ 728 h 1176"/>
                <a:gd name="T22" fmla="*/ 1416 w 7680"/>
                <a:gd name="T23" fmla="*/ 1012 h 1176"/>
                <a:gd name="T24" fmla="*/ 1486 w 7680"/>
                <a:gd name="T25" fmla="*/ 880 h 1176"/>
                <a:gd name="T26" fmla="*/ 1524 w 7680"/>
                <a:gd name="T27" fmla="*/ 976 h 1176"/>
                <a:gd name="T28" fmla="*/ 1586 w 7680"/>
                <a:gd name="T29" fmla="*/ 924 h 1176"/>
                <a:gd name="T30" fmla="*/ 7680 w 7680"/>
                <a:gd name="T31" fmla="*/ 926 h 1176"/>
                <a:gd name="T32" fmla="*/ 7680 w 7680"/>
                <a:gd name="T33" fmla="*/ 0 h 1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80" h="1176">
                  <a:moveTo>
                    <a:pt x="7680" y="0"/>
                  </a:moveTo>
                  <a:lnTo>
                    <a:pt x="0" y="0"/>
                  </a:lnTo>
                  <a:lnTo>
                    <a:pt x="0" y="926"/>
                  </a:lnTo>
                  <a:lnTo>
                    <a:pt x="770" y="924"/>
                  </a:lnTo>
                  <a:lnTo>
                    <a:pt x="876" y="812"/>
                  </a:lnTo>
                  <a:lnTo>
                    <a:pt x="936" y="960"/>
                  </a:lnTo>
                  <a:lnTo>
                    <a:pt x="1044" y="428"/>
                  </a:lnTo>
                  <a:lnTo>
                    <a:pt x="1134" y="1176"/>
                  </a:lnTo>
                  <a:lnTo>
                    <a:pt x="1200" y="890"/>
                  </a:lnTo>
                  <a:lnTo>
                    <a:pt x="1258" y="950"/>
                  </a:lnTo>
                  <a:lnTo>
                    <a:pt x="1328" y="728"/>
                  </a:lnTo>
                  <a:lnTo>
                    <a:pt x="1416" y="1012"/>
                  </a:lnTo>
                  <a:lnTo>
                    <a:pt x="1486" y="880"/>
                  </a:lnTo>
                  <a:lnTo>
                    <a:pt x="1524" y="976"/>
                  </a:lnTo>
                  <a:lnTo>
                    <a:pt x="1586" y="924"/>
                  </a:lnTo>
                  <a:lnTo>
                    <a:pt x="7680" y="926"/>
                  </a:lnTo>
                  <a:lnTo>
                    <a:pt x="7680" y="0"/>
                  </a:lnTo>
                  <a:close/>
                </a:path>
              </a:pathLst>
            </a:custGeom>
            <a:solidFill>
              <a:srgbClr val="3B48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672" y="566"/>
              <a:ext cx="92" cy="126"/>
            </a:xfrm>
            <a:custGeom>
              <a:avLst/>
              <a:gdLst>
                <a:gd name="T0" fmla="*/ 46 w 92"/>
                <a:gd name="T1" fmla="*/ 18 h 126"/>
                <a:gd name="T2" fmla="*/ 30 w 92"/>
                <a:gd name="T3" fmla="*/ 24 h 126"/>
                <a:gd name="T4" fmla="*/ 26 w 92"/>
                <a:gd name="T5" fmla="*/ 32 h 126"/>
                <a:gd name="T6" fmla="*/ 28 w 92"/>
                <a:gd name="T7" fmla="*/ 38 h 126"/>
                <a:gd name="T8" fmla="*/ 36 w 92"/>
                <a:gd name="T9" fmla="*/ 46 h 126"/>
                <a:gd name="T10" fmla="*/ 72 w 92"/>
                <a:gd name="T11" fmla="*/ 58 h 126"/>
                <a:gd name="T12" fmla="*/ 86 w 92"/>
                <a:gd name="T13" fmla="*/ 70 h 126"/>
                <a:gd name="T14" fmla="*/ 92 w 92"/>
                <a:gd name="T15" fmla="*/ 84 h 126"/>
                <a:gd name="T16" fmla="*/ 92 w 92"/>
                <a:gd name="T17" fmla="*/ 90 h 126"/>
                <a:gd name="T18" fmla="*/ 90 w 92"/>
                <a:gd name="T19" fmla="*/ 106 h 126"/>
                <a:gd name="T20" fmla="*/ 80 w 92"/>
                <a:gd name="T21" fmla="*/ 118 h 126"/>
                <a:gd name="T22" fmla="*/ 66 w 92"/>
                <a:gd name="T23" fmla="*/ 124 h 126"/>
                <a:gd name="T24" fmla="*/ 46 w 92"/>
                <a:gd name="T25" fmla="*/ 126 h 126"/>
                <a:gd name="T26" fmla="*/ 32 w 92"/>
                <a:gd name="T27" fmla="*/ 124 h 126"/>
                <a:gd name="T28" fmla="*/ 8 w 92"/>
                <a:gd name="T29" fmla="*/ 112 h 126"/>
                <a:gd name="T30" fmla="*/ 2 w 92"/>
                <a:gd name="T31" fmla="*/ 104 h 126"/>
                <a:gd name="T32" fmla="*/ 0 w 92"/>
                <a:gd name="T33" fmla="*/ 100 h 126"/>
                <a:gd name="T34" fmla="*/ 2 w 92"/>
                <a:gd name="T35" fmla="*/ 92 h 126"/>
                <a:gd name="T36" fmla="*/ 10 w 92"/>
                <a:gd name="T37" fmla="*/ 90 h 126"/>
                <a:gd name="T38" fmla="*/ 14 w 92"/>
                <a:gd name="T39" fmla="*/ 92 h 126"/>
                <a:gd name="T40" fmla="*/ 18 w 92"/>
                <a:gd name="T41" fmla="*/ 94 h 126"/>
                <a:gd name="T42" fmla="*/ 30 w 92"/>
                <a:gd name="T43" fmla="*/ 104 h 126"/>
                <a:gd name="T44" fmla="*/ 46 w 92"/>
                <a:gd name="T45" fmla="*/ 108 h 126"/>
                <a:gd name="T46" fmla="*/ 58 w 92"/>
                <a:gd name="T47" fmla="*/ 106 h 126"/>
                <a:gd name="T48" fmla="*/ 70 w 92"/>
                <a:gd name="T49" fmla="*/ 98 h 126"/>
                <a:gd name="T50" fmla="*/ 72 w 92"/>
                <a:gd name="T51" fmla="*/ 90 h 126"/>
                <a:gd name="T52" fmla="*/ 68 w 92"/>
                <a:gd name="T53" fmla="*/ 82 h 126"/>
                <a:gd name="T54" fmla="*/ 50 w 92"/>
                <a:gd name="T55" fmla="*/ 72 h 126"/>
                <a:gd name="T56" fmla="*/ 26 w 92"/>
                <a:gd name="T57" fmla="*/ 64 h 126"/>
                <a:gd name="T58" fmla="*/ 12 w 92"/>
                <a:gd name="T59" fmla="*/ 52 h 126"/>
                <a:gd name="T60" fmla="*/ 6 w 92"/>
                <a:gd name="T61" fmla="*/ 40 h 126"/>
                <a:gd name="T62" fmla="*/ 6 w 92"/>
                <a:gd name="T63" fmla="*/ 32 h 126"/>
                <a:gd name="T64" fmla="*/ 8 w 92"/>
                <a:gd name="T65" fmla="*/ 20 h 126"/>
                <a:gd name="T66" fmla="*/ 16 w 92"/>
                <a:gd name="T67" fmla="*/ 10 h 126"/>
                <a:gd name="T68" fmla="*/ 28 w 92"/>
                <a:gd name="T69" fmla="*/ 2 h 126"/>
                <a:gd name="T70" fmla="*/ 46 w 92"/>
                <a:gd name="T71" fmla="*/ 0 h 126"/>
                <a:gd name="T72" fmla="*/ 60 w 92"/>
                <a:gd name="T73" fmla="*/ 2 h 126"/>
                <a:gd name="T74" fmla="*/ 82 w 92"/>
                <a:gd name="T75" fmla="*/ 10 h 126"/>
                <a:gd name="T76" fmla="*/ 88 w 92"/>
                <a:gd name="T77" fmla="*/ 16 h 126"/>
                <a:gd name="T78" fmla="*/ 90 w 92"/>
                <a:gd name="T79" fmla="*/ 22 h 126"/>
                <a:gd name="T80" fmla="*/ 86 w 92"/>
                <a:gd name="T81" fmla="*/ 30 h 126"/>
                <a:gd name="T82" fmla="*/ 80 w 92"/>
                <a:gd name="T83" fmla="*/ 32 h 126"/>
                <a:gd name="T84" fmla="*/ 76 w 92"/>
                <a:gd name="T85" fmla="*/ 32 h 126"/>
                <a:gd name="T86" fmla="*/ 72 w 92"/>
                <a:gd name="T87" fmla="*/ 28 h 126"/>
                <a:gd name="T88" fmla="*/ 62 w 92"/>
                <a:gd name="T89" fmla="*/ 22 h 126"/>
                <a:gd name="T90" fmla="*/ 46 w 92"/>
                <a:gd name="T91" fmla="*/ 18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2" h="126">
                  <a:moveTo>
                    <a:pt x="46" y="18"/>
                  </a:moveTo>
                  <a:lnTo>
                    <a:pt x="46" y="18"/>
                  </a:lnTo>
                  <a:lnTo>
                    <a:pt x="38" y="20"/>
                  </a:lnTo>
                  <a:lnTo>
                    <a:pt x="30" y="24"/>
                  </a:lnTo>
                  <a:lnTo>
                    <a:pt x="28" y="28"/>
                  </a:lnTo>
                  <a:lnTo>
                    <a:pt x="26" y="32"/>
                  </a:lnTo>
                  <a:lnTo>
                    <a:pt x="26" y="32"/>
                  </a:lnTo>
                  <a:lnTo>
                    <a:pt x="28" y="38"/>
                  </a:lnTo>
                  <a:lnTo>
                    <a:pt x="30" y="40"/>
                  </a:lnTo>
                  <a:lnTo>
                    <a:pt x="36" y="46"/>
                  </a:lnTo>
                  <a:lnTo>
                    <a:pt x="60" y="54"/>
                  </a:lnTo>
                  <a:lnTo>
                    <a:pt x="72" y="58"/>
                  </a:lnTo>
                  <a:lnTo>
                    <a:pt x="82" y="66"/>
                  </a:lnTo>
                  <a:lnTo>
                    <a:pt x="86" y="70"/>
                  </a:lnTo>
                  <a:lnTo>
                    <a:pt x="90" y="76"/>
                  </a:lnTo>
                  <a:lnTo>
                    <a:pt x="92" y="84"/>
                  </a:lnTo>
                  <a:lnTo>
                    <a:pt x="92" y="90"/>
                  </a:lnTo>
                  <a:lnTo>
                    <a:pt x="92" y="90"/>
                  </a:lnTo>
                  <a:lnTo>
                    <a:pt x="92" y="98"/>
                  </a:lnTo>
                  <a:lnTo>
                    <a:pt x="90" y="106"/>
                  </a:lnTo>
                  <a:lnTo>
                    <a:pt x="86" y="112"/>
                  </a:lnTo>
                  <a:lnTo>
                    <a:pt x="80" y="118"/>
                  </a:lnTo>
                  <a:lnTo>
                    <a:pt x="74" y="122"/>
                  </a:lnTo>
                  <a:lnTo>
                    <a:pt x="66" y="124"/>
                  </a:lnTo>
                  <a:lnTo>
                    <a:pt x="58" y="126"/>
                  </a:lnTo>
                  <a:lnTo>
                    <a:pt x="46" y="126"/>
                  </a:lnTo>
                  <a:lnTo>
                    <a:pt x="46" y="126"/>
                  </a:lnTo>
                  <a:lnTo>
                    <a:pt x="32" y="124"/>
                  </a:lnTo>
                  <a:lnTo>
                    <a:pt x="18" y="120"/>
                  </a:lnTo>
                  <a:lnTo>
                    <a:pt x="8" y="112"/>
                  </a:lnTo>
                  <a:lnTo>
                    <a:pt x="2" y="104"/>
                  </a:lnTo>
                  <a:lnTo>
                    <a:pt x="2" y="104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0" y="96"/>
                  </a:lnTo>
                  <a:lnTo>
                    <a:pt x="2" y="92"/>
                  </a:lnTo>
                  <a:lnTo>
                    <a:pt x="6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4" y="92"/>
                  </a:lnTo>
                  <a:lnTo>
                    <a:pt x="18" y="94"/>
                  </a:lnTo>
                  <a:lnTo>
                    <a:pt x="18" y="94"/>
                  </a:lnTo>
                  <a:lnTo>
                    <a:pt x="24" y="100"/>
                  </a:lnTo>
                  <a:lnTo>
                    <a:pt x="30" y="104"/>
                  </a:lnTo>
                  <a:lnTo>
                    <a:pt x="38" y="106"/>
                  </a:lnTo>
                  <a:lnTo>
                    <a:pt x="46" y="108"/>
                  </a:lnTo>
                  <a:lnTo>
                    <a:pt x="46" y="108"/>
                  </a:lnTo>
                  <a:lnTo>
                    <a:pt x="58" y="106"/>
                  </a:lnTo>
                  <a:lnTo>
                    <a:pt x="66" y="104"/>
                  </a:lnTo>
                  <a:lnTo>
                    <a:pt x="70" y="98"/>
                  </a:lnTo>
                  <a:lnTo>
                    <a:pt x="72" y="90"/>
                  </a:lnTo>
                  <a:lnTo>
                    <a:pt x="72" y="90"/>
                  </a:lnTo>
                  <a:lnTo>
                    <a:pt x="70" y="86"/>
                  </a:lnTo>
                  <a:lnTo>
                    <a:pt x="68" y="82"/>
                  </a:lnTo>
                  <a:lnTo>
                    <a:pt x="62" y="76"/>
                  </a:lnTo>
                  <a:lnTo>
                    <a:pt x="50" y="72"/>
                  </a:lnTo>
                  <a:lnTo>
                    <a:pt x="38" y="68"/>
                  </a:lnTo>
                  <a:lnTo>
                    <a:pt x="26" y="64"/>
                  </a:lnTo>
                  <a:lnTo>
                    <a:pt x="16" y="56"/>
                  </a:lnTo>
                  <a:lnTo>
                    <a:pt x="12" y="52"/>
                  </a:lnTo>
                  <a:lnTo>
                    <a:pt x="8" y="46"/>
                  </a:lnTo>
                  <a:lnTo>
                    <a:pt x="6" y="40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6" y="26"/>
                  </a:lnTo>
                  <a:lnTo>
                    <a:pt x="8" y="20"/>
                  </a:lnTo>
                  <a:lnTo>
                    <a:pt x="10" y="14"/>
                  </a:lnTo>
                  <a:lnTo>
                    <a:pt x="16" y="10"/>
                  </a:lnTo>
                  <a:lnTo>
                    <a:pt x="22" y="6"/>
                  </a:lnTo>
                  <a:lnTo>
                    <a:pt x="28" y="2"/>
                  </a:lnTo>
                  <a:lnTo>
                    <a:pt x="3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60" y="2"/>
                  </a:lnTo>
                  <a:lnTo>
                    <a:pt x="72" y="4"/>
                  </a:lnTo>
                  <a:lnTo>
                    <a:pt x="82" y="10"/>
                  </a:lnTo>
                  <a:lnTo>
                    <a:pt x="88" y="16"/>
                  </a:lnTo>
                  <a:lnTo>
                    <a:pt x="88" y="16"/>
                  </a:lnTo>
                  <a:lnTo>
                    <a:pt x="90" y="22"/>
                  </a:lnTo>
                  <a:lnTo>
                    <a:pt x="90" y="22"/>
                  </a:lnTo>
                  <a:lnTo>
                    <a:pt x="90" y="26"/>
                  </a:lnTo>
                  <a:lnTo>
                    <a:pt x="86" y="30"/>
                  </a:lnTo>
                  <a:lnTo>
                    <a:pt x="84" y="32"/>
                  </a:lnTo>
                  <a:lnTo>
                    <a:pt x="80" y="32"/>
                  </a:lnTo>
                  <a:lnTo>
                    <a:pt x="80" y="32"/>
                  </a:lnTo>
                  <a:lnTo>
                    <a:pt x="76" y="32"/>
                  </a:lnTo>
                  <a:lnTo>
                    <a:pt x="72" y="28"/>
                  </a:lnTo>
                  <a:lnTo>
                    <a:pt x="72" y="28"/>
                  </a:lnTo>
                  <a:lnTo>
                    <a:pt x="68" y="24"/>
                  </a:lnTo>
                  <a:lnTo>
                    <a:pt x="62" y="22"/>
                  </a:lnTo>
                  <a:lnTo>
                    <a:pt x="54" y="20"/>
                  </a:lnTo>
                  <a:lnTo>
                    <a:pt x="46" y="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384" y="346"/>
              <a:ext cx="128" cy="166"/>
            </a:xfrm>
            <a:custGeom>
              <a:avLst/>
              <a:gdLst>
                <a:gd name="T0" fmla="*/ 0 w 128"/>
                <a:gd name="T1" fmla="*/ 102 h 166"/>
                <a:gd name="T2" fmla="*/ 0 w 128"/>
                <a:gd name="T3" fmla="*/ 102 h 166"/>
                <a:gd name="T4" fmla="*/ 2 w 128"/>
                <a:gd name="T5" fmla="*/ 92 h 166"/>
                <a:gd name="T6" fmla="*/ 4 w 128"/>
                <a:gd name="T7" fmla="*/ 82 h 166"/>
                <a:gd name="T8" fmla="*/ 8 w 128"/>
                <a:gd name="T9" fmla="*/ 74 h 166"/>
                <a:gd name="T10" fmla="*/ 12 w 128"/>
                <a:gd name="T11" fmla="*/ 66 h 166"/>
                <a:gd name="T12" fmla="*/ 18 w 128"/>
                <a:gd name="T13" fmla="*/ 58 h 166"/>
                <a:gd name="T14" fmla="*/ 26 w 128"/>
                <a:gd name="T15" fmla="*/ 52 h 166"/>
                <a:gd name="T16" fmla="*/ 34 w 128"/>
                <a:gd name="T17" fmla="*/ 46 h 166"/>
                <a:gd name="T18" fmla="*/ 42 w 128"/>
                <a:gd name="T19" fmla="*/ 42 h 166"/>
                <a:gd name="T20" fmla="*/ 64 w 128"/>
                <a:gd name="T21" fmla="*/ 0 h 166"/>
                <a:gd name="T22" fmla="*/ 86 w 128"/>
                <a:gd name="T23" fmla="*/ 42 h 166"/>
                <a:gd name="T24" fmla="*/ 86 w 128"/>
                <a:gd name="T25" fmla="*/ 42 h 166"/>
                <a:gd name="T26" fmla="*/ 94 w 128"/>
                <a:gd name="T27" fmla="*/ 46 h 166"/>
                <a:gd name="T28" fmla="*/ 102 w 128"/>
                <a:gd name="T29" fmla="*/ 52 h 166"/>
                <a:gd name="T30" fmla="*/ 110 w 128"/>
                <a:gd name="T31" fmla="*/ 58 h 166"/>
                <a:gd name="T32" fmla="*/ 116 w 128"/>
                <a:gd name="T33" fmla="*/ 66 h 166"/>
                <a:gd name="T34" fmla="*/ 120 w 128"/>
                <a:gd name="T35" fmla="*/ 74 h 166"/>
                <a:gd name="T36" fmla="*/ 124 w 128"/>
                <a:gd name="T37" fmla="*/ 82 h 166"/>
                <a:gd name="T38" fmla="*/ 126 w 128"/>
                <a:gd name="T39" fmla="*/ 92 h 166"/>
                <a:gd name="T40" fmla="*/ 128 w 128"/>
                <a:gd name="T41" fmla="*/ 102 h 166"/>
                <a:gd name="T42" fmla="*/ 128 w 128"/>
                <a:gd name="T43" fmla="*/ 102 h 166"/>
                <a:gd name="T44" fmla="*/ 126 w 128"/>
                <a:gd name="T45" fmla="*/ 114 h 166"/>
                <a:gd name="T46" fmla="*/ 122 w 128"/>
                <a:gd name="T47" fmla="*/ 126 h 166"/>
                <a:gd name="T48" fmla="*/ 116 w 128"/>
                <a:gd name="T49" fmla="*/ 138 h 166"/>
                <a:gd name="T50" fmla="*/ 108 w 128"/>
                <a:gd name="T51" fmla="*/ 146 h 166"/>
                <a:gd name="T52" fmla="*/ 100 w 128"/>
                <a:gd name="T53" fmla="*/ 154 h 166"/>
                <a:gd name="T54" fmla="*/ 88 w 128"/>
                <a:gd name="T55" fmla="*/ 160 h 166"/>
                <a:gd name="T56" fmla="*/ 76 w 128"/>
                <a:gd name="T57" fmla="*/ 164 h 166"/>
                <a:gd name="T58" fmla="*/ 64 w 128"/>
                <a:gd name="T59" fmla="*/ 166 h 166"/>
                <a:gd name="T60" fmla="*/ 64 w 128"/>
                <a:gd name="T61" fmla="*/ 166 h 166"/>
                <a:gd name="T62" fmla="*/ 52 w 128"/>
                <a:gd name="T63" fmla="*/ 164 h 166"/>
                <a:gd name="T64" fmla="*/ 40 w 128"/>
                <a:gd name="T65" fmla="*/ 160 h 166"/>
                <a:gd name="T66" fmla="*/ 28 w 128"/>
                <a:gd name="T67" fmla="*/ 154 h 166"/>
                <a:gd name="T68" fmla="*/ 20 w 128"/>
                <a:gd name="T69" fmla="*/ 146 h 166"/>
                <a:gd name="T70" fmla="*/ 12 w 128"/>
                <a:gd name="T71" fmla="*/ 138 h 166"/>
                <a:gd name="T72" fmla="*/ 6 w 128"/>
                <a:gd name="T73" fmla="*/ 126 h 166"/>
                <a:gd name="T74" fmla="*/ 2 w 128"/>
                <a:gd name="T75" fmla="*/ 114 h 166"/>
                <a:gd name="T76" fmla="*/ 0 w 128"/>
                <a:gd name="T77" fmla="*/ 102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166">
                  <a:moveTo>
                    <a:pt x="0" y="102"/>
                  </a:moveTo>
                  <a:lnTo>
                    <a:pt x="0" y="102"/>
                  </a:lnTo>
                  <a:lnTo>
                    <a:pt x="2" y="92"/>
                  </a:lnTo>
                  <a:lnTo>
                    <a:pt x="4" y="82"/>
                  </a:lnTo>
                  <a:lnTo>
                    <a:pt x="8" y="74"/>
                  </a:lnTo>
                  <a:lnTo>
                    <a:pt x="12" y="66"/>
                  </a:lnTo>
                  <a:lnTo>
                    <a:pt x="18" y="58"/>
                  </a:lnTo>
                  <a:lnTo>
                    <a:pt x="26" y="52"/>
                  </a:lnTo>
                  <a:lnTo>
                    <a:pt x="34" y="46"/>
                  </a:lnTo>
                  <a:lnTo>
                    <a:pt x="42" y="42"/>
                  </a:lnTo>
                  <a:lnTo>
                    <a:pt x="64" y="0"/>
                  </a:lnTo>
                  <a:lnTo>
                    <a:pt x="86" y="42"/>
                  </a:lnTo>
                  <a:lnTo>
                    <a:pt x="86" y="42"/>
                  </a:lnTo>
                  <a:lnTo>
                    <a:pt x="94" y="46"/>
                  </a:lnTo>
                  <a:lnTo>
                    <a:pt x="102" y="52"/>
                  </a:lnTo>
                  <a:lnTo>
                    <a:pt x="110" y="58"/>
                  </a:lnTo>
                  <a:lnTo>
                    <a:pt x="116" y="66"/>
                  </a:lnTo>
                  <a:lnTo>
                    <a:pt x="120" y="74"/>
                  </a:lnTo>
                  <a:lnTo>
                    <a:pt x="124" y="82"/>
                  </a:lnTo>
                  <a:lnTo>
                    <a:pt x="126" y="92"/>
                  </a:lnTo>
                  <a:lnTo>
                    <a:pt x="128" y="102"/>
                  </a:lnTo>
                  <a:lnTo>
                    <a:pt x="128" y="102"/>
                  </a:lnTo>
                  <a:lnTo>
                    <a:pt x="126" y="114"/>
                  </a:lnTo>
                  <a:lnTo>
                    <a:pt x="122" y="126"/>
                  </a:lnTo>
                  <a:lnTo>
                    <a:pt x="116" y="138"/>
                  </a:lnTo>
                  <a:lnTo>
                    <a:pt x="108" y="146"/>
                  </a:lnTo>
                  <a:lnTo>
                    <a:pt x="100" y="154"/>
                  </a:lnTo>
                  <a:lnTo>
                    <a:pt x="88" y="160"/>
                  </a:lnTo>
                  <a:lnTo>
                    <a:pt x="76" y="164"/>
                  </a:lnTo>
                  <a:lnTo>
                    <a:pt x="64" y="166"/>
                  </a:lnTo>
                  <a:lnTo>
                    <a:pt x="64" y="166"/>
                  </a:lnTo>
                  <a:lnTo>
                    <a:pt x="52" y="164"/>
                  </a:lnTo>
                  <a:lnTo>
                    <a:pt x="40" y="160"/>
                  </a:lnTo>
                  <a:lnTo>
                    <a:pt x="28" y="154"/>
                  </a:lnTo>
                  <a:lnTo>
                    <a:pt x="20" y="146"/>
                  </a:lnTo>
                  <a:lnTo>
                    <a:pt x="12" y="138"/>
                  </a:lnTo>
                  <a:lnTo>
                    <a:pt x="6" y="126"/>
                  </a:lnTo>
                  <a:lnTo>
                    <a:pt x="2" y="114"/>
                  </a:lnTo>
                  <a:lnTo>
                    <a:pt x="0" y="10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384" y="146"/>
              <a:ext cx="128" cy="166"/>
            </a:xfrm>
            <a:custGeom>
              <a:avLst/>
              <a:gdLst>
                <a:gd name="T0" fmla="*/ 128 w 128"/>
                <a:gd name="T1" fmla="*/ 64 h 166"/>
                <a:gd name="T2" fmla="*/ 128 w 128"/>
                <a:gd name="T3" fmla="*/ 64 h 166"/>
                <a:gd name="T4" fmla="*/ 126 w 128"/>
                <a:gd name="T5" fmla="*/ 74 h 166"/>
                <a:gd name="T6" fmla="*/ 124 w 128"/>
                <a:gd name="T7" fmla="*/ 84 h 166"/>
                <a:gd name="T8" fmla="*/ 120 w 128"/>
                <a:gd name="T9" fmla="*/ 92 h 166"/>
                <a:gd name="T10" fmla="*/ 116 w 128"/>
                <a:gd name="T11" fmla="*/ 100 h 166"/>
                <a:gd name="T12" fmla="*/ 110 w 128"/>
                <a:gd name="T13" fmla="*/ 108 h 166"/>
                <a:gd name="T14" fmla="*/ 102 w 128"/>
                <a:gd name="T15" fmla="*/ 114 h 166"/>
                <a:gd name="T16" fmla="*/ 94 w 128"/>
                <a:gd name="T17" fmla="*/ 120 h 166"/>
                <a:gd name="T18" fmla="*/ 86 w 128"/>
                <a:gd name="T19" fmla="*/ 124 h 166"/>
                <a:gd name="T20" fmla="*/ 64 w 128"/>
                <a:gd name="T21" fmla="*/ 166 h 166"/>
                <a:gd name="T22" fmla="*/ 42 w 128"/>
                <a:gd name="T23" fmla="*/ 124 h 166"/>
                <a:gd name="T24" fmla="*/ 42 w 128"/>
                <a:gd name="T25" fmla="*/ 124 h 166"/>
                <a:gd name="T26" fmla="*/ 34 w 128"/>
                <a:gd name="T27" fmla="*/ 120 h 166"/>
                <a:gd name="T28" fmla="*/ 26 w 128"/>
                <a:gd name="T29" fmla="*/ 114 h 166"/>
                <a:gd name="T30" fmla="*/ 18 w 128"/>
                <a:gd name="T31" fmla="*/ 108 h 166"/>
                <a:gd name="T32" fmla="*/ 12 w 128"/>
                <a:gd name="T33" fmla="*/ 100 h 166"/>
                <a:gd name="T34" fmla="*/ 8 w 128"/>
                <a:gd name="T35" fmla="*/ 92 h 166"/>
                <a:gd name="T36" fmla="*/ 4 w 128"/>
                <a:gd name="T37" fmla="*/ 84 h 166"/>
                <a:gd name="T38" fmla="*/ 2 w 128"/>
                <a:gd name="T39" fmla="*/ 74 h 166"/>
                <a:gd name="T40" fmla="*/ 0 w 128"/>
                <a:gd name="T41" fmla="*/ 64 h 166"/>
                <a:gd name="T42" fmla="*/ 0 w 128"/>
                <a:gd name="T43" fmla="*/ 64 h 166"/>
                <a:gd name="T44" fmla="*/ 2 w 128"/>
                <a:gd name="T45" fmla="*/ 50 h 166"/>
                <a:gd name="T46" fmla="*/ 6 w 128"/>
                <a:gd name="T47" fmla="*/ 38 h 166"/>
                <a:gd name="T48" fmla="*/ 12 w 128"/>
                <a:gd name="T49" fmla="*/ 28 h 166"/>
                <a:gd name="T50" fmla="*/ 20 w 128"/>
                <a:gd name="T51" fmla="*/ 18 h 166"/>
                <a:gd name="T52" fmla="*/ 28 w 128"/>
                <a:gd name="T53" fmla="*/ 10 h 166"/>
                <a:gd name="T54" fmla="*/ 40 w 128"/>
                <a:gd name="T55" fmla="*/ 6 h 166"/>
                <a:gd name="T56" fmla="*/ 52 w 128"/>
                <a:gd name="T57" fmla="*/ 2 h 166"/>
                <a:gd name="T58" fmla="*/ 64 w 128"/>
                <a:gd name="T59" fmla="*/ 0 h 166"/>
                <a:gd name="T60" fmla="*/ 64 w 128"/>
                <a:gd name="T61" fmla="*/ 0 h 166"/>
                <a:gd name="T62" fmla="*/ 76 w 128"/>
                <a:gd name="T63" fmla="*/ 2 h 166"/>
                <a:gd name="T64" fmla="*/ 88 w 128"/>
                <a:gd name="T65" fmla="*/ 6 h 166"/>
                <a:gd name="T66" fmla="*/ 100 w 128"/>
                <a:gd name="T67" fmla="*/ 10 h 166"/>
                <a:gd name="T68" fmla="*/ 108 w 128"/>
                <a:gd name="T69" fmla="*/ 18 h 166"/>
                <a:gd name="T70" fmla="*/ 116 w 128"/>
                <a:gd name="T71" fmla="*/ 28 h 166"/>
                <a:gd name="T72" fmla="*/ 122 w 128"/>
                <a:gd name="T73" fmla="*/ 38 h 166"/>
                <a:gd name="T74" fmla="*/ 126 w 128"/>
                <a:gd name="T75" fmla="*/ 50 h 166"/>
                <a:gd name="T76" fmla="*/ 128 w 128"/>
                <a:gd name="T77" fmla="*/ 6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166">
                  <a:moveTo>
                    <a:pt x="128" y="64"/>
                  </a:moveTo>
                  <a:lnTo>
                    <a:pt x="128" y="64"/>
                  </a:lnTo>
                  <a:lnTo>
                    <a:pt x="126" y="74"/>
                  </a:lnTo>
                  <a:lnTo>
                    <a:pt x="124" y="84"/>
                  </a:lnTo>
                  <a:lnTo>
                    <a:pt x="120" y="92"/>
                  </a:lnTo>
                  <a:lnTo>
                    <a:pt x="116" y="100"/>
                  </a:lnTo>
                  <a:lnTo>
                    <a:pt x="110" y="108"/>
                  </a:lnTo>
                  <a:lnTo>
                    <a:pt x="102" y="114"/>
                  </a:lnTo>
                  <a:lnTo>
                    <a:pt x="94" y="120"/>
                  </a:lnTo>
                  <a:lnTo>
                    <a:pt x="86" y="124"/>
                  </a:lnTo>
                  <a:lnTo>
                    <a:pt x="64" y="166"/>
                  </a:lnTo>
                  <a:lnTo>
                    <a:pt x="42" y="124"/>
                  </a:lnTo>
                  <a:lnTo>
                    <a:pt x="42" y="124"/>
                  </a:lnTo>
                  <a:lnTo>
                    <a:pt x="34" y="120"/>
                  </a:lnTo>
                  <a:lnTo>
                    <a:pt x="26" y="114"/>
                  </a:lnTo>
                  <a:lnTo>
                    <a:pt x="18" y="108"/>
                  </a:lnTo>
                  <a:lnTo>
                    <a:pt x="12" y="100"/>
                  </a:lnTo>
                  <a:lnTo>
                    <a:pt x="8" y="92"/>
                  </a:lnTo>
                  <a:lnTo>
                    <a:pt x="4" y="84"/>
                  </a:lnTo>
                  <a:lnTo>
                    <a:pt x="2" y="74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2" y="50"/>
                  </a:lnTo>
                  <a:lnTo>
                    <a:pt x="6" y="38"/>
                  </a:lnTo>
                  <a:lnTo>
                    <a:pt x="12" y="28"/>
                  </a:lnTo>
                  <a:lnTo>
                    <a:pt x="20" y="18"/>
                  </a:lnTo>
                  <a:lnTo>
                    <a:pt x="28" y="10"/>
                  </a:lnTo>
                  <a:lnTo>
                    <a:pt x="40" y="6"/>
                  </a:lnTo>
                  <a:lnTo>
                    <a:pt x="52" y="2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76" y="2"/>
                  </a:lnTo>
                  <a:lnTo>
                    <a:pt x="88" y="6"/>
                  </a:lnTo>
                  <a:lnTo>
                    <a:pt x="100" y="10"/>
                  </a:lnTo>
                  <a:lnTo>
                    <a:pt x="108" y="18"/>
                  </a:lnTo>
                  <a:lnTo>
                    <a:pt x="116" y="28"/>
                  </a:lnTo>
                  <a:lnTo>
                    <a:pt x="122" y="38"/>
                  </a:lnTo>
                  <a:lnTo>
                    <a:pt x="126" y="50"/>
                  </a:lnTo>
                  <a:lnTo>
                    <a:pt x="128" y="6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9" name="Freeform 19"/>
            <p:cNvSpPr>
              <a:spLocks/>
            </p:cNvSpPr>
            <p:nvPr userDrawn="1"/>
          </p:nvSpPr>
          <p:spPr bwMode="auto">
            <a:xfrm>
              <a:off x="0" y="182"/>
              <a:ext cx="7680" cy="1170"/>
            </a:xfrm>
            <a:custGeom>
              <a:avLst/>
              <a:gdLst>
                <a:gd name="T0" fmla="*/ 1572 w 7680"/>
                <a:gd name="T1" fmla="*/ 708 h 1170"/>
                <a:gd name="T2" fmla="*/ 1566 w 7680"/>
                <a:gd name="T3" fmla="*/ 710 h 1170"/>
                <a:gd name="T4" fmla="*/ 1548 w 7680"/>
                <a:gd name="T5" fmla="*/ 720 h 1170"/>
                <a:gd name="T6" fmla="*/ 1508 w 7680"/>
                <a:gd name="T7" fmla="*/ 664 h 1170"/>
                <a:gd name="T8" fmla="*/ 1486 w 7680"/>
                <a:gd name="T9" fmla="*/ 644 h 1170"/>
                <a:gd name="T10" fmla="*/ 1466 w 7680"/>
                <a:gd name="T11" fmla="*/ 644 h 1170"/>
                <a:gd name="T12" fmla="*/ 1444 w 7680"/>
                <a:gd name="T13" fmla="*/ 666 h 1170"/>
                <a:gd name="T14" fmla="*/ 1372 w 7680"/>
                <a:gd name="T15" fmla="*/ 506 h 1170"/>
                <a:gd name="T16" fmla="*/ 1350 w 7680"/>
                <a:gd name="T17" fmla="*/ 484 h 1170"/>
                <a:gd name="T18" fmla="*/ 1328 w 7680"/>
                <a:gd name="T19" fmla="*/ 482 h 1170"/>
                <a:gd name="T20" fmla="*/ 1306 w 7680"/>
                <a:gd name="T21" fmla="*/ 504 h 1170"/>
                <a:gd name="T22" fmla="*/ 1230 w 7680"/>
                <a:gd name="T23" fmla="*/ 668 h 1170"/>
                <a:gd name="T24" fmla="*/ 1204 w 7680"/>
                <a:gd name="T25" fmla="*/ 654 h 1170"/>
                <a:gd name="T26" fmla="*/ 1184 w 7680"/>
                <a:gd name="T27" fmla="*/ 660 h 1170"/>
                <a:gd name="T28" fmla="*/ 1168 w 7680"/>
                <a:gd name="T29" fmla="*/ 684 h 1170"/>
                <a:gd name="T30" fmla="*/ 1084 w 7680"/>
                <a:gd name="T31" fmla="*/ 32 h 1170"/>
                <a:gd name="T32" fmla="*/ 1064 w 7680"/>
                <a:gd name="T33" fmla="*/ 2 h 1170"/>
                <a:gd name="T34" fmla="*/ 1046 w 7680"/>
                <a:gd name="T35" fmla="*/ 0 h 1170"/>
                <a:gd name="T36" fmla="*/ 1020 w 7680"/>
                <a:gd name="T37" fmla="*/ 18 h 1170"/>
                <a:gd name="T38" fmla="*/ 900 w 7680"/>
                <a:gd name="T39" fmla="*/ 598 h 1170"/>
                <a:gd name="T40" fmla="*/ 888 w 7680"/>
                <a:gd name="T41" fmla="*/ 584 h 1170"/>
                <a:gd name="T42" fmla="*/ 872 w 7680"/>
                <a:gd name="T43" fmla="*/ 578 h 1170"/>
                <a:gd name="T44" fmla="*/ 848 w 7680"/>
                <a:gd name="T45" fmla="*/ 584 h 1170"/>
                <a:gd name="T46" fmla="*/ 0 w 7680"/>
                <a:gd name="T47" fmla="*/ 710 h 1170"/>
                <a:gd name="T48" fmla="*/ 0 w 7680"/>
                <a:gd name="T49" fmla="*/ 778 h 1170"/>
                <a:gd name="T50" fmla="*/ 778 w 7680"/>
                <a:gd name="T51" fmla="*/ 776 h 1170"/>
                <a:gd name="T52" fmla="*/ 798 w 7680"/>
                <a:gd name="T53" fmla="*/ 762 h 1170"/>
                <a:gd name="T54" fmla="*/ 912 w 7680"/>
                <a:gd name="T55" fmla="*/ 806 h 1170"/>
                <a:gd name="T56" fmla="*/ 936 w 7680"/>
                <a:gd name="T57" fmla="*/ 826 h 1170"/>
                <a:gd name="T58" fmla="*/ 958 w 7680"/>
                <a:gd name="T59" fmla="*/ 824 h 1170"/>
                <a:gd name="T60" fmla="*/ 976 w 7680"/>
                <a:gd name="T61" fmla="*/ 798 h 1170"/>
                <a:gd name="T62" fmla="*/ 1100 w 7680"/>
                <a:gd name="T63" fmla="*/ 1140 h 1170"/>
                <a:gd name="T64" fmla="*/ 1122 w 7680"/>
                <a:gd name="T65" fmla="*/ 1168 h 1170"/>
                <a:gd name="T66" fmla="*/ 1134 w 7680"/>
                <a:gd name="T67" fmla="*/ 1170 h 1170"/>
                <a:gd name="T68" fmla="*/ 1156 w 7680"/>
                <a:gd name="T69" fmla="*/ 1162 h 1170"/>
                <a:gd name="T70" fmla="*/ 1222 w 7680"/>
                <a:gd name="T71" fmla="*/ 778 h 1170"/>
                <a:gd name="T72" fmla="*/ 1236 w 7680"/>
                <a:gd name="T73" fmla="*/ 794 h 1170"/>
                <a:gd name="T74" fmla="*/ 1264 w 7680"/>
                <a:gd name="T75" fmla="*/ 802 h 1170"/>
                <a:gd name="T76" fmla="*/ 1280 w 7680"/>
                <a:gd name="T77" fmla="*/ 794 h 1170"/>
                <a:gd name="T78" fmla="*/ 1334 w 7680"/>
                <a:gd name="T79" fmla="*/ 640 h 1170"/>
                <a:gd name="T80" fmla="*/ 1392 w 7680"/>
                <a:gd name="T81" fmla="*/ 864 h 1170"/>
                <a:gd name="T82" fmla="*/ 1418 w 7680"/>
                <a:gd name="T83" fmla="*/ 878 h 1170"/>
                <a:gd name="T84" fmla="*/ 1440 w 7680"/>
                <a:gd name="T85" fmla="*/ 872 h 1170"/>
                <a:gd name="T86" fmla="*/ 1480 w 7680"/>
                <a:gd name="T87" fmla="*/ 774 h 1170"/>
                <a:gd name="T88" fmla="*/ 1498 w 7680"/>
                <a:gd name="T89" fmla="*/ 814 h 1170"/>
                <a:gd name="T90" fmla="*/ 1518 w 7680"/>
                <a:gd name="T91" fmla="*/ 828 h 1170"/>
                <a:gd name="T92" fmla="*/ 1536 w 7680"/>
                <a:gd name="T93" fmla="*/ 826 h 1170"/>
                <a:gd name="T94" fmla="*/ 1588 w 7680"/>
                <a:gd name="T95" fmla="*/ 776 h 1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80" h="1170">
                  <a:moveTo>
                    <a:pt x="7680" y="710"/>
                  </a:moveTo>
                  <a:lnTo>
                    <a:pt x="1572" y="708"/>
                  </a:lnTo>
                  <a:lnTo>
                    <a:pt x="1572" y="708"/>
                  </a:lnTo>
                  <a:lnTo>
                    <a:pt x="1572" y="708"/>
                  </a:lnTo>
                  <a:lnTo>
                    <a:pt x="1572" y="708"/>
                  </a:lnTo>
                  <a:lnTo>
                    <a:pt x="1566" y="710"/>
                  </a:lnTo>
                  <a:lnTo>
                    <a:pt x="1558" y="712"/>
                  </a:lnTo>
                  <a:lnTo>
                    <a:pt x="1552" y="714"/>
                  </a:lnTo>
                  <a:lnTo>
                    <a:pt x="1548" y="720"/>
                  </a:lnTo>
                  <a:lnTo>
                    <a:pt x="1536" y="732"/>
                  </a:lnTo>
                  <a:lnTo>
                    <a:pt x="1508" y="664"/>
                  </a:lnTo>
                  <a:lnTo>
                    <a:pt x="1508" y="664"/>
                  </a:lnTo>
                  <a:lnTo>
                    <a:pt x="1502" y="654"/>
                  </a:lnTo>
                  <a:lnTo>
                    <a:pt x="1496" y="648"/>
                  </a:lnTo>
                  <a:lnTo>
                    <a:pt x="1486" y="644"/>
                  </a:lnTo>
                  <a:lnTo>
                    <a:pt x="1476" y="642"/>
                  </a:lnTo>
                  <a:lnTo>
                    <a:pt x="1476" y="642"/>
                  </a:lnTo>
                  <a:lnTo>
                    <a:pt x="1466" y="644"/>
                  </a:lnTo>
                  <a:lnTo>
                    <a:pt x="1456" y="648"/>
                  </a:lnTo>
                  <a:lnTo>
                    <a:pt x="1450" y="656"/>
                  </a:lnTo>
                  <a:lnTo>
                    <a:pt x="1444" y="666"/>
                  </a:lnTo>
                  <a:lnTo>
                    <a:pt x="1424" y="724"/>
                  </a:lnTo>
                  <a:lnTo>
                    <a:pt x="1372" y="506"/>
                  </a:lnTo>
                  <a:lnTo>
                    <a:pt x="1372" y="506"/>
                  </a:lnTo>
                  <a:lnTo>
                    <a:pt x="1366" y="496"/>
                  </a:lnTo>
                  <a:lnTo>
                    <a:pt x="1360" y="488"/>
                  </a:lnTo>
                  <a:lnTo>
                    <a:pt x="1350" y="484"/>
                  </a:lnTo>
                  <a:lnTo>
                    <a:pt x="1340" y="480"/>
                  </a:lnTo>
                  <a:lnTo>
                    <a:pt x="1340" y="480"/>
                  </a:lnTo>
                  <a:lnTo>
                    <a:pt x="1328" y="482"/>
                  </a:lnTo>
                  <a:lnTo>
                    <a:pt x="1318" y="488"/>
                  </a:lnTo>
                  <a:lnTo>
                    <a:pt x="1310" y="494"/>
                  </a:lnTo>
                  <a:lnTo>
                    <a:pt x="1306" y="504"/>
                  </a:lnTo>
                  <a:lnTo>
                    <a:pt x="1246" y="692"/>
                  </a:lnTo>
                  <a:lnTo>
                    <a:pt x="1230" y="668"/>
                  </a:lnTo>
                  <a:lnTo>
                    <a:pt x="1230" y="668"/>
                  </a:lnTo>
                  <a:lnTo>
                    <a:pt x="1222" y="662"/>
                  </a:lnTo>
                  <a:lnTo>
                    <a:pt x="1214" y="656"/>
                  </a:lnTo>
                  <a:lnTo>
                    <a:pt x="1204" y="654"/>
                  </a:lnTo>
                  <a:lnTo>
                    <a:pt x="1194" y="656"/>
                  </a:lnTo>
                  <a:lnTo>
                    <a:pt x="1194" y="656"/>
                  </a:lnTo>
                  <a:lnTo>
                    <a:pt x="1184" y="660"/>
                  </a:lnTo>
                  <a:lnTo>
                    <a:pt x="1176" y="666"/>
                  </a:lnTo>
                  <a:lnTo>
                    <a:pt x="1172" y="674"/>
                  </a:lnTo>
                  <a:lnTo>
                    <a:pt x="1168" y="684"/>
                  </a:lnTo>
                  <a:lnTo>
                    <a:pt x="1146" y="834"/>
                  </a:lnTo>
                  <a:lnTo>
                    <a:pt x="1084" y="32"/>
                  </a:lnTo>
                  <a:lnTo>
                    <a:pt x="1084" y="32"/>
                  </a:lnTo>
                  <a:lnTo>
                    <a:pt x="1082" y="20"/>
                  </a:lnTo>
                  <a:lnTo>
                    <a:pt x="1074" y="10"/>
                  </a:lnTo>
                  <a:lnTo>
                    <a:pt x="1064" y="2"/>
                  </a:lnTo>
                  <a:lnTo>
                    <a:pt x="1052" y="0"/>
                  </a:lnTo>
                  <a:lnTo>
                    <a:pt x="1052" y="0"/>
                  </a:lnTo>
                  <a:lnTo>
                    <a:pt x="1046" y="0"/>
                  </a:lnTo>
                  <a:lnTo>
                    <a:pt x="1040" y="2"/>
                  </a:lnTo>
                  <a:lnTo>
                    <a:pt x="1028" y="8"/>
                  </a:lnTo>
                  <a:lnTo>
                    <a:pt x="1020" y="18"/>
                  </a:lnTo>
                  <a:lnTo>
                    <a:pt x="1016" y="28"/>
                  </a:lnTo>
                  <a:lnTo>
                    <a:pt x="926" y="664"/>
                  </a:lnTo>
                  <a:lnTo>
                    <a:pt x="900" y="598"/>
                  </a:lnTo>
                  <a:lnTo>
                    <a:pt x="900" y="598"/>
                  </a:lnTo>
                  <a:lnTo>
                    <a:pt x="896" y="590"/>
                  </a:lnTo>
                  <a:lnTo>
                    <a:pt x="888" y="584"/>
                  </a:lnTo>
                  <a:lnTo>
                    <a:pt x="882" y="580"/>
                  </a:lnTo>
                  <a:lnTo>
                    <a:pt x="872" y="578"/>
                  </a:lnTo>
                  <a:lnTo>
                    <a:pt x="872" y="578"/>
                  </a:lnTo>
                  <a:lnTo>
                    <a:pt x="864" y="578"/>
                  </a:lnTo>
                  <a:lnTo>
                    <a:pt x="854" y="580"/>
                  </a:lnTo>
                  <a:lnTo>
                    <a:pt x="848" y="584"/>
                  </a:lnTo>
                  <a:lnTo>
                    <a:pt x="840" y="590"/>
                  </a:lnTo>
                  <a:lnTo>
                    <a:pt x="754" y="708"/>
                  </a:lnTo>
                  <a:lnTo>
                    <a:pt x="0" y="710"/>
                  </a:lnTo>
                  <a:lnTo>
                    <a:pt x="0" y="778"/>
                  </a:lnTo>
                  <a:lnTo>
                    <a:pt x="0" y="778"/>
                  </a:lnTo>
                  <a:lnTo>
                    <a:pt x="0" y="778"/>
                  </a:lnTo>
                  <a:lnTo>
                    <a:pt x="770" y="776"/>
                  </a:lnTo>
                  <a:lnTo>
                    <a:pt x="770" y="776"/>
                  </a:lnTo>
                  <a:lnTo>
                    <a:pt x="778" y="776"/>
                  </a:lnTo>
                  <a:lnTo>
                    <a:pt x="786" y="772"/>
                  </a:lnTo>
                  <a:lnTo>
                    <a:pt x="792" y="768"/>
                  </a:lnTo>
                  <a:lnTo>
                    <a:pt x="798" y="762"/>
                  </a:lnTo>
                  <a:lnTo>
                    <a:pt x="860" y="680"/>
                  </a:lnTo>
                  <a:lnTo>
                    <a:pt x="912" y="806"/>
                  </a:lnTo>
                  <a:lnTo>
                    <a:pt x="912" y="806"/>
                  </a:lnTo>
                  <a:lnTo>
                    <a:pt x="918" y="816"/>
                  </a:lnTo>
                  <a:lnTo>
                    <a:pt x="926" y="822"/>
                  </a:lnTo>
                  <a:lnTo>
                    <a:pt x="936" y="826"/>
                  </a:lnTo>
                  <a:lnTo>
                    <a:pt x="948" y="826"/>
                  </a:lnTo>
                  <a:lnTo>
                    <a:pt x="948" y="826"/>
                  </a:lnTo>
                  <a:lnTo>
                    <a:pt x="958" y="824"/>
                  </a:lnTo>
                  <a:lnTo>
                    <a:pt x="966" y="818"/>
                  </a:lnTo>
                  <a:lnTo>
                    <a:pt x="974" y="808"/>
                  </a:lnTo>
                  <a:lnTo>
                    <a:pt x="976" y="798"/>
                  </a:lnTo>
                  <a:lnTo>
                    <a:pt x="1040" y="348"/>
                  </a:lnTo>
                  <a:lnTo>
                    <a:pt x="1100" y="1140"/>
                  </a:lnTo>
                  <a:lnTo>
                    <a:pt x="1100" y="1140"/>
                  </a:lnTo>
                  <a:lnTo>
                    <a:pt x="1104" y="1152"/>
                  </a:lnTo>
                  <a:lnTo>
                    <a:pt x="1112" y="1162"/>
                  </a:lnTo>
                  <a:lnTo>
                    <a:pt x="1122" y="1168"/>
                  </a:lnTo>
                  <a:lnTo>
                    <a:pt x="1134" y="1170"/>
                  </a:lnTo>
                  <a:lnTo>
                    <a:pt x="1134" y="1170"/>
                  </a:lnTo>
                  <a:lnTo>
                    <a:pt x="1134" y="1170"/>
                  </a:lnTo>
                  <a:lnTo>
                    <a:pt x="1134" y="1170"/>
                  </a:lnTo>
                  <a:lnTo>
                    <a:pt x="1146" y="1168"/>
                  </a:lnTo>
                  <a:lnTo>
                    <a:pt x="1156" y="1162"/>
                  </a:lnTo>
                  <a:lnTo>
                    <a:pt x="1164" y="1154"/>
                  </a:lnTo>
                  <a:lnTo>
                    <a:pt x="1168" y="1142"/>
                  </a:lnTo>
                  <a:lnTo>
                    <a:pt x="1222" y="778"/>
                  </a:lnTo>
                  <a:lnTo>
                    <a:pt x="1230" y="788"/>
                  </a:lnTo>
                  <a:lnTo>
                    <a:pt x="1230" y="788"/>
                  </a:lnTo>
                  <a:lnTo>
                    <a:pt x="1236" y="794"/>
                  </a:lnTo>
                  <a:lnTo>
                    <a:pt x="1244" y="798"/>
                  </a:lnTo>
                  <a:lnTo>
                    <a:pt x="1254" y="802"/>
                  </a:lnTo>
                  <a:lnTo>
                    <a:pt x="1264" y="802"/>
                  </a:lnTo>
                  <a:lnTo>
                    <a:pt x="1264" y="802"/>
                  </a:lnTo>
                  <a:lnTo>
                    <a:pt x="1272" y="798"/>
                  </a:lnTo>
                  <a:lnTo>
                    <a:pt x="1280" y="794"/>
                  </a:lnTo>
                  <a:lnTo>
                    <a:pt x="1286" y="786"/>
                  </a:lnTo>
                  <a:lnTo>
                    <a:pt x="1290" y="778"/>
                  </a:lnTo>
                  <a:lnTo>
                    <a:pt x="1334" y="640"/>
                  </a:lnTo>
                  <a:lnTo>
                    <a:pt x="1388" y="854"/>
                  </a:lnTo>
                  <a:lnTo>
                    <a:pt x="1388" y="854"/>
                  </a:lnTo>
                  <a:lnTo>
                    <a:pt x="1392" y="864"/>
                  </a:lnTo>
                  <a:lnTo>
                    <a:pt x="1398" y="872"/>
                  </a:lnTo>
                  <a:lnTo>
                    <a:pt x="1408" y="876"/>
                  </a:lnTo>
                  <a:lnTo>
                    <a:pt x="1418" y="878"/>
                  </a:lnTo>
                  <a:lnTo>
                    <a:pt x="1418" y="878"/>
                  </a:lnTo>
                  <a:lnTo>
                    <a:pt x="1430" y="878"/>
                  </a:lnTo>
                  <a:lnTo>
                    <a:pt x="1440" y="872"/>
                  </a:lnTo>
                  <a:lnTo>
                    <a:pt x="1448" y="866"/>
                  </a:lnTo>
                  <a:lnTo>
                    <a:pt x="1452" y="856"/>
                  </a:lnTo>
                  <a:lnTo>
                    <a:pt x="1480" y="774"/>
                  </a:lnTo>
                  <a:lnTo>
                    <a:pt x="1494" y="806"/>
                  </a:lnTo>
                  <a:lnTo>
                    <a:pt x="1494" y="806"/>
                  </a:lnTo>
                  <a:lnTo>
                    <a:pt x="1498" y="814"/>
                  </a:lnTo>
                  <a:lnTo>
                    <a:pt x="1504" y="820"/>
                  </a:lnTo>
                  <a:lnTo>
                    <a:pt x="1510" y="824"/>
                  </a:lnTo>
                  <a:lnTo>
                    <a:pt x="1518" y="828"/>
                  </a:lnTo>
                  <a:lnTo>
                    <a:pt x="1518" y="828"/>
                  </a:lnTo>
                  <a:lnTo>
                    <a:pt x="1528" y="828"/>
                  </a:lnTo>
                  <a:lnTo>
                    <a:pt x="1536" y="826"/>
                  </a:lnTo>
                  <a:lnTo>
                    <a:pt x="1544" y="822"/>
                  </a:lnTo>
                  <a:lnTo>
                    <a:pt x="1550" y="818"/>
                  </a:lnTo>
                  <a:lnTo>
                    <a:pt x="1588" y="776"/>
                  </a:lnTo>
                  <a:lnTo>
                    <a:pt x="7680" y="778"/>
                  </a:lnTo>
                  <a:lnTo>
                    <a:pt x="7680" y="710"/>
                  </a:lnTo>
                  <a:close/>
                </a:path>
              </a:pathLst>
            </a:custGeom>
            <a:solidFill>
              <a:srgbClr val="4EB7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</p:grpSp>
      <p:pic>
        <p:nvPicPr>
          <p:cNvPr id="20" name="Imagem 19"/>
          <p:cNvPicPr>
            <a:picLocks noChangeAspect="1"/>
          </p:cNvPicPr>
          <p:nvPr userDrawn="1"/>
        </p:nvPicPr>
        <p:blipFill rotWithShape="1">
          <a:blip r:embed="rId3" cstate="print">
            <a:biLevel thresh="75000"/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9416" t="36957" r="18643" b="39072"/>
          <a:stretch/>
        </p:blipFill>
        <p:spPr>
          <a:xfrm>
            <a:off x="184358" y="816196"/>
            <a:ext cx="1087770" cy="345126"/>
          </a:xfrm>
          <a:prstGeom prst="rect">
            <a:avLst/>
          </a:prstGeom>
          <a:noFill/>
        </p:spPr>
      </p:pic>
      <p:pic>
        <p:nvPicPr>
          <p:cNvPr id="21" name="Imagem 20"/>
          <p:cNvPicPr>
            <a:picLocks noChangeAspect="1"/>
          </p:cNvPicPr>
          <p:nvPr userDrawn="1"/>
        </p:nvPicPr>
        <p:blipFill rotWithShape="1">
          <a:blip r:embed="rId5" cstate="print">
            <a:biLevel thresh="75000"/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307" t="24361" r="61252" b="26615"/>
          <a:stretch/>
        </p:blipFill>
        <p:spPr>
          <a:xfrm>
            <a:off x="433157" y="173341"/>
            <a:ext cx="549137" cy="6970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167774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 userDrawn="1"/>
        </p:nvGrpSpPr>
        <p:grpSpPr bwMode="auto">
          <a:xfrm>
            <a:off x="0" y="0"/>
            <a:ext cx="12192000" cy="2146300"/>
            <a:chOff x="0" y="0"/>
            <a:chExt cx="7680" cy="1352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0" y="0"/>
              <a:ext cx="7680" cy="1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" name="Freeform 5"/>
            <p:cNvSpPr>
              <a:spLocks/>
            </p:cNvSpPr>
            <p:nvPr userDrawn="1"/>
          </p:nvSpPr>
          <p:spPr bwMode="auto">
            <a:xfrm>
              <a:off x="0" y="0"/>
              <a:ext cx="7680" cy="1176"/>
            </a:xfrm>
            <a:custGeom>
              <a:avLst/>
              <a:gdLst>
                <a:gd name="T0" fmla="*/ 7680 w 7680"/>
                <a:gd name="T1" fmla="*/ 0 h 1176"/>
                <a:gd name="T2" fmla="*/ 0 w 7680"/>
                <a:gd name="T3" fmla="*/ 0 h 1176"/>
                <a:gd name="T4" fmla="*/ 0 w 7680"/>
                <a:gd name="T5" fmla="*/ 926 h 1176"/>
                <a:gd name="T6" fmla="*/ 770 w 7680"/>
                <a:gd name="T7" fmla="*/ 924 h 1176"/>
                <a:gd name="T8" fmla="*/ 876 w 7680"/>
                <a:gd name="T9" fmla="*/ 812 h 1176"/>
                <a:gd name="T10" fmla="*/ 936 w 7680"/>
                <a:gd name="T11" fmla="*/ 960 h 1176"/>
                <a:gd name="T12" fmla="*/ 1044 w 7680"/>
                <a:gd name="T13" fmla="*/ 428 h 1176"/>
                <a:gd name="T14" fmla="*/ 1134 w 7680"/>
                <a:gd name="T15" fmla="*/ 1176 h 1176"/>
                <a:gd name="T16" fmla="*/ 1200 w 7680"/>
                <a:gd name="T17" fmla="*/ 890 h 1176"/>
                <a:gd name="T18" fmla="*/ 1258 w 7680"/>
                <a:gd name="T19" fmla="*/ 950 h 1176"/>
                <a:gd name="T20" fmla="*/ 1328 w 7680"/>
                <a:gd name="T21" fmla="*/ 728 h 1176"/>
                <a:gd name="T22" fmla="*/ 1416 w 7680"/>
                <a:gd name="T23" fmla="*/ 1012 h 1176"/>
                <a:gd name="T24" fmla="*/ 1486 w 7680"/>
                <a:gd name="T25" fmla="*/ 880 h 1176"/>
                <a:gd name="T26" fmla="*/ 1524 w 7680"/>
                <a:gd name="T27" fmla="*/ 976 h 1176"/>
                <a:gd name="T28" fmla="*/ 1586 w 7680"/>
                <a:gd name="T29" fmla="*/ 924 h 1176"/>
                <a:gd name="T30" fmla="*/ 7680 w 7680"/>
                <a:gd name="T31" fmla="*/ 926 h 1176"/>
                <a:gd name="T32" fmla="*/ 7680 w 7680"/>
                <a:gd name="T33" fmla="*/ 0 h 1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80" h="1176">
                  <a:moveTo>
                    <a:pt x="7680" y="0"/>
                  </a:moveTo>
                  <a:lnTo>
                    <a:pt x="0" y="0"/>
                  </a:lnTo>
                  <a:lnTo>
                    <a:pt x="0" y="926"/>
                  </a:lnTo>
                  <a:lnTo>
                    <a:pt x="770" y="924"/>
                  </a:lnTo>
                  <a:lnTo>
                    <a:pt x="876" y="812"/>
                  </a:lnTo>
                  <a:lnTo>
                    <a:pt x="936" y="960"/>
                  </a:lnTo>
                  <a:lnTo>
                    <a:pt x="1044" y="428"/>
                  </a:lnTo>
                  <a:lnTo>
                    <a:pt x="1134" y="1176"/>
                  </a:lnTo>
                  <a:lnTo>
                    <a:pt x="1200" y="890"/>
                  </a:lnTo>
                  <a:lnTo>
                    <a:pt x="1258" y="950"/>
                  </a:lnTo>
                  <a:lnTo>
                    <a:pt x="1328" y="728"/>
                  </a:lnTo>
                  <a:lnTo>
                    <a:pt x="1416" y="1012"/>
                  </a:lnTo>
                  <a:lnTo>
                    <a:pt x="1486" y="880"/>
                  </a:lnTo>
                  <a:lnTo>
                    <a:pt x="1524" y="976"/>
                  </a:lnTo>
                  <a:lnTo>
                    <a:pt x="1586" y="924"/>
                  </a:lnTo>
                  <a:lnTo>
                    <a:pt x="7680" y="926"/>
                  </a:lnTo>
                  <a:lnTo>
                    <a:pt x="768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672" y="566"/>
              <a:ext cx="92" cy="126"/>
            </a:xfrm>
            <a:custGeom>
              <a:avLst/>
              <a:gdLst>
                <a:gd name="T0" fmla="*/ 46 w 92"/>
                <a:gd name="T1" fmla="*/ 18 h 126"/>
                <a:gd name="T2" fmla="*/ 30 w 92"/>
                <a:gd name="T3" fmla="*/ 24 h 126"/>
                <a:gd name="T4" fmla="*/ 26 w 92"/>
                <a:gd name="T5" fmla="*/ 32 h 126"/>
                <a:gd name="T6" fmla="*/ 28 w 92"/>
                <a:gd name="T7" fmla="*/ 38 h 126"/>
                <a:gd name="T8" fmla="*/ 36 w 92"/>
                <a:gd name="T9" fmla="*/ 46 h 126"/>
                <a:gd name="T10" fmla="*/ 72 w 92"/>
                <a:gd name="T11" fmla="*/ 58 h 126"/>
                <a:gd name="T12" fmla="*/ 86 w 92"/>
                <a:gd name="T13" fmla="*/ 70 h 126"/>
                <a:gd name="T14" fmla="*/ 92 w 92"/>
                <a:gd name="T15" fmla="*/ 84 h 126"/>
                <a:gd name="T16" fmla="*/ 92 w 92"/>
                <a:gd name="T17" fmla="*/ 90 h 126"/>
                <a:gd name="T18" fmla="*/ 90 w 92"/>
                <a:gd name="T19" fmla="*/ 106 h 126"/>
                <a:gd name="T20" fmla="*/ 80 w 92"/>
                <a:gd name="T21" fmla="*/ 118 h 126"/>
                <a:gd name="T22" fmla="*/ 66 w 92"/>
                <a:gd name="T23" fmla="*/ 124 h 126"/>
                <a:gd name="T24" fmla="*/ 46 w 92"/>
                <a:gd name="T25" fmla="*/ 126 h 126"/>
                <a:gd name="T26" fmla="*/ 32 w 92"/>
                <a:gd name="T27" fmla="*/ 124 h 126"/>
                <a:gd name="T28" fmla="*/ 8 w 92"/>
                <a:gd name="T29" fmla="*/ 112 h 126"/>
                <a:gd name="T30" fmla="*/ 2 w 92"/>
                <a:gd name="T31" fmla="*/ 104 h 126"/>
                <a:gd name="T32" fmla="*/ 0 w 92"/>
                <a:gd name="T33" fmla="*/ 100 h 126"/>
                <a:gd name="T34" fmla="*/ 2 w 92"/>
                <a:gd name="T35" fmla="*/ 92 h 126"/>
                <a:gd name="T36" fmla="*/ 10 w 92"/>
                <a:gd name="T37" fmla="*/ 90 h 126"/>
                <a:gd name="T38" fmla="*/ 14 w 92"/>
                <a:gd name="T39" fmla="*/ 92 h 126"/>
                <a:gd name="T40" fmla="*/ 18 w 92"/>
                <a:gd name="T41" fmla="*/ 94 h 126"/>
                <a:gd name="T42" fmla="*/ 30 w 92"/>
                <a:gd name="T43" fmla="*/ 104 h 126"/>
                <a:gd name="T44" fmla="*/ 46 w 92"/>
                <a:gd name="T45" fmla="*/ 108 h 126"/>
                <a:gd name="T46" fmla="*/ 58 w 92"/>
                <a:gd name="T47" fmla="*/ 106 h 126"/>
                <a:gd name="T48" fmla="*/ 70 w 92"/>
                <a:gd name="T49" fmla="*/ 98 h 126"/>
                <a:gd name="T50" fmla="*/ 72 w 92"/>
                <a:gd name="T51" fmla="*/ 90 h 126"/>
                <a:gd name="T52" fmla="*/ 68 w 92"/>
                <a:gd name="T53" fmla="*/ 82 h 126"/>
                <a:gd name="T54" fmla="*/ 50 w 92"/>
                <a:gd name="T55" fmla="*/ 72 h 126"/>
                <a:gd name="T56" fmla="*/ 26 w 92"/>
                <a:gd name="T57" fmla="*/ 64 h 126"/>
                <a:gd name="T58" fmla="*/ 12 w 92"/>
                <a:gd name="T59" fmla="*/ 52 h 126"/>
                <a:gd name="T60" fmla="*/ 6 w 92"/>
                <a:gd name="T61" fmla="*/ 40 h 126"/>
                <a:gd name="T62" fmla="*/ 6 w 92"/>
                <a:gd name="T63" fmla="*/ 32 h 126"/>
                <a:gd name="T64" fmla="*/ 8 w 92"/>
                <a:gd name="T65" fmla="*/ 20 h 126"/>
                <a:gd name="T66" fmla="*/ 16 w 92"/>
                <a:gd name="T67" fmla="*/ 10 h 126"/>
                <a:gd name="T68" fmla="*/ 28 w 92"/>
                <a:gd name="T69" fmla="*/ 2 h 126"/>
                <a:gd name="T70" fmla="*/ 46 w 92"/>
                <a:gd name="T71" fmla="*/ 0 h 126"/>
                <a:gd name="T72" fmla="*/ 60 w 92"/>
                <a:gd name="T73" fmla="*/ 2 h 126"/>
                <a:gd name="T74" fmla="*/ 82 w 92"/>
                <a:gd name="T75" fmla="*/ 10 h 126"/>
                <a:gd name="T76" fmla="*/ 88 w 92"/>
                <a:gd name="T77" fmla="*/ 16 h 126"/>
                <a:gd name="T78" fmla="*/ 90 w 92"/>
                <a:gd name="T79" fmla="*/ 22 h 126"/>
                <a:gd name="T80" fmla="*/ 86 w 92"/>
                <a:gd name="T81" fmla="*/ 30 h 126"/>
                <a:gd name="T82" fmla="*/ 80 w 92"/>
                <a:gd name="T83" fmla="*/ 32 h 126"/>
                <a:gd name="T84" fmla="*/ 76 w 92"/>
                <a:gd name="T85" fmla="*/ 32 h 126"/>
                <a:gd name="T86" fmla="*/ 72 w 92"/>
                <a:gd name="T87" fmla="*/ 28 h 126"/>
                <a:gd name="T88" fmla="*/ 62 w 92"/>
                <a:gd name="T89" fmla="*/ 22 h 126"/>
                <a:gd name="T90" fmla="*/ 46 w 92"/>
                <a:gd name="T91" fmla="*/ 18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2" h="126">
                  <a:moveTo>
                    <a:pt x="46" y="18"/>
                  </a:moveTo>
                  <a:lnTo>
                    <a:pt x="46" y="18"/>
                  </a:lnTo>
                  <a:lnTo>
                    <a:pt x="38" y="20"/>
                  </a:lnTo>
                  <a:lnTo>
                    <a:pt x="30" y="24"/>
                  </a:lnTo>
                  <a:lnTo>
                    <a:pt x="28" y="28"/>
                  </a:lnTo>
                  <a:lnTo>
                    <a:pt x="26" y="32"/>
                  </a:lnTo>
                  <a:lnTo>
                    <a:pt x="26" y="32"/>
                  </a:lnTo>
                  <a:lnTo>
                    <a:pt x="28" y="38"/>
                  </a:lnTo>
                  <a:lnTo>
                    <a:pt x="30" y="40"/>
                  </a:lnTo>
                  <a:lnTo>
                    <a:pt x="36" y="46"/>
                  </a:lnTo>
                  <a:lnTo>
                    <a:pt x="60" y="54"/>
                  </a:lnTo>
                  <a:lnTo>
                    <a:pt x="72" y="58"/>
                  </a:lnTo>
                  <a:lnTo>
                    <a:pt x="82" y="66"/>
                  </a:lnTo>
                  <a:lnTo>
                    <a:pt x="86" y="70"/>
                  </a:lnTo>
                  <a:lnTo>
                    <a:pt x="90" y="76"/>
                  </a:lnTo>
                  <a:lnTo>
                    <a:pt x="92" y="84"/>
                  </a:lnTo>
                  <a:lnTo>
                    <a:pt x="92" y="90"/>
                  </a:lnTo>
                  <a:lnTo>
                    <a:pt x="92" y="90"/>
                  </a:lnTo>
                  <a:lnTo>
                    <a:pt x="92" y="98"/>
                  </a:lnTo>
                  <a:lnTo>
                    <a:pt x="90" y="106"/>
                  </a:lnTo>
                  <a:lnTo>
                    <a:pt x="86" y="112"/>
                  </a:lnTo>
                  <a:lnTo>
                    <a:pt x="80" y="118"/>
                  </a:lnTo>
                  <a:lnTo>
                    <a:pt x="74" y="122"/>
                  </a:lnTo>
                  <a:lnTo>
                    <a:pt x="66" y="124"/>
                  </a:lnTo>
                  <a:lnTo>
                    <a:pt x="58" y="126"/>
                  </a:lnTo>
                  <a:lnTo>
                    <a:pt x="46" y="126"/>
                  </a:lnTo>
                  <a:lnTo>
                    <a:pt x="46" y="126"/>
                  </a:lnTo>
                  <a:lnTo>
                    <a:pt x="32" y="124"/>
                  </a:lnTo>
                  <a:lnTo>
                    <a:pt x="18" y="120"/>
                  </a:lnTo>
                  <a:lnTo>
                    <a:pt x="8" y="112"/>
                  </a:lnTo>
                  <a:lnTo>
                    <a:pt x="2" y="104"/>
                  </a:lnTo>
                  <a:lnTo>
                    <a:pt x="2" y="104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0" y="96"/>
                  </a:lnTo>
                  <a:lnTo>
                    <a:pt x="2" y="92"/>
                  </a:lnTo>
                  <a:lnTo>
                    <a:pt x="6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4" y="92"/>
                  </a:lnTo>
                  <a:lnTo>
                    <a:pt x="18" y="94"/>
                  </a:lnTo>
                  <a:lnTo>
                    <a:pt x="18" y="94"/>
                  </a:lnTo>
                  <a:lnTo>
                    <a:pt x="24" y="100"/>
                  </a:lnTo>
                  <a:lnTo>
                    <a:pt x="30" y="104"/>
                  </a:lnTo>
                  <a:lnTo>
                    <a:pt x="38" y="106"/>
                  </a:lnTo>
                  <a:lnTo>
                    <a:pt x="46" y="108"/>
                  </a:lnTo>
                  <a:lnTo>
                    <a:pt x="46" y="108"/>
                  </a:lnTo>
                  <a:lnTo>
                    <a:pt x="58" y="106"/>
                  </a:lnTo>
                  <a:lnTo>
                    <a:pt x="66" y="104"/>
                  </a:lnTo>
                  <a:lnTo>
                    <a:pt x="70" y="98"/>
                  </a:lnTo>
                  <a:lnTo>
                    <a:pt x="72" y="90"/>
                  </a:lnTo>
                  <a:lnTo>
                    <a:pt x="72" y="90"/>
                  </a:lnTo>
                  <a:lnTo>
                    <a:pt x="70" y="86"/>
                  </a:lnTo>
                  <a:lnTo>
                    <a:pt x="68" y="82"/>
                  </a:lnTo>
                  <a:lnTo>
                    <a:pt x="62" y="76"/>
                  </a:lnTo>
                  <a:lnTo>
                    <a:pt x="50" y="72"/>
                  </a:lnTo>
                  <a:lnTo>
                    <a:pt x="38" y="68"/>
                  </a:lnTo>
                  <a:lnTo>
                    <a:pt x="26" y="64"/>
                  </a:lnTo>
                  <a:lnTo>
                    <a:pt x="16" y="56"/>
                  </a:lnTo>
                  <a:lnTo>
                    <a:pt x="12" y="52"/>
                  </a:lnTo>
                  <a:lnTo>
                    <a:pt x="8" y="46"/>
                  </a:lnTo>
                  <a:lnTo>
                    <a:pt x="6" y="40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6" y="26"/>
                  </a:lnTo>
                  <a:lnTo>
                    <a:pt x="8" y="20"/>
                  </a:lnTo>
                  <a:lnTo>
                    <a:pt x="10" y="14"/>
                  </a:lnTo>
                  <a:lnTo>
                    <a:pt x="16" y="10"/>
                  </a:lnTo>
                  <a:lnTo>
                    <a:pt x="22" y="6"/>
                  </a:lnTo>
                  <a:lnTo>
                    <a:pt x="28" y="2"/>
                  </a:lnTo>
                  <a:lnTo>
                    <a:pt x="3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60" y="2"/>
                  </a:lnTo>
                  <a:lnTo>
                    <a:pt x="72" y="4"/>
                  </a:lnTo>
                  <a:lnTo>
                    <a:pt x="82" y="10"/>
                  </a:lnTo>
                  <a:lnTo>
                    <a:pt x="88" y="16"/>
                  </a:lnTo>
                  <a:lnTo>
                    <a:pt x="88" y="16"/>
                  </a:lnTo>
                  <a:lnTo>
                    <a:pt x="90" y="22"/>
                  </a:lnTo>
                  <a:lnTo>
                    <a:pt x="90" y="22"/>
                  </a:lnTo>
                  <a:lnTo>
                    <a:pt x="90" y="26"/>
                  </a:lnTo>
                  <a:lnTo>
                    <a:pt x="86" y="30"/>
                  </a:lnTo>
                  <a:lnTo>
                    <a:pt x="84" y="32"/>
                  </a:lnTo>
                  <a:lnTo>
                    <a:pt x="80" y="32"/>
                  </a:lnTo>
                  <a:lnTo>
                    <a:pt x="80" y="32"/>
                  </a:lnTo>
                  <a:lnTo>
                    <a:pt x="76" y="32"/>
                  </a:lnTo>
                  <a:lnTo>
                    <a:pt x="72" y="28"/>
                  </a:lnTo>
                  <a:lnTo>
                    <a:pt x="72" y="28"/>
                  </a:lnTo>
                  <a:lnTo>
                    <a:pt x="68" y="24"/>
                  </a:lnTo>
                  <a:lnTo>
                    <a:pt x="62" y="22"/>
                  </a:lnTo>
                  <a:lnTo>
                    <a:pt x="54" y="20"/>
                  </a:lnTo>
                  <a:lnTo>
                    <a:pt x="46" y="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384" y="346"/>
              <a:ext cx="128" cy="166"/>
            </a:xfrm>
            <a:custGeom>
              <a:avLst/>
              <a:gdLst>
                <a:gd name="T0" fmla="*/ 0 w 128"/>
                <a:gd name="T1" fmla="*/ 102 h 166"/>
                <a:gd name="T2" fmla="*/ 0 w 128"/>
                <a:gd name="T3" fmla="*/ 102 h 166"/>
                <a:gd name="T4" fmla="*/ 2 w 128"/>
                <a:gd name="T5" fmla="*/ 92 h 166"/>
                <a:gd name="T6" fmla="*/ 4 w 128"/>
                <a:gd name="T7" fmla="*/ 82 h 166"/>
                <a:gd name="T8" fmla="*/ 8 w 128"/>
                <a:gd name="T9" fmla="*/ 74 h 166"/>
                <a:gd name="T10" fmla="*/ 12 w 128"/>
                <a:gd name="T11" fmla="*/ 66 h 166"/>
                <a:gd name="T12" fmla="*/ 18 w 128"/>
                <a:gd name="T13" fmla="*/ 58 h 166"/>
                <a:gd name="T14" fmla="*/ 26 w 128"/>
                <a:gd name="T15" fmla="*/ 52 h 166"/>
                <a:gd name="T16" fmla="*/ 34 w 128"/>
                <a:gd name="T17" fmla="*/ 46 h 166"/>
                <a:gd name="T18" fmla="*/ 42 w 128"/>
                <a:gd name="T19" fmla="*/ 42 h 166"/>
                <a:gd name="T20" fmla="*/ 64 w 128"/>
                <a:gd name="T21" fmla="*/ 0 h 166"/>
                <a:gd name="T22" fmla="*/ 86 w 128"/>
                <a:gd name="T23" fmla="*/ 42 h 166"/>
                <a:gd name="T24" fmla="*/ 86 w 128"/>
                <a:gd name="T25" fmla="*/ 42 h 166"/>
                <a:gd name="T26" fmla="*/ 94 w 128"/>
                <a:gd name="T27" fmla="*/ 46 h 166"/>
                <a:gd name="T28" fmla="*/ 102 w 128"/>
                <a:gd name="T29" fmla="*/ 52 h 166"/>
                <a:gd name="T30" fmla="*/ 110 w 128"/>
                <a:gd name="T31" fmla="*/ 58 h 166"/>
                <a:gd name="T32" fmla="*/ 116 w 128"/>
                <a:gd name="T33" fmla="*/ 66 h 166"/>
                <a:gd name="T34" fmla="*/ 120 w 128"/>
                <a:gd name="T35" fmla="*/ 74 h 166"/>
                <a:gd name="T36" fmla="*/ 124 w 128"/>
                <a:gd name="T37" fmla="*/ 82 h 166"/>
                <a:gd name="T38" fmla="*/ 126 w 128"/>
                <a:gd name="T39" fmla="*/ 92 h 166"/>
                <a:gd name="T40" fmla="*/ 128 w 128"/>
                <a:gd name="T41" fmla="*/ 102 h 166"/>
                <a:gd name="T42" fmla="*/ 128 w 128"/>
                <a:gd name="T43" fmla="*/ 102 h 166"/>
                <a:gd name="T44" fmla="*/ 126 w 128"/>
                <a:gd name="T45" fmla="*/ 114 h 166"/>
                <a:gd name="T46" fmla="*/ 122 w 128"/>
                <a:gd name="T47" fmla="*/ 126 h 166"/>
                <a:gd name="T48" fmla="*/ 116 w 128"/>
                <a:gd name="T49" fmla="*/ 138 h 166"/>
                <a:gd name="T50" fmla="*/ 108 w 128"/>
                <a:gd name="T51" fmla="*/ 146 h 166"/>
                <a:gd name="T52" fmla="*/ 100 w 128"/>
                <a:gd name="T53" fmla="*/ 154 h 166"/>
                <a:gd name="T54" fmla="*/ 88 w 128"/>
                <a:gd name="T55" fmla="*/ 160 h 166"/>
                <a:gd name="T56" fmla="*/ 76 w 128"/>
                <a:gd name="T57" fmla="*/ 164 h 166"/>
                <a:gd name="T58" fmla="*/ 64 w 128"/>
                <a:gd name="T59" fmla="*/ 166 h 166"/>
                <a:gd name="T60" fmla="*/ 64 w 128"/>
                <a:gd name="T61" fmla="*/ 166 h 166"/>
                <a:gd name="T62" fmla="*/ 52 w 128"/>
                <a:gd name="T63" fmla="*/ 164 h 166"/>
                <a:gd name="T64" fmla="*/ 40 w 128"/>
                <a:gd name="T65" fmla="*/ 160 h 166"/>
                <a:gd name="T66" fmla="*/ 28 w 128"/>
                <a:gd name="T67" fmla="*/ 154 h 166"/>
                <a:gd name="T68" fmla="*/ 20 w 128"/>
                <a:gd name="T69" fmla="*/ 146 h 166"/>
                <a:gd name="T70" fmla="*/ 12 w 128"/>
                <a:gd name="T71" fmla="*/ 138 h 166"/>
                <a:gd name="T72" fmla="*/ 6 w 128"/>
                <a:gd name="T73" fmla="*/ 126 h 166"/>
                <a:gd name="T74" fmla="*/ 2 w 128"/>
                <a:gd name="T75" fmla="*/ 114 h 166"/>
                <a:gd name="T76" fmla="*/ 0 w 128"/>
                <a:gd name="T77" fmla="*/ 102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166">
                  <a:moveTo>
                    <a:pt x="0" y="102"/>
                  </a:moveTo>
                  <a:lnTo>
                    <a:pt x="0" y="102"/>
                  </a:lnTo>
                  <a:lnTo>
                    <a:pt x="2" y="92"/>
                  </a:lnTo>
                  <a:lnTo>
                    <a:pt x="4" y="82"/>
                  </a:lnTo>
                  <a:lnTo>
                    <a:pt x="8" y="74"/>
                  </a:lnTo>
                  <a:lnTo>
                    <a:pt x="12" y="66"/>
                  </a:lnTo>
                  <a:lnTo>
                    <a:pt x="18" y="58"/>
                  </a:lnTo>
                  <a:lnTo>
                    <a:pt x="26" y="52"/>
                  </a:lnTo>
                  <a:lnTo>
                    <a:pt x="34" y="46"/>
                  </a:lnTo>
                  <a:lnTo>
                    <a:pt x="42" y="42"/>
                  </a:lnTo>
                  <a:lnTo>
                    <a:pt x="64" y="0"/>
                  </a:lnTo>
                  <a:lnTo>
                    <a:pt x="86" y="42"/>
                  </a:lnTo>
                  <a:lnTo>
                    <a:pt x="86" y="42"/>
                  </a:lnTo>
                  <a:lnTo>
                    <a:pt x="94" y="46"/>
                  </a:lnTo>
                  <a:lnTo>
                    <a:pt x="102" y="52"/>
                  </a:lnTo>
                  <a:lnTo>
                    <a:pt x="110" y="58"/>
                  </a:lnTo>
                  <a:lnTo>
                    <a:pt x="116" y="66"/>
                  </a:lnTo>
                  <a:lnTo>
                    <a:pt x="120" y="74"/>
                  </a:lnTo>
                  <a:lnTo>
                    <a:pt x="124" y="82"/>
                  </a:lnTo>
                  <a:lnTo>
                    <a:pt x="126" y="92"/>
                  </a:lnTo>
                  <a:lnTo>
                    <a:pt x="128" y="102"/>
                  </a:lnTo>
                  <a:lnTo>
                    <a:pt x="128" y="102"/>
                  </a:lnTo>
                  <a:lnTo>
                    <a:pt x="126" y="114"/>
                  </a:lnTo>
                  <a:lnTo>
                    <a:pt x="122" y="126"/>
                  </a:lnTo>
                  <a:lnTo>
                    <a:pt x="116" y="138"/>
                  </a:lnTo>
                  <a:lnTo>
                    <a:pt x="108" y="146"/>
                  </a:lnTo>
                  <a:lnTo>
                    <a:pt x="100" y="154"/>
                  </a:lnTo>
                  <a:lnTo>
                    <a:pt x="88" y="160"/>
                  </a:lnTo>
                  <a:lnTo>
                    <a:pt x="76" y="164"/>
                  </a:lnTo>
                  <a:lnTo>
                    <a:pt x="64" y="166"/>
                  </a:lnTo>
                  <a:lnTo>
                    <a:pt x="64" y="166"/>
                  </a:lnTo>
                  <a:lnTo>
                    <a:pt x="52" y="164"/>
                  </a:lnTo>
                  <a:lnTo>
                    <a:pt x="40" y="160"/>
                  </a:lnTo>
                  <a:lnTo>
                    <a:pt x="28" y="154"/>
                  </a:lnTo>
                  <a:lnTo>
                    <a:pt x="20" y="146"/>
                  </a:lnTo>
                  <a:lnTo>
                    <a:pt x="12" y="138"/>
                  </a:lnTo>
                  <a:lnTo>
                    <a:pt x="6" y="126"/>
                  </a:lnTo>
                  <a:lnTo>
                    <a:pt x="2" y="114"/>
                  </a:lnTo>
                  <a:lnTo>
                    <a:pt x="0" y="10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384" y="146"/>
              <a:ext cx="128" cy="166"/>
            </a:xfrm>
            <a:custGeom>
              <a:avLst/>
              <a:gdLst>
                <a:gd name="T0" fmla="*/ 128 w 128"/>
                <a:gd name="T1" fmla="*/ 64 h 166"/>
                <a:gd name="T2" fmla="*/ 128 w 128"/>
                <a:gd name="T3" fmla="*/ 64 h 166"/>
                <a:gd name="T4" fmla="*/ 126 w 128"/>
                <a:gd name="T5" fmla="*/ 74 h 166"/>
                <a:gd name="T6" fmla="*/ 124 w 128"/>
                <a:gd name="T7" fmla="*/ 84 h 166"/>
                <a:gd name="T8" fmla="*/ 120 w 128"/>
                <a:gd name="T9" fmla="*/ 92 h 166"/>
                <a:gd name="T10" fmla="*/ 116 w 128"/>
                <a:gd name="T11" fmla="*/ 100 h 166"/>
                <a:gd name="T12" fmla="*/ 110 w 128"/>
                <a:gd name="T13" fmla="*/ 108 h 166"/>
                <a:gd name="T14" fmla="*/ 102 w 128"/>
                <a:gd name="T15" fmla="*/ 114 h 166"/>
                <a:gd name="T16" fmla="*/ 94 w 128"/>
                <a:gd name="T17" fmla="*/ 120 h 166"/>
                <a:gd name="T18" fmla="*/ 86 w 128"/>
                <a:gd name="T19" fmla="*/ 124 h 166"/>
                <a:gd name="T20" fmla="*/ 64 w 128"/>
                <a:gd name="T21" fmla="*/ 166 h 166"/>
                <a:gd name="T22" fmla="*/ 42 w 128"/>
                <a:gd name="T23" fmla="*/ 124 h 166"/>
                <a:gd name="T24" fmla="*/ 42 w 128"/>
                <a:gd name="T25" fmla="*/ 124 h 166"/>
                <a:gd name="T26" fmla="*/ 34 w 128"/>
                <a:gd name="T27" fmla="*/ 120 h 166"/>
                <a:gd name="T28" fmla="*/ 26 w 128"/>
                <a:gd name="T29" fmla="*/ 114 h 166"/>
                <a:gd name="T30" fmla="*/ 18 w 128"/>
                <a:gd name="T31" fmla="*/ 108 h 166"/>
                <a:gd name="T32" fmla="*/ 12 w 128"/>
                <a:gd name="T33" fmla="*/ 100 h 166"/>
                <a:gd name="T34" fmla="*/ 8 w 128"/>
                <a:gd name="T35" fmla="*/ 92 h 166"/>
                <a:gd name="T36" fmla="*/ 4 w 128"/>
                <a:gd name="T37" fmla="*/ 84 h 166"/>
                <a:gd name="T38" fmla="*/ 2 w 128"/>
                <a:gd name="T39" fmla="*/ 74 h 166"/>
                <a:gd name="T40" fmla="*/ 0 w 128"/>
                <a:gd name="T41" fmla="*/ 64 h 166"/>
                <a:gd name="T42" fmla="*/ 0 w 128"/>
                <a:gd name="T43" fmla="*/ 64 h 166"/>
                <a:gd name="T44" fmla="*/ 2 w 128"/>
                <a:gd name="T45" fmla="*/ 50 h 166"/>
                <a:gd name="T46" fmla="*/ 6 w 128"/>
                <a:gd name="T47" fmla="*/ 38 h 166"/>
                <a:gd name="T48" fmla="*/ 12 w 128"/>
                <a:gd name="T49" fmla="*/ 28 h 166"/>
                <a:gd name="T50" fmla="*/ 20 w 128"/>
                <a:gd name="T51" fmla="*/ 18 h 166"/>
                <a:gd name="T52" fmla="*/ 28 w 128"/>
                <a:gd name="T53" fmla="*/ 10 h 166"/>
                <a:gd name="T54" fmla="*/ 40 w 128"/>
                <a:gd name="T55" fmla="*/ 6 h 166"/>
                <a:gd name="T56" fmla="*/ 52 w 128"/>
                <a:gd name="T57" fmla="*/ 2 h 166"/>
                <a:gd name="T58" fmla="*/ 64 w 128"/>
                <a:gd name="T59" fmla="*/ 0 h 166"/>
                <a:gd name="T60" fmla="*/ 64 w 128"/>
                <a:gd name="T61" fmla="*/ 0 h 166"/>
                <a:gd name="T62" fmla="*/ 76 w 128"/>
                <a:gd name="T63" fmla="*/ 2 h 166"/>
                <a:gd name="T64" fmla="*/ 88 w 128"/>
                <a:gd name="T65" fmla="*/ 6 h 166"/>
                <a:gd name="T66" fmla="*/ 100 w 128"/>
                <a:gd name="T67" fmla="*/ 10 h 166"/>
                <a:gd name="T68" fmla="*/ 108 w 128"/>
                <a:gd name="T69" fmla="*/ 18 h 166"/>
                <a:gd name="T70" fmla="*/ 116 w 128"/>
                <a:gd name="T71" fmla="*/ 28 h 166"/>
                <a:gd name="T72" fmla="*/ 122 w 128"/>
                <a:gd name="T73" fmla="*/ 38 h 166"/>
                <a:gd name="T74" fmla="*/ 126 w 128"/>
                <a:gd name="T75" fmla="*/ 50 h 166"/>
                <a:gd name="T76" fmla="*/ 128 w 128"/>
                <a:gd name="T77" fmla="*/ 6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166">
                  <a:moveTo>
                    <a:pt x="128" y="64"/>
                  </a:moveTo>
                  <a:lnTo>
                    <a:pt x="128" y="64"/>
                  </a:lnTo>
                  <a:lnTo>
                    <a:pt x="126" y="74"/>
                  </a:lnTo>
                  <a:lnTo>
                    <a:pt x="124" y="84"/>
                  </a:lnTo>
                  <a:lnTo>
                    <a:pt x="120" y="92"/>
                  </a:lnTo>
                  <a:lnTo>
                    <a:pt x="116" y="100"/>
                  </a:lnTo>
                  <a:lnTo>
                    <a:pt x="110" y="108"/>
                  </a:lnTo>
                  <a:lnTo>
                    <a:pt x="102" y="114"/>
                  </a:lnTo>
                  <a:lnTo>
                    <a:pt x="94" y="120"/>
                  </a:lnTo>
                  <a:lnTo>
                    <a:pt x="86" y="124"/>
                  </a:lnTo>
                  <a:lnTo>
                    <a:pt x="64" y="166"/>
                  </a:lnTo>
                  <a:lnTo>
                    <a:pt x="42" y="124"/>
                  </a:lnTo>
                  <a:lnTo>
                    <a:pt x="42" y="124"/>
                  </a:lnTo>
                  <a:lnTo>
                    <a:pt x="34" y="120"/>
                  </a:lnTo>
                  <a:lnTo>
                    <a:pt x="26" y="114"/>
                  </a:lnTo>
                  <a:lnTo>
                    <a:pt x="18" y="108"/>
                  </a:lnTo>
                  <a:lnTo>
                    <a:pt x="12" y="100"/>
                  </a:lnTo>
                  <a:lnTo>
                    <a:pt x="8" y="92"/>
                  </a:lnTo>
                  <a:lnTo>
                    <a:pt x="4" y="84"/>
                  </a:lnTo>
                  <a:lnTo>
                    <a:pt x="2" y="74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2" y="50"/>
                  </a:lnTo>
                  <a:lnTo>
                    <a:pt x="6" y="38"/>
                  </a:lnTo>
                  <a:lnTo>
                    <a:pt x="12" y="28"/>
                  </a:lnTo>
                  <a:lnTo>
                    <a:pt x="20" y="18"/>
                  </a:lnTo>
                  <a:lnTo>
                    <a:pt x="28" y="10"/>
                  </a:lnTo>
                  <a:lnTo>
                    <a:pt x="40" y="6"/>
                  </a:lnTo>
                  <a:lnTo>
                    <a:pt x="52" y="2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76" y="2"/>
                  </a:lnTo>
                  <a:lnTo>
                    <a:pt x="88" y="6"/>
                  </a:lnTo>
                  <a:lnTo>
                    <a:pt x="100" y="10"/>
                  </a:lnTo>
                  <a:lnTo>
                    <a:pt x="108" y="18"/>
                  </a:lnTo>
                  <a:lnTo>
                    <a:pt x="116" y="28"/>
                  </a:lnTo>
                  <a:lnTo>
                    <a:pt x="122" y="38"/>
                  </a:lnTo>
                  <a:lnTo>
                    <a:pt x="126" y="50"/>
                  </a:lnTo>
                  <a:lnTo>
                    <a:pt x="128" y="6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9" name="Freeform 19"/>
            <p:cNvSpPr>
              <a:spLocks/>
            </p:cNvSpPr>
            <p:nvPr userDrawn="1"/>
          </p:nvSpPr>
          <p:spPr bwMode="auto">
            <a:xfrm>
              <a:off x="0" y="182"/>
              <a:ext cx="7680" cy="1170"/>
            </a:xfrm>
            <a:custGeom>
              <a:avLst/>
              <a:gdLst>
                <a:gd name="T0" fmla="*/ 1572 w 7680"/>
                <a:gd name="T1" fmla="*/ 708 h 1170"/>
                <a:gd name="T2" fmla="*/ 1566 w 7680"/>
                <a:gd name="T3" fmla="*/ 710 h 1170"/>
                <a:gd name="T4" fmla="*/ 1548 w 7680"/>
                <a:gd name="T5" fmla="*/ 720 h 1170"/>
                <a:gd name="T6" fmla="*/ 1508 w 7680"/>
                <a:gd name="T7" fmla="*/ 664 h 1170"/>
                <a:gd name="T8" fmla="*/ 1486 w 7680"/>
                <a:gd name="T9" fmla="*/ 644 h 1170"/>
                <a:gd name="T10" fmla="*/ 1466 w 7680"/>
                <a:gd name="T11" fmla="*/ 644 h 1170"/>
                <a:gd name="T12" fmla="*/ 1444 w 7680"/>
                <a:gd name="T13" fmla="*/ 666 h 1170"/>
                <a:gd name="T14" fmla="*/ 1372 w 7680"/>
                <a:gd name="T15" fmla="*/ 506 h 1170"/>
                <a:gd name="T16" fmla="*/ 1350 w 7680"/>
                <a:gd name="T17" fmla="*/ 484 h 1170"/>
                <a:gd name="T18" fmla="*/ 1328 w 7680"/>
                <a:gd name="T19" fmla="*/ 482 h 1170"/>
                <a:gd name="T20" fmla="*/ 1306 w 7680"/>
                <a:gd name="T21" fmla="*/ 504 h 1170"/>
                <a:gd name="T22" fmla="*/ 1230 w 7680"/>
                <a:gd name="T23" fmla="*/ 668 h 1170"/>
                <a:gd name="T24" fmla="*/ 1204 w 7680"/>
                <a:gd name="T25" fmla="*/ 654 h 1170"/>
                <a:gd name="T26" fmla="*/ 1184 w 7680"/>
                <a:gd name="T27" fmla="*/ 660 h 1170"/>
                <a:gd name="T28" fmla="*/ 1168 w 7680"/>
                <a:gd name="T29" fmla="*/ 684 h 1170"/>
                <a:gd name="T30" fmla="*/ 1084 w 7680"/>
                <a:gd name="T31" fmla="*/ 32 h 1170"/>
                <a:gd name="T32" fmla="*/ 1064 w 7680"/>
                <a:gd name="T33" fmla="*/ 2 h 1170"/>
                <a:gd name="T34" fmla="*/ 1046 w 7680"/>
                <a:gd name="T35" fmla="*/ 0 h 1170"/>
                <a:gd name="T36" fmla="*/ 1020 w 7680"/>
                <a:gd name="T37" fmla="*/ 18 h 1170"/>
                <a:gd name="T38" fmla="*/ 900 w 7680"/>
                <a:gd name="T39" fmla="*/ 598 h 1170"/>
                <a:gd name="T40" fmla="*/ 888 w 7680"/>
                <a:gd name="T41" fmla="*/ 584 h 1170"/>
                <a:gd name="T42" fmla="*/ 872 w 7680"/>
                <a:gd name="T43" fmla="*/ 578 h 1170"/>
                <a:gd name="T44" fmla="*/ 848 w 7680"/>
                <a:gd name="T45" fmla="*/ 584 h 1170"/>
                <a:gd name="T46" fmla="*/ 0 w 7680"/>
                <a:gd name="T47" fmla="*/ 710 h 1170"/>
                <a:gd name="T48" fmla="*/ 0 w 7680"/>
                <a:gd name="T49" fmla="*/ 778 h 1170"/>
                <a:gd name="T50" fmla="*/ 778 w 7680"/>
                <a:gd name="T51" fmla="*/ 776 h 1170"/>
                <a:gd name="T52" fmla="*/ 798 w 7680"/>
                <a:gd name="T53" fmla="*/ 762 h 1170"/>
                <a:gd name="T54" fmla="*/ 912 w 7680"/>
                <a:gd name="T55" fmla="*/ 806 h 1170"/>
                <a:gd name="T56" fmla="*/ 936 w 7680"/>
                <a:gd name="T57" fmla="*/ 826 h 1170"/>
                <a:gd name="T58" fmla="*/ 958 w 7680"/>
                <a:gd name="T59" fmla="*/ 824 h 1170"/>
                <a:gd name="T60" fmla="*/ 976 w 7680"/>
                <a:gd name="T61" fmla="*/ 798 h 1170"/>
                <a:gd name="T62" fmla="*/ 1100 w 7680"/>
                <a:gd name="T63" fmla="*/ 1140 h 1170"/>
                <a:gd name="T64" fmla="*/ 1122 w 7680"/>
                <a:gd name="T65" fmla="*/ 1168 h 1170"/>
                <a:gd name="T66" fmla="*/ 1134 w 7680"/>
                <a:gd name="T67" fmla="*/ 1170 h 1170"/>
                <a:gd name="T68" fmla="*/ 1156 w 7680"/>
                <a:gd name="T69" fmla="*/ 1162 h 1170"/>
                <a:gd name="T70" fmla="*/ 1222 w 7680"/>
                <a:gd name="T71" fmla="*/ 778 h 1170"/>
                <a:gd name="T72" fmla="*/ 1236 w 7680"/>
                <a:gd name="T73" fmla="*/ 794 h 1170"/>
                <a:gd name="T74" fmla="*/ 1264 w 7680"/>
                <a:gd name="T75" fmla="*/ 802 h 1170"/>
                <a:gd name="T76" fmla="*/ 1280 w 7680"/>
                <a:gd name="T77" fmla="*/ 794 h 1170"/>
                <a:gd name="T78" fmla="*/ 1334 w 7680"/>
                <a:gd name="T79" fmla="*/ 640 h 1170"/>
                <a:gd name="T80" fmla="*/ 1392 w 7680"/>
                <a:gd name="T81" fmla="*/ 864 h 1170"/>
                <a:gd name="T82" fmla="*/ 1418 w 7680"/>
                <a:gd name="T83" fmla="*/ 878 h 1170"/>
                <a:gd name="T84" fmla="*/ 1440 w 7680"/>
                <a:gd name="T85" fmla="*/ 872 h 1170"/>
                <a:gd name="T86" fmla="*/ 1480 w 7680"/>
                <a:gd name="T87" fmla="*/ 774 h 1170"/>
                <a:gd name="T88" fmla="*/ 1498 w 7680"/>
                <a:gd name="T89" fmla="*/ 814 h 1170"/>
                <a:gd name="T90" fmla="*/ 1518 w 7680"/>
                <a:gd name="T91" fmla="*/ 828 h 1170"/>
                <a:gd name="T92" fmla="*/ 1536 w 7680"/>
                <a:gd name="T93" fmla="*/ 826 h 1170"/>
                <a:gd name="T94" fmla="*/ 1588 w 7680"/>
                <a:gd name="T95" fmla="*/ 776 h 1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80" h="1170">
                  <a:moveTo>
                    <a:pt x="7680" y="710"/>
                  </a:moveTo>
                  <a:lnTo>
                    <a:pt x="1572" y="708"/>
                  </a:lnTo>
                  <a:lnTo>
                    <a:pt x="1572" y="708"/>
                  </a:lnTo>
                  <a:lnTo>
                    <a:pt x="1572" y="708"/>
                  </a:lnTo>
                  <a:lnTo>
                    <a:pt x="1572" y="708"/>
                  </a:lnTo>
                  <a:lnTo>
                    <a:pt x="1566" y="710"/>
                  </a:lnTo>
                  <a:lnTo>
                    <a:pt x="1558" y="712"/>
                  </a:lnTo>
                  <a:lnTo>
                    <a:pt x="1552" y="714"/>
                  </a:lnTo>
                  <a:lnTo>
                    <a:pt x="1548" y="720"/>
                  </a:lnTo>
                  <a:lnTo>
                    <a:pt x="1536" y="732"/>
                  </a:lnTo>
                  <a:lnTo>
                    <a:pt x="1508" y="664"/>
                  </a:lnTo>
                  <a:lnTo>
                    <a:pt x="1508" y="664"/>
                  </a:lnTo>
                  <a:lnTo>
                    <a:pt x="1502" y="654"/>
                  </a:lnTo>
                  <a:lnTo>
                    <a:pt x="1496" y="648"/>
                  </a:lnTo>
                  <a:lnTo>
                    <a:pt x="1486" y="644"/>
                  </a:lnTo>
                  <a:lnTo>
                    <a:pt x="1476" y="642"/>
                  </a:lnTo>
                  <a:lnTo>
                    <a:pt x="1476" y="642"/>
                  </a:lnTo>
                  <a:lnTo>
                    <a:pt x="1466" y="644"/>
                  </a:lnTo>
                  <a:lnTo>
                    <a:pt x="1456" y="648"/>
                  </a:lnTo>
                  <a:lnTo>
                    <a:pt x="1450" y="656"/>
                  </a:lnTo>
                  <a:lnTo>
                    <a:pt x="1444" y="666"/>
                  </a:lnTo>
                  <a:lnTo>
                    <a:pt x="1424" y="724"/>
                  </a:lnTo>
                  <a:lnTo>
                    <a:pt x="1372" y="506"/>
                  </a:lnTo>
                  <a:lnTo>
                    <a:pt x="1372" y="506"/>
                  </a:lnTo>
                  <a:lnTo>
                    <a:pt x="1366" y="496"/>
                  </a:lnTo>
                  <a:lnTo>
                    <a:pt x="1360" y="488"/>
                  </a:lnTo>
                  <a:lnTo>
                    <a:pt x="1350" y="484"/>
                  </a:lnTo>
                  <a:lnTo>
                    <a:pt x="1340" y="480"/>
                  </a:lnTo>
                  <a:lnTo>
                    <a:pt x="1340" y="480"/>
                  </a:lnTo>
                  <a:lnTo>
                    <a:pt x="1328" y="482"/>
                  </a:lnTo>
                  <a:lnTo>
                    <a:pt x="1318" y="488"/>
                  </a:lnTo>
                  <a:lnTo>
                    <a:pt x="1310" y="494"/>
                  </a:lnTo>
                  <a:lnTo>
                    <a:pt x="1306" y="504"/>
                  </a:lnTo>
                  <a:lnTo>
                    <a:pt x="1246" y="692"/>
                  </a:lnTo>
                  <a:lnTo>
                    <a:pt x="1230" y="668"/>
                  </a:lnTo>
                  <a:lnTo>
                    <a:pt x="1230" y="668"/>
                  </a:lnTo>
                  <a:lnTo>
                    <a:pt x="1222" y="662"/>
                  </a:lnTo>
                  <a:lnTo>
                    <a:pt x="1214" y="656"/>
                  </a:lnTo>
                  <a:lnTo>
                    <a:pt x="1204" y="654"/>
                  </a:lnTo>
                  <a:lnTo>
                    <a:pt x="1194" y="656"/>
                  </a:lnTo>
                  <a:lnTo>
                    <a:pt x="1194" y="656"/>
                  </a:lnTo>
                  <a:lnTo>
                    <a:pt x="1184" y="660"/>
                  </a:lnTo>
                  <a:lnTo>
                    <a:pt x="1176" y="666"/>
                  </a:lnTo>
                  <a:lnTo>
                    <a:pt x="1172" y="674"/>
                  </a:lnTo>
                  <a:lnTo>
                    <a:pt x="1168" y="684"/>
                  </a:lnTo>
                  <a:lnTo>
                    <a:pt x="1146" y="834"/>
                  </a:lnTo>
                  <a:lnTo>
                    <a:pt x="1084" y="32"/>
                  </a:lnTo>
                  <a:lnTo>
                    <a:pt x="1084" y="32"/>
                  </a:lnTo>
                  <a:lnTo>
                    <a:pt x="1082" y="20"/>
                  </a:lnTo>
                  <a:lnTo>
                    <a:pt x="1074" y="10"/>
                  </a:lnTo>
                  <a:lnTo>
                    <a:pt x="1064" y="2"/>
                  </a:lnTo>
                  <a:lnTo>
                    <a:pt x="1052" y="0"/>
                  </a:lnTo>
                  <a:lnTo>
                    <a:pt x="1052" y="0"/>
                  </a:lnTo>
                  <a:lnTo>
                    <a:pt x="1046" y="0"/>
                  </a:lnTo>
                  <a:lnTo>
                    <a:pt x="1040" y="2"/>
                  </a:lnTo>
                  <a:lnTo>
                    <a:pt x="1028" y="8"/>
                  </a:lnTo>
                  <a:lnTo>
                    <a:pt x="1020" y="18"/>
                  </a:lnTo>
                  <a:lnTo>
                    <a:pt x="1016" y="28"/>
                  </a:lnTo>
                  <a:lnTo>
                    <a:pt x="926" y="664"/>
                  </a:lnTo>
                  <a:lnTo>
                    <a:pt x="900" y="598"/>
                  </a:lnTo>
                  <a:lnTo>
                    <a:pt x="900" y="598"/>
                  </a:lnTo>
                  <a:lnTo>
                    <a:pt x="896" y="590"/>
                  </a:lnTo>
                  <a:lnTo>
                    <a:pt x="888" y="584"/>
                  </a:lnTo>
                  <a:lnTo>
                    <a:pt x="882" y="580"/>
                  </a:lnTo>
                  <a:lnTo>
                    <a:pt x="872" y="578"/>
                  </a:lnTo>
                  <a:lnTo>
                    <a:pt x="872" y="578"/>
                  </a:lnTo>
                  <a:lnTo>
                    <a:pt x="864" y="578"/>
                  </a:lnTo>
                  <a:lnTo>
                    <a:pt x="854" y="580"/>
                  </a:lnTo>
                  <a:lnTo>
                    <a:pt x="848" y="584"/>
                  </a:lnTo>
                  <a:lnTo>
                    <a:pt x="840" y="590"/>
                  </a:lnTo>
                  <a:lnTo>
                    <a:pt x="754" y="708"/>
                  </a:lnTo>
                  <a:lnTo>
                    <a:pt x="0" y="710"/>
                  </a:lnTo>
                  <a:lnTo>
                    <a:pt x="0" y="778"/>
                  </a:lnTo>
                  <a:lnTo>
                    <a:pt x="0" y="778"/>
                  </a:lnTo>
                  <a:lnTo>
                    <a:pt x="0" y="778"/>
                  </a:lnTo>
                  <a:lnTo>
                    <a:pt x="770" y="776"/>
                  </a:lnTo>
                  <a:lnTo>
                    <a:pt x="770" y="776"/>
                  </a:lnTo>
                  <a:lnTo>
                    <a:pt x="778" y="776"/>
                  </a:lnTo>
                  <a:lnTo>
                    <a:pt x="786" y="772"/>
                  </a:lnTo>
                  <a:lnTo>
                    <a:pt x="792" y="768"/>
                  </a:lnTo>
                  <a:lnTo>
                    <a:pt x="798" y="762"/>
                  </a:lnTo>
                  <a:lnTo>
                    <a:pt x="860" y="680"/>
                  </a:lnTo>
                  <a:lnTo>
                    <a:pt x="912" y="806"/>
                  </a:lnTo>
                  <a:lnTo>
                    <a:pt x="912" y="806"/>
                  </a:lnTo>
                  <a:lnTo>
                    <a:pt x="918" y="816"/>
                  </a:lnTo>
                  <a:lnTo>
                    <a:pt x="926" y="822"/>
                  </a:lnTo>
                  <a:lnTo>
                    <a:pt x="936" y="826"/>
                  </a:lnTo>
                  <a:lnTo>
                    <a:pt x="948" y="826"/>
                  </a:lnTo>
                  <a:lnTo>
                    <a:pt x="948" y="826"/>
                  </a:lnTo>
                  <a:lnTo>
                    <a:pt x="958" y="824"/>
                  </a:lnTo>
                  <a:lnTo>
                    <a:pt x="966" y="818"/>
                  </a:lnTo>
                  <a:lnTo>
                    <a:pt x="974" y="808"/>
                  </a:lnTo>
                  <a:lnTo>
                    <a:pt x="976" y="798"/>
                  </a:lnTo>
                  <a:lnTo>
                    <a:pt x="1040" y="348"/>
                  </a:lnTo>
                  <a:lnTo>
                    <a:pt x="1100" y="1140"/>
                  </a:lnTo>
                  <a:lnTo>
                    <a:pt x="1100" y="1140"/>
                  </a:lnTo>
                  <a:lnTo>
                    <a:pt x="1104" y="1152"/>
                  </a:lnTo>
                  <a:lnTo>
                    <a:pt x="1112" y="1162"/>
                  </a:lnTo>
                  <a:lnTo>
                    <a:pt x="1122" y="1168"/>
                  </a:lnTo>
                  <a:lnTo>
                    <a:pt x="1134" y="1170"/>
                  </a:lnTo>
                  <a:lnTo>
                    <a:pt x="1134" y="1170"/>
                  </a:lnTo>
                  <a:lnTo>
                    <a:pt x="1134" y="1170"/>
                  </a:lnTo>
                  <a:lnTo>
                    <a:pt x="1134" y="1170"/>
                  </a:lnTo>
                  <a:lnTo>
                    <a:pt x="1146" y="1168"/>
                  </a:lnTo>
                  <a:lnTo>
                    <a:pt x="1156" y="1162"/>
                  </a:lnTo>
                  <a:lnTo>
                    <a:pt x="1164" y="1154"/>
                  </a:lnTo>
                  <a:lnTo>
                    <a:pt x="1168" y="1142"/>
                  </a:lnTo>
                  <a:lnTo>
                    <a:pt x="1222" y="778"/>
                  </a:lnTo>
                  <a:lnTo>
                    <a:pt x="1230" y="788"/>
                  </a:lnTo>
                  <a:lnTo>
                    <a:pt x="1230" y="788"/>
                  </a:lnTo>
                  <a:lnTo>
                    <a:pt x="1236" y="794"/>
                  </a:lnTo>
                  <a:lnTo>
                    <a:pt x="1244" y="798"/>
                  </a:lnTo>
                  <a:lnTo>
                    <a:pt x="1254" y="802"/>
                  </a:lnTo>
                  <a:lnTo>
                    <a:pt x="1264" y="802"/>
                  </a:lnTo>
                  <a:lnTo>
                    <a:pt x="1264" y="802"/>
                  </a:lnTo>
                  <a:lnTo>
                    <a:pt x="1272" y="798"/>
                  </a:lnTo>
                  <a:lnTo>
                    <a:pt x="1280" y="794"/>
                  </a:lnTo>
                  <a:lnTo>
                    <a:pt x="1286" y="786"/>
                  </a:lnTo>
                  <a:lnTo>
                    <a:pt x="1290" y="778"/>
                  </a:lnTo>
                  <a:lnTo>
                    <a:pt x="1334" y="640"/>
                  </a:lnTo>
                  <a:lnTo>
                    <a:pt x="1388" y="854"/>
                  </a:lnTo>
                  <a:lnTo>
                    <a:pt x="1388" y="854"/>
                  </a:lnTo>
                  <a:lnTo>
                    <a:pt x="1392" y="864"/>
                  </a:lnTo>
                  <a:lnTo>
                    <a:pt x="1398" y="872"/>
                  </a:lnTo>
                  <a:lnTo>
                    <a:pt x="1408" y="876"/>
                  </a:lnTo>
                  <a:lnTo>
                    <a:pt x="1418" y="878"/>
                  </a:lnTo>
                  <a:lnTo>
                    <a:pt x="1418" y="878"/>
                  </a:lnTo>
                  <a:lnTo>
                    <a:pt x="1430" y="878"/>
                  </a:lnTo>
                  <a:lnTo>
                    <a:pt x="1440" y="872"/>
                  </a:lnTo>
                  <a:lnTo>
                    <a:pt x="1448" y="866"/>
                  </a:lnTo>
                  <a:lnTo>
                    <a:pt x="1452" y="856"/>
                  </a:lnTo>
                  <a:lnTo>
                    <a:pt x="1480" y="774"/>
                  </a:lnTo>
                  <a:lnTo>
                    <a:pt x="1494" y="806"/>
                  </a:lnTo>
                  <a:lnTo>
                    <a:pt x="1494" y="806"/>
                  </a:lnTo>
                  <a:lnTo>
                    <a:pt x="1498" y="814"/>
                  </a:lnTo>
                  <a:lnTo>
                    <a:pt x="1504" y="820"/>
                  </a:lnTo>
                  <a:lnTo>
                    <a:pt x="1510" y="824"/>
                  </a:lnTo>
                  <a:lnTo>
                    <a:pt x="1518" y="828"/>
                  </a:lnTo>
                  <a:lnTo>
                    <a:pt x="1518" y="828"/>
                  </a:lnTo>
                  <a:lnTo>
                    <a:pt x="1528" y="828"/>
                  </a:lnTo>
                  <a:lnTo>
                    <a:pt x="1536" y="826"/>
                  </a:lnTo>
                  <a:lnTo>
                    <a:pt x="1544" y="822"/>
                  </a:lnTo>
                  <a:lnTo>
                    <a:pt x="1550" y="818"/>
                  </a:lnTo>
                  <a:lnTo>
                    <a:pt x="1588" y="776"/>
                  </a:lnTo>
                  <a:lnTo>
                    <a:pt x="7680" y="778"/>
                  </a:lnTo>
                  <a:lnTo>
                    <a:pt x="7680" y="710"/>
                  </a:lnTo>
                  <a:close/>
                </a:path>
              </a:pathLst>
            </a:custGeom>
            <a:solidFill>
              <a:srgbClr val="4EB7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</p:grpSp>
      <p:pic>
        <p:nvPicPr>
          <p:cNvPr id="7" name="Imagem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569" t="17186" r="60299" b="19569"/>
          <a:stretch/>
        </p:blipFill>
        <p:spPr>
          <a:xfrm>
            <a:off x="11077732" y="111411"/>
            <a:ext cx="749508" cy="1139252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773" t="27610" r="15500" b="19570"/>
          <a:stretch/>
        </p:blipFill>
        <p:spPr>
          <a:xfrm>
            <a:off x="9563726" y="299206"/>
            <a:ext cx="1514006" cy="951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0279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B48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riângulo isósceles 14"/>
          <p:cNvSpPr/>
          <p:nvPr userDrawn="1"/>
        </p:nvSpPr>
        <p:spPr>
          <a:xfrm>
            <a:off x="885825" y="5833393"/>
            <a:ext cx="897739" cy="1024607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Triângulo isósceles 13"/>
          <p:cNvSpPr/>
          <p:nvPr userDrawn="1"/>
        </p:nvSpPr>
        <p:spPr>
          <a:xfrm>
            <a:off x="1693278" y="5745163"/>
            <a:ext cx="849396" cy="111283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Triângulo isósceles 6"/>
          <p:cNvSpPr/>
          <p:nvPr userDrawn="1"/>
        </p:nvSpPr>
        <p:spPr>
          <a:xfrm>
            <a:off x="1356394" y="5322971"/>
            <a:ext cx="579570" cy="1515979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 userDrawn="1"/>
        </p:nvSpPr>
        <p:spPr>
          <a:xfrm>
            <a:off x="-1" y="6048375"/>
            <a:ext cx="12192001" cy="8001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2" name="Group 4"/>
          <p:cNvGrpSpPr>
            <a:grpSpLocks noChangeAspect="1"/>
          </p:cNvGrpSpPr>
          <p:nvPr userDrawn="1"/>
        </p:nvGrpSpPr>
        <p:grpSpPr bwMode="auto">
          <a:xfrm>
            <a:off x="0" y="0"/>
            <a:ext cx="12192000" cy="6673850"/>
            <a:chOff x="0" y="0"/>
            <a:chExt cx="7680" cy="4204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0" y="0"/>
              <a:ext cx="7680" cy="1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" name="Freeform 5"/>
            <p:cNvSpPr>
              <a:spLocks/>
            </p:cNvSpPr>
            <p:nvPr userDrawn="1"/>
          </p:nvSpPr>
          <p:spPr bwMode="auto">
            <a:xfrm>
              <a:off x="0" y="0"/>
              <a:ext cx="7680" cy="1176"/>
            </a:xfrm>
            <a:custGeom>
              <a:avLst/>
              <a:gdLst>
                <a:gd name="T0" fmla="*/ 7680 w 7680"/>
                <a:gd name="T1" fmla="*/ 0 h 1176"/>
                <a:gd name="T2" fmla="*/ 0 w 7680"/>
                <a:gd name="T3" fmla="*/ 0 h 1176"/>
                <a:gd name="T4" fmla="*/ 0 w 7680"/>
                <a:gd name="T5" fmla="*/ 926 h 1176"/>
                <a:gd name="T6" fmla="*/ 770 w 7680"/>
                <a:gd name="T7" fmla="*/ 924 h 1176"/>
                <a:gd name="T8" fmla="*/ 876 w 7680"/>
                <a:gd name="T9" fmla="*/ 812 h 1176"/>
                <a:gd name="T10" fmla="*/ 936 w 7680"/>
                <a:gd name="T11" fmla="*/ 960 h 1176"/>
                <a:gd name="T12" fmla="*/ 1044 w 7680"/>
                <a:gd name="T13" fmla="*/ 428 h 1176"/>
                <a:gd name="T14" fmla="*/ 1134 w 7680"/>
                <a:gd name="T15" fmla="*/ 1176 h 1176"/>
                <a:gd name="T16" fmla="*/ 1200 w 7680"/>
                <a:gd name="T17" fmla="*/ 890 h 1176"/>
                <a:gd name="T18" fmla="*/ 1258 w 7680"/>
                <a:gd name="T19" fmla="*/ 950 h 1176"/>
                <a:gd name="T20" fmla="*/ 1328 w 7680"/>
                <a:gd name="T21" fmla="*/ 728 h 1176"/>
                <a:gd name="T22" fmla="*/ 1416 w 7680"/>
                <a:gd name="T23" fmla="*/ 1012 h 1176"/>
                <a:gd name="T24" fmla="*/ 1486 w 7680"/>
                <a:gd name="T25" fmla="*/ 880 h 1176"/>
                <a:gd name="T26" fmla="*/ 1524 w 7680"/>
                <a:gd name="T27" fmla="*/ 976 h 1176"/>
                <a:gd name="T28" fmla="*/ 1586 w 7680"/>
                <a:gd name="T29" fmla="*/ 924 h 1176"/>
                <a:gd name="T30" fmla="*/ 7680 w 7680"/>
                <a:gd name="T31" fmla="*/ 926 h 1176"/>
                <a:gd name="T32" fmla="*/ 7680 w 7680"/>
                <a:gd name="T33" fmla="*/ 0 h 1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80" h="1176">
                  <a:moveTo>
                    <a:pt x="7680" y="0"/>
                  </a:moveTo>
                  <a:lnTo>
                    <a:pt x="0" y="0"/>
                  </a:lnTo>
                  <a:lnTo>
                    <a:pt x="0" y="926"/>
                  </a:lnTo>
                  <a:lnTo>
                    <a:pt x="770" y="924"/>
                  </a:lnTo>
                  <a:lnTo>
                    <a:pt x="876" y="812"/>
                  </a:lnTo>
                  <a:lnTo>
                    <a:pt x="936" y="960"/>
                  </a:lnTo>
                  <a:lnTo>
                    <a:pt x="1044" y="428"/>
                  </a:lnTo>
                  <a:lnTo>
                    <a:pt x="1134" y="1176"/>
                  </a:lnTo>
                  <a:lnTo>
                    <a:pt x="1200" y="890"/>
                  </a:lnTo>
                  <a:lnTo>
                    <a:pt x="1258" y="950"/>
                  </a:lnTo>
                  <a:lnTo>
                    <a:pt x="1328" y="728"/>
                  </a:lnTo>
                  <a:lnTo>
                    <a:pt x="1416" y="1012"/>
                  </a:lnTo>
                  <a:lnTo>
                    <a:pt x="1486" y="880"/>
                  </a:lnTo>
                  <a:lnTo>
                    <a:pt x="1524" y="976"/>
                  </a:lnTo>
                  <a:lnTo>
                    <a:pt x="1586" y="924"/>
                  </a:lnTo>
                  <a:lnTo>
                    <a:pt x="7680" y="926"/>
                  </a:lnTo>
                  <a:lnTo>
                    <a:pt x="7680" y="0"/>
                  </a:lnTo>
                  <a:close/>
                </a:path>
              </a:pathLst>
            </a:custGeom>
            <a:solidFill>
              <a:srgbClr val="3B48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672" y="566"/>
              <a:ext cx="92" cy="126"/>
            </a:xfrm>
            <a:custGeom>
              <a:avLst/>
              <a:gdLst>
                <a:gd name="T0" fmla="*/ 46 w 92"/>
                <a:gd name="T1" fmla="*/ 18 h 126"/>
                <a:gd name="T2" fmla="*/ 30 w 92"/>
                <a:gd name="T3" fmla="*/ 24 h 126"/>
                <a:gd name="T4" fmla="*/ 26 w 92"/>
                <a:gd name="T5" fmla="*/ 32 h 126"/>
                <a:gd name="T6" fmla="*/ 28 w 92"/>
                <a:gd name="T7" fmla="*/ 38 h 126"/>
                <a:gd name="T8" fmla="*/ 36 w 92"/>
                <a:gd name="T9" fmla="*/ 46 h 126"/>
                <a:gd name="T10" fmla="*/ 72 w 92"/>
                <a:gd name="T11" fmla="*/ 58 h 126"/>
                <a:gd name="T12" fmla="*/ 86 w 92"/>
                <a:gd name="T13" fmla="*/ 70 h 126"/>
                <a:gd name="T14" fmla="*/ 92 w 92"/>
                <a:gd name="T15" fmla="*/ 84 h 126"/>
                <a:gd name="T16" fmla="*/ 92 w 92"/>
                <a:gd name="T17" fmla="*/ 90 h 126"/>
                <a:gd name="T18" fmla="*/ 90 w 92"/>
                <a:gd name="T19" fmla="*/ 106 h 126"/>
                <a:gd name="T20" fmla="*/ 80 w 92"/>
                <a:gd name="T21" fmla="*/ 118 h 126"/>
                <a:gd name="T22" fmla="*/ 66 w 92"/>
                <a:gd name="T23" fmla="*/ 124 h 126"/>
                <a:gd name="T24" fmla="*/ 46 w 92"/>
                <a:gd name="T25" fmla="*/ 126 h 126"/>
                <a:gd name="T26" fmla="*/ 32 w 92"/>
                <a:gd name="T27" fmla="*/ 124 h 126"/>
                <a:gd name="T28" fmla="*/ 8 w 92"/>
                <a:gd name="T29" fmla="*/ 112 h 126"/>
                <a:gd name="T30" fmla="*/ 2 w 92"/>
                <a:gd name="T31" fmla="*/ 104 h 126"/>
                <a:gd name="T32" fmla="*/ 0 w 92"/>
                <a:gd name="T33" fmla="*/ 100 h 126"/>
                <a:gd name="T34" fmla="*/ 2 w 92"/>
                <a:gd name="T35" fmla="*/ 92 h 126"/>
                <a:gd name="T36" fmla="*/ 10 w 92"/>
                <a:gd name="T37" fmla="*/ 90 h 126"/>
                <a:gd name="T38" fmla="*/ 14 w 92"/>
                <a:gd name="T39" fmla="*/ 92 h 126"/>
                <a:gd name="T40" fmla="*/ 18 w 92"/>
                <a:gd name="T41" fmla="*/ 94 h 126"/>
                <a:gd name="T42" fmla="*/ 30 w 92"/>
                <a:gd name="T43" fmla="*/ 104 h 126"/>
                <a:gd name="T44" fmla="*/ 46 w 92"/>
                <a:gd name="T45" fmla="*/ 108 h 126"/>
                <a:gd name="T46" fmla="*/ 58 w 92"/>
                <a:gd name="T47" fmla="*/ 106 h 126"/>
                <a:gd name="T48" fmla="*/ 70 w 92"/>
                <a:gd name="T49" fmla="*/ 98 h 126"/>
                <a:gd name="T50" fmla="*/ 72 w 92"/>
                <a:gd name="T51" fmla="*/ 90 h 126"/>
                <a:gd name="T52" fmla="*/ 68 w 92"/>
                <a:gd name="T53" fmla="*/ 82 h 126"/>
                <a:gd name="T54" fmla="*/ 50 w 92"/>
                <a:gd name="T55" fmla="*/ 72 h 126"/>
                <a:gd name="T56" fmla="*/ 26 w 92"/>
                <a:gd name="T57" fmla="*/ 64 h 126"/>
                <a:gd name="T58" fmla="*/ 12 w 92"/>
                <a:gd name="T59" fmla="*/ 52 h 126"/>
                <a:gd name="T60" fmla="*/ 6 w 92"/>
                <a:gd name="T61" fmla="*/ 40 h 126"/>
                <a:gd name="T62" fmla="*/ 6 w 92"/>
                <a:gd name="T63" fmla="*/ 32 h 126"/>
                <a:gd name="T64" fmla="*/ 8 w 92"/>
                <a:gd name="T65" fmla="*/ 20 h 126"/>
                <a:gd name="T66" fmla="*/ 16 w 92"/>
                <a:gd name="T67" fmla="*/ 10 h 126"/>
                <a:gd name="T68" fmla="*/ 28 w 92"/>
                <a:gd name="T69" fmla="*/ 2 h 126"/>
                <a:gd name="T70" fmla="*/ 46 w 92"/>
                <a:gd name="T71" fmla="*/ 0 h 126"/>
                <a:gd name="T72" fmla="*/ 60 w 92"/>
                <a:gd name="T73" fmla="*/ 2 h 126"/>
                <a:gd name="T74" fmla="*/ 82 w 92"/>
                <a:gd name="T75" fmla="*/ 10 h 126"/>
                <a:gd name="T76" fmla="*/ 88 w 92"/>
                <a:gd name="T77" fmla="*/ 16 h 126"/>
                <a:gd name="T78" fmla="*/ 90 w 92"/>
                <a:gd name="T79" fmla="*/ 22 h 126"/>
                <a:gd name="T80" fmla="*/ 86 w 92"/>
                <a:gd name="T81" fmla="*/ 30 h 126"/>
                <a:gd name="T82" fmla="*/ 80 w 92"/>
                <a:gd name="T83" fmla="*/ 32 h 126"/>
                <a:gd name="T84" fmla="*/ 76 w 92"/>
                <a:gd name="T85" fmla="*/ 32 h 126"/>
                <a:gd name="T86" fmla="*/ 72 w 92"/>
                <a:gd name="T87" fmla="*/ 28 h 126"/>
                <a:gd name="T88" fmla="*/ 62 w 92"/>
                <a:gd name="T89" fmla="*/ 22 h 126"/>
                <a:gd name="T90" fmla="*/ 46 w 92"/>
                <a:gd name="T91" fmla="*/ 18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2" h="126">
                  <a:moveTo>
                    <a:pt x="46" y="18"/>
                  </a:moveTo>
                  <a:lnTo>
                    <a:pt x="46" y="18"/>
                  </a:lnTo>
                  <a:lnTo>
                    <a:pt x="38" y="20"/>
                  </a:lnTo>
                  <a:lnTo>
                    <a:pt x="30" y="24"/>
                  </a:lnTo>
                  <a:lnTo>
                    <a:pt x="28" y="28"/>
                  </a:lnTo>
                  <a:lnTo>
                    <a:pt x="26" y="32"/>
                  </a:lnTo>
                  <a:lnTo>
                    <a:pt x="26" y="32"/>
                  </a:lnTo>
                  <a:lnTo>
                    <a:pt x="28" y="38"/>
                  </a:lnTo>
                  <a:lnTo>
                    <a:pt x="30" y="40"/>
                  </a:lnTo>
                  <a:lnTo>
                    <a:pt x="36" y="46"/>
                  </a:lnTo>
                  <a:lnTo>
                    <a:pt x="60" y="54"/>
                  </a:lnTo>
                  <a:lnTo>
                    <a:pt x="72" y="58"/>
                  </a:lnTo>
                  <a:lnTo>
                    <a:pt x="82" y="66"/>
                  </a:lnTo>
                  <a:lnTo>
                    <a:pt x="86" y="70"/>
                  </a:lnTo>
                  <a:lnTo>
                    <a:pt x="90" y="76"/>
                  </a:lnTo>
                  <a:lnTo>
                    <a:pt x="92" y="84"/>
                  </a:lnTo>
                  <a:lnTo>
                    <a:pt x="92" y="90"/>
                  </a:lnTo>
                  <a:lnTo>
                    <a:pt x="92" y="90"/>
                  </a:lnTo>
                  <a:lnTo>
                    <a:pt x="92" y="98"/>
                  </a:lnTo>
                  <a:lnTo>
                    <a:pt x="90" y="106"/>
                  </a:lnTo>
                  <a:lnTo>
                    <a:pt x="86" y="112"/>
                  </a:lnTo>
                  <a:lnTo>
                    <a:pt x="80" y="118"/>
                  </a:lnTo>
                  <a:lnTo>
                    <a:pt x="74" y="122"/>
                  </a:lnTo>
                  <a:lnTo>
                    <a:pt x="66" y="124"/>
                  </a:lnTo>
                  <a:lnTo>
                    <a:pt x="58" y="126"/>
                  </a:lnTo>
                  <a:lnTo>
                    <a:pt x="46" y="126"/>
                  </a:lnTo>
                  <a:lnTo>
                    <a:pt x="46" y="126"/>
                  </a:lnTo>
                  <a:lnTo>
                    <a:pt x="32" y="124"/>
                  </a:lnTo>
                  <a:lnTo>
                    <a:pt x="18" y="120"/>
                  </a:lnTo>
                  <a:lnTo>
                    <a:pt x="8" y="112"/>
                  </a:lnTo>
                  <a:lnTo>
                    <a:pt x="2" y="104"/>
                  </a:lnTo>
                  <a:lnTo>
                    <a:pt x="2" y="104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0" y="96"/>
                  </a:lnTo>
                  <a:lnTo>
                    <a:pt x="2" y="92"/>
                  </a:lnTo>
                  <a:lnTo>
                    <a:pt x="6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4" y="92"/>
                  </a:lnTo>
                  <a:lnTo>
                    <a:pt x="18" y="94"/>
                  </a:lnTo>
                  <a:lnTo>
                    <a:pt x="18" y="94"/>
                  </a:lnTo>
                  <a:lnTo>
                    <a:pt x="24" y="100"/>
                  </a:lnTo>
                  <a:lnTo>
                    <a:pt x="30" y="104"/>
                  </a:lnTo>
                  <a:lnTo>
                    <a:pt x="38" y="106"/>
                  </a:lnTo>
                  <a:lnTo>
                    <a:pt x="46" y="108"/>
                  </a:lnTo>
                  <a:lnTo>
                    <a:pt x="46" y="108"/>
                  </a:lnTo>
                  <a:lnTo>
                    <a:pt x="58" y="106"/>
                  </a:lnTo>
                  <a:lnTo>
                    <a:pt x="66" y="104"/>
                  </a:lnTo>
                  <a:lnTo>
                    <a:pt x="70" y="98"/>
                  </a:lnTo>
                  <a:lnTo>
                    <a:pt x="72" y="90"/>
                  </a:lnTo>
                  <a:lnTo>
                    <a:pt x="72" y="90"/>
                  </a:lnTo>
                  <a:lnTo>
                    <a:pt x="70" y="86"/>
                  </a:lnTo>
                  <a:lnTo>
                    <a:pt x="68" y="82"/>
                  </a:lnTo>
                  <a:lnTo>
                    <a:pt x="62" y="76"/>
                  </a:lnTo>
                  <a:lnTo>
                    <a:pt x="50" y="72"/>
                  </a:lnTo>
                  <a:lnTo>
                    <a:pt x="38" y="68"/>
                  </a:lnTo>
                  <a:lnTo>
                    <a:pt x="26" y="64"/>
                  </a:lnTo>
                  <a:lnTo>
                    <a:pt x="16" y="56"/>
                  </a:lnTo>
                  <a:lnTo>
                    <a:pt x="12" y="52"/>
                  </a:lnTo>
                  <a:lnTo>
                    <a:pt x="8" y="46"/>
                  </a:lnTo>
                  <a:lnTo>
                    <a:pt x="6" y="40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6" y="26"/>
                  </a:lnTo>
                  <a:lnTo>
                    <a:pt x="8" y="20"/>
                  </a:lnTo>
                  <a:lnTo>
                    <a:pt x="10" y="14"/>
                  </a:lnTo>
                  <a:lnTo>
                    <a:pt x="16" y="10"/>
                  </a:lnTo>
                  <a:lnTo>
                    <a:pt x="22" y="6"/>
                  </a:lnTo>
                  <a:lnTo>
                    <a:pt x="28" y="2"/>
                  </a:lnTo>
                  <a:lnTo>
                    <a:pt x="3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60" y="2"/>
                  </a:lnTo>
                  <a:lnTo>
                    <a:pt x="72" y="4"/>
                  </a:lnTo>
                  <a:lnTo>
                    <a:pt x="82" y="10"/>
                  </a:lnTo>
                  <a:lnTo>
                    <a:pt x="88" y="16"/>
                  </a:lnTo>
                  <a:lnTo>
                    <a:pt x="88" y="16"/>
                  </a:lnTo>
                  <a:lnTo>
                    <a:pt x="90" y="22"/>
                  </a:lnTo>
                  <a:lnTo>
                    <a:pt x="90" y="22"/>
                  </a:lnTo>
                  <a:lnTo>
                    <a:pt x="90" y="26"/>
                  </a:lnTo>
                  <a:lnTo>
                    <a:pt x="86" y="30"/>
                  </a:lnTo>
                  <a:lnTo>
                    <a:pt x="84" y="32"/>
                  </a:lnTo>
                  <a:lnTo>
                    <a:pt x="80" y="32"/>
                  </a:lnTo>
                  <a:lnTo>
                    <a:pt x="80" y="32"/>
                  </a:lnTo>
                  <a:lnTo>
                    <a:pt x="76" y="32"/>
                  </a:lnTo>
                  <a:lnTo>
                    <a:pt x="72" y="28"/>
                  </a:lnTo>
                  <a:lnTo>
                    <a:pt x="72" y="28"/>
                  </a:lnTo>
                  <a:lnTo>
                    <a:pt x="68" y="24"/>
                  </a:lnTo>
                  <a:lnTo>
                    <a:pt x="62" y="22"/>
                  </a:lnTo>
                  <a:lnTo>
                    <a:pt x="54" y="20"/>
                  </a:lnTo>
                  <a:lnTo>
                    <a:pt x="46" y="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384" y="346"/>
              <a:ext cx="128" cy="166"/>
            </a:xfrm>
            <a:custGeom>
              <a:avLst/>
              <a:gdLst>
                <a:gd name="T0" fmla="*/ 0 w 128"/>
                <a:gd name="T1" fmla="*/ 102 h 166"/>
                <a:gd name="T2" fmla="*/ 0 w 128"/>
                <a:gd name="T3" fmla="*/ 102 h 166"/>
                <a:gd name="T4" fmla="*/ 2 w 128"/>
                <a:gd name="T5" fmla="*/ 92 h 166"/>
                <a:gd name="T6" fmla="*/ 4 w 128"/>
                <a:gd name="T7" fmla="*/ 82 h 166"/>
                <a:gd name="T8" fmla="*/ 8 w 128"/>
                <a:gd name="T9" fmla="*/ 74 h 166"/>
                <a:gd name="T10" fmla="*/ 12 w 128"/>
                <a:gd name="T11" fmla="*/ 66 h 166"/>
                <a:gd name="T12" fmla="*/ 18 w 128"/>
                <a:gd name="T13" fmla="*/ 58 h 166"/>
                <a:gd name="T14" fmla="*/ 26 w 128"/>
                <a:gd name="T15" fmla="*/ 52 h 166"/>
                <a:gd name="T16" fmla="*/ 34 w 128"/>
                <a:gd name="T17" fmla="*/ 46 h 166"/>
                <a:gd name="T18" fmla="*/ 42 w 128"/>
                <a:gd name="T19" fmla="*/ 42 h 166"/>
                <a:gd name="T20" fmla="*/ 64 w 128"/>
                <a:gd name="T21" fmla="*/ 0 h 166"/>
                <a:gd name="T22" fmla="*/ 86 w 128"/>
                <a:gd name="T23" fmla="*/ 42 h 166"/>
                <a:gd name="T24" fmla="*/ 86 w 128"/>
                <a:gd name="T25" fmla="*/ 42 h 166"/>
                <a:gd name="T26" fmla="*/ 94 w 128"/>
                <a:gd name="T27" fmla="*/ 46 h 166"/>
                <a:gd name="T28" fmla="*/ 102 w 128"/>
                <a:gd name="T29" fmla="*/ 52 h 166"/>
                <a:gd name="T30" fmla="*/ 110 w 128"/>
                <a:gd name="T31" fmla="*/ 58 h 166"/>
                <a:gd name="T32" fmla="*/ 116 w 128"/>
                <a:gd name="T33" fmla="*/ 66 h 166"/>
                <a:gd name="T34" fmla="*/ 120 w 128"/>
                <a:gd name="T35" fmla="*/ 74 h 166"/>
                <a:gd name="T36" fmla="*/ 124 w 128"/>
                <a:gd name="T37" fmla="*/ 82 h 166"/>
                <a:gd name="T38" fmla="*/ 126 w 128"/>
                <a:gd name="T39" fmla="*/ 92 h 166"/>
                <a:gd name="T40" fmla="*/ 128 w 128"/>
                <a:gd name="T41" fmla="*/ 102 h 166"/>
                <a:gd name="T42" fmla="*/ 128 w 128"/>
                <a:gd name="T43" fmla="*/ 102 h 166"/>
                <a:gd name="T44" fmla="*/ 126 w 128"/>
                <a:gd name="T45" fmla="*/ 114 h 166"/>
                <a:gd name="T46" fmla="*/ 122 w 128"/>
                <a:gd name="T47" fmla="*/ 126 h 166"/>
                <a:gd name="T48" fmla="*/ 116 w 128"/>
                <a:gd name="T49" fmla="*/ 138 h 166"/>
                <a:gd name="T50" fmla="*/ 108 w 128"/>
                <a:gd name="T51" fmla="*/ 146 h 166"/>
                <a:gd name="T52" fmla="*/ 100 w 128"/>
                <a:gd name="T53" fmla="*/ 154 h 166"/>
                <a:gd name="T54" fmla="*/ 88 w 128"/>
                <a:gd name="T55" fmla="*/ 160 h 166"/>
                <a:gd name="T56" fmla="*/ 76 w 128"/>
                <a:gd name="T57" fmla="*/ 164 h 166"/>
                <a:gd name="T58" fmla="*/ 64 w 128"/>
                <a:gd name="T59" fmla="*/ 166 h 166"/>
                <a:gd name="T60" fmla="*/ 64 w 128"/>
                <a:gd name="T61" fmla="*/ 166 h 166"/>
                <a:gd name="T62" fmla="*/ 52 w 128"/>
                <a:gd name="T63" fmla="*/ 164 h 166"/>
                <a:gd name="T64" fmla="*/ 40 w 128"/>
                <a:gd name="T65" fmla="*/ 160 h 166"/>
                <a:gd name="T66" fmla="*/ 28 w 128"/>
                <a:gd name="T67" fmla="*/ 154 h 166"/>
                <a:gd name="T68" fmla="*/ 20 w 128"/>
                <a:gd name="T69" fmla="*/ 146 h 166"/>
                <a:gd name="T70" fmla="*/ 12 w 128"/>
                <a:gd name="T71" fmla="*/ 138 h 166"/>
                <a:gd name="T72" fmla="*/ 6 w 128"/>
                <a:gd name="T73" fmla="*/ 126 h 166"/>
                <a:gd name="T74" fmla="*/ 2 w 128"/>
                <a:gd name="T75" fmla="*/ 114 h 166"/>
                <a:gd name="T76" fmla="*/ 0 w 128"/>
                <a:gd name="T77" fmla="*/ 102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166">
                  <a:moveTo>
                    <a:pt x="0" y="102"/>
                  </a:moveTo>
                  <a:lnTo>
                    <a:pt x="0" y="102"/>
                  </a:lnTo>
                  <a:lnTo>
                    <a:pt x="2" y="92"/>
                  </a:lnTo>
                  <a:lnTo>
                    <a:pt x="4" y="82"/>
                  </a:lnTo>
                  <a:lnTo>
                    <a:pt x="8" y="74"/>
                  </a:lnTo>
                  <a:lnTo>
                    <a:pt x="12" y="66"/>
                  </a:lnTo>
                  <a:lnTo>
                    <a:pt x="18" y="58"/>
                  </a:lnTo>
                  <a:lnTo>
                    <a:pt x="26" y="52"/>
                  </a:lnTo>
                  <a:lnTo>
                    <a:pt x="34" y="46"/>
                  </a:lnTo>
                  <a:lnTo>
                    <a:pt x="42" y="42"/>
                  </a:lnTo>
                  <a:lnTo>
                    <a:pt x="64" y="0"/>
                  </a:lnTo>
                  <a:lnTo>
                    <a:pt x="86" y="42"/>
                  </a:lnTo>
                  <a:lnTo>
                    <a:pt x="86" y="42"/>
                  </a:lnTo>
                  <a:lnTo>
                    <a:pt x="94" y="46"/>
                  </a:lnTo>
                  <a:lnTo>
                    <a:pt x="102" y="52"/>
                  </a:lnTo>
                  <a:lnTo>
                    <a:pt x="110" y="58"/>
                  </a:lnTo>
                  <a:lnTo>
                    <a:pt x="116" y="66"/>
                  </a:lnTo>
                  <a:lnTo>
                    <a:pt x="120" y="74"/>
                  </a:lnTo>
                  <a:lnTo>
                    <a:pt x="124" y="82"/>
                  </a:lnTo>
                  <a:lnTo>
                    <a:pt x="126" y="92"/>
                  </a:lnTo>
                  <a:lnTo>
                    <a:pt x="128" y="102"/>
                  </a:lnTo>
                  <a:lnTo>
                    <a:pt x="128" y="102"/>
                  </a:lnTo>
                  <a:lnTo>
                    <a:pt x="126" y="114"/>
                  </a:lnTo>
                  <a:lnTo>
                    <a:pt x="122" y="126"/>
                  </a:lnTo>
                  <a:lnTo>
                    <a:pt x="116" y="138"/>
                  </a:lnTo>
                  <a:lnTo>
                    <a:pt x="108" y="146"/>
                  </a:lnTo>
                  <a:lnTo>
                    <a:pt x="100" y="154"/>
                  </a:lnTo>
                  <a:lnTo>
                    <a:pt x="88" y="160"/>
                  </a:lnTo>
                  <a:lnTo>
                    <a:pt x="76" y="164"/>
                  </a:lnTo>
                  <a:lnTo>
                    <a:pt x="64" y="166"/>
                  </a:lnTo>
                  <a:lnTo>
                    <a:pt x="64" y="166"/>
                  </a:lnTo>
                  <a:lnTo>
                    <a:pt x="52" y="164"/>
                  </a:lnTo>
                  <a:lnTo>
                    <a:pt x="40" y="160"/>
                  </a:lnTo>
                  <a:lnTo>
                    <a:pt x="28" y="154"/>
                  </a:lnTo>
                  <a:lnTo>
                    <a:pt x="20" y="146"/>
                  </a:lnTo>
                  <a:lnTo>
                    <a:pt x="12" y="138"/>
                  </a:lnTo>
                  <a:lnTo>
                    <a:pt x="6" y="126"/>
                  </a:lnTo>
                  <a:lnTo>
                    <a:pt x="2" y="114"/>
                  </a:lnTo>
                  <a:lnTo>
                    <a:pt x="0" y="10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384" y="146"/>
              <a:ext cx="128" cy="166"/>
            </a:xfrm>
            <a:custGeom>
              <a:avLst/>
              <a:gdLst>
                <a:gd name="T0" fmla="*/ 128 w 128"/>
                <a:gd name="T1" fmla="*/ 64 h 166"/>
                <a:gd name="T2" fmla="*/ 128 w 128"/>
                <a:gd name="T3" fmla="*/ 64 h 166"/>
                <a:gd name="T4" fmla="*/ 126 w 128"/>
                <a:gd name="T5" fmla="*/ 74 h 166"/>
                <a:gd name="T6" fmla="*/ 124 w 128"/>
                <a:gd name="T7" fmla="*/ 84 h 166"/>
                <a:gd name="T8" fmla="*/ 120 w 128"/>
                <a:gd name="T9" fmla="*/ 92 h 166"/>
                <a:gd name="T10" fmla="*/ 116 w 128"/>
                <a:gd name="T11" fmla="*/ 100 h 166"/>
                <a:gd name="T12" fmla="*/ 110 w 128"/>
                <a:gd name="T13" fmla="*/ 108 h 166"/>
                <a:gd name="T14" fmla="*/ 102 w 128"/>
                <a:gd name="T15" fmla="*/ 114 h 166"/>
                <a:gd name="T16" fmla="*/ 94 w 128"/>
                <a:gd name="T17" fmla="*/ 120 h 166"/>
                <a:gd name="T18" fmla="*/ 86 w 128"/>
                <a:gd name="T19" fmla="*/ 124 h 166"/>
                <a:gd name="T20" fmla="*/ 64 w 128"/>
                <a:gd name="T21" fmla="*/ 166 h 166"/>
                <a:gd name="T22" fmla="*/ 42 w 128"/>
                <a:gd name="T23" fmla="*/ 124 h 166"/>
                <a:gd name="T24" fmla="*/ 42 w 128"/>
                <a:gd name="T25" fmla="*/ 124 h 166"/>
                <a:gd name="T26" fmla="*/ 34 w 128"/>
                <a:gd name="T27" fmla="*/ 120 h 166"/>
                <a:gd name="T28" fmla="*/ 26 w 128"/>
                <a:gd name="T29" fmla="*/ 114 h 166"/>
                <a:gd name="T30" fmla="*/ 18 w 128"/>
                <a:gd name="T31" fmla="*/ 108 h 166"/>
                <a:gd name="T32" fmla="*/ 12 w 128"/>
                <a:gd name="T33" fmla="*/ 100 h 166"/>
                <a:gd name="T34" fmla="*/ 8 w 128"/>
                <a:gd name="T35" fmla="*/ 92 h 166"/>
                <a:gd name="T36" fmla="*/ 4 w 128"/>
                <a:gd name="T37" fmla="*/ 84 h 166"/>
                <a:gd name="T38" fmla="*/ 2 w 128"/>
                <a:gd name="T39" fmla="*/ 74 h 166"/>
                <a:gd name="T40" fmla="*/ 0 w 128"/>
                <a:gd name="T41" fmla="*/ 64 h 166"/>
                <a:gd name="T42" fmla="*/ 0 w 128"/>
                <a:gd name="T43" fmla="*/ 64 h 166"/>
                <a:gd name="T44" fmla="*/ 2 w 128"/>
                <a:gd name="T45" fmla="*/ 50 h 166"/>
                <a:gd name="T46" fmla="*/ 6 w 128"/>
                <a:gd name="T47" fmla="*/ 38 h 166"/>
                <a:gd name="T48" fmla="*/ 12 w 128"/>
                <a:gd name="T49" fmla="*/ 28 h 166"/>
                <a:gd name="T50" fmla="*/ 20 w 128"/>
                <a:gd name="T51" fmla="*/ 18 h 166"/>
                <a:gd name="T52" fmla="*/ 28 w 128"/>
                <a:gd name="T53" fmla="*/ 10 h 166"/>
                <a:gd name="T54" fmla="*/ 40 w 128"/>
                <a:gd name="T55" fmla="*/ 6 h 166"/>
                <a:gd name="T56" fmla="*/ 52 w 128"/>
                <a:gd name="T57" fmla="*/ 2 h 166"/>
                <a:gd name="T58" fmla="*/ 64 w 128"/>
                <a:gd name="T59" fmla="*/ 0 h 166"/>
                <a:gd name="T60" fmla="*/ 64 w 128"/>
                <a:gd name="T61" fmla="*/ 0 h 166"/>
                <a:gd name="T62" fmla="*/ 76 w 128"/>
                <a:gd name="T63" fmla="*/ 2 h 166"/>
                <a:gd name="T64" fmla="*/ 88 w 128"/>
                <a:gd name="T65" fmla="*/ 6 h 166"/>
                <a:gd name="T66" fmla="*/ 100 w 128"/>
                <a:gd name="T67" fmla="*/ 10 h 166"/>
                <a:gd name="T68" fmla="*/ 108 w 128"/>
                <a:gd name="T69" fmla="*/ 18 h 166"/>
                <a:gd name="T70" fmla="*/ 116 w 128"/>
                <a:gd name="T71" fmla="*/ 28 h 166"/>
                <a:gd name="T72" fmla="*/ 122 w 128"/>
                <a:gd name="T73" fmla="*/ 38 h 166"/>
                <a:gd name="T74" fmla="*/ 126 w 128"/>
                <a:gd name="T75" fmla="*/ 50 h 166"/>
                <a:gd name="T76" fmla="*/ 128 w 128"/>
                <a:gd name="T77" fmla="*/ 6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166">
                  <a:moveTo>
                    <a:pt x="128" y="64"/>
                  </a:moveTo>
                  <a:lnTo>
                    <a:pt x="128" y="64"/>
                  </a:lnTo>
                  <a:lnTo>
                    <a:pt x="126" y="74"/>
                  </a:lnTo>
                  <a:lnTo>
                    <a:pt x="124" y="84"/>
                  </a:lnTo>
                  <a:lnTo>
                    <a:pt x="120" y="92"/>
                  </a:lnTo>
                  <a:lnTo>
                    <a:pt x="116" y="100"/>
                  </a:lnTo>
                  <a:lnTo>
                    <a:pt x="110" y="108"/>
                  </a:lnTo>
                  <a:lnTo>
                    <a:pt x="102" y="114"/>
                  </a:lnTo>
                  <a:lnTo>
                    <a:pt x="94" y="120"/>
                  </a:lnTo>
                  <a:lnTo>
                    <a:pt x="86" y="124"/>
                  </a:lnTo>
                  <a:lnTo>
                    <a:pt x="64" y="166"/>
                  </a:lnTo>
                  <a:lnTo>
                    <a:pt x="42" y="124"/>
                  </a:lnTo>
                  <a:lnTo>
                    <a:pt x="42" y="124"/>
                  </a:lnTo>
                  <a:lnTo>
                    <a:pt x="34" y="120"/>
                  </a:lnTo>
                  <a:lnTo>
                    <a:pt x="26" y="114"/>
                  </a:lnTo>
                  <a:lnTo>
                    <a:pt x="18" y="108"/>
                  </a:lnTo>
                  <a:lnTo>
                    <a:pt x="12" y="100"/>
                  </a:lnTo>
                  <a:lnTo>
                    <a:pt x="8" y="92"/>
                  </a:lnTo>
                  <a:lnTo>
                    <a:pt x="4" y="84"/>
                  </a:lnTo>
                  <a:lnTo>
                    <a:pt x="2" y="74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2" y="50"/>
                  </a:lnTo>
                  <a:lnTo>
                    <a:pt x="6" y="38"/>
                  </a:lnTo>
                  <a:lnTo>
                    <a:pt x="12" y="28"/>
                  </a:lnTo>
                  <a:lnTo>
                    <a:pt x="20" y="18"/>
                  </a:lnTo>
                  <a:lnTo>
                    <a:pt x="28" y="10"/>
                  </a:lnTo>
                  <a:lnTo>
                    <a:pt x="40" y="6"/>
                  </a:lnTo>
                  <a:lnTo>
                    <a:pt x="52" y="2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76" y="2"/>
                  </a:lnTo>
                  <a:lnTo>
                    <a:pt x="88" y="6"/>
                  </a:lnTo>
                  <a:lnTo>
                    <a:pt x="100" y="10"/>
                  </a:lnTo>
                  <a:lnTo>
                    <a:pt x="108" y="18"/>
                  </a:lnTo>
                  <a:lnTo>
                    <a:pt x="116" y="28"/>
                  </a:lnTo>
                  <a:lnTo>
                    <a:pt x="122" y="38"/>
                  </a:lnTo>
                  <a:lnTo>
                    <a:pt x="126" y="50"/>
                  </a:lnTo>
                  <a:lnTo>
                    <a:pt x="128" y="6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9" name="Freeform 19"/>
            <p:cNvSpPr>
              <a:spLocks/>
            </p:cNvSpPr>
            <p:nvPr userDrawn="1"/>
          </p:nvSpPr>
          <p:spPr bwMode="auto">
            <a:xfrm>
              <a:off x="0" y="3034"/>
              <a:ext cx="7680" cy="1170"/>
            </a:xfrm>
            <a:custGeom>
              <a:avLst/>
              <a:gdLst>
                <a:gd name="T0" fmla="*/ 1572 w 7680"/>
                <a:gd name="T1" fmla="*/ 708 h 1170"/>
                <a:gd name="T2" fmla="*/ 1566 w 7680"/>
                <a:gd name="T3" fmla="*/ 710 h 1170"/>
                <a:gd name="T4" fmla="*/ 1548 w 7680"/>
                <a:gd name="T5" fmla="*/ 720 h 1170"/>
                <a:gd name="T6" fmla="*/ 1508 w 7680"/>
                <a:gd name="T7" fmla="*/ 664 h 1170"/>
                <a:gd name="T8" fmla="*/ 1486 w 7680"/>
                <a:gd name="T9" fmla="*/ 644 h 1170"/>
                <a:gd name="T10" fmla="*/ 1466 w 7680"/>
                <a:gd name="T11" fmla="*/ 644 h 1170"/>
                <a:gd name="T12" fmla="*/ 1444 w 7680"/>
                <a:gd name="T13" fmla="*/ 666 h 1170"/>
                <a:gd name="T14" fmla="*/ 1372 w 7680"/>
                <a:gd name="T15" fmla="*/ 506 h 1170"/>
                <a:gd name="T16" fmla="*/ 1350 w 7680"/>
                <a:gd name="T17" fmla="*/ 484 h 1170"/>
                <a:gd name="T18" fmla="*/ 1328 w 7680"/>
                <a:gd name="T19" fmla="*/ 482 h 1170"/>
                <a:gd name="T20" fmla="*/ 1306 w 7680"/>
                <a:gd name="T21" fmla="*/ 504 h 1170"/>
                <a:gd name="T22" fmla="*/ 1230 w 7680"/>
                <a:gd name="T23" fmla="*/ 668 h 1170"/>
                <a:gd name="T24" fmla="*/ 1204 w 7680"/>
                <a:gd name="T25" fmla="*/ 654 h 1170"/>
                <a:gd name="T26" fmla="*/ 1184 w 7680"/>
                <a:gd name="T27" fmla="*/ 660 h 1170"/>
                <a:gd name="T28" fmla="*/ 1168 w 7680"/>
                <a:gd name="T29" fmla="*/ 684 h 1170"/>
                <a:gd name="T30" fmla="*/ 1084 w 7680"/>
                <a:gd name="T31" fmla="*/ 32 h 1170"/>
                <a:gd name="T32" fmla="*/ 1064 w 7680"/>
                <a:gd name="T33" fmla="*/ 2 h 1170"/>
                <a:gd name="T34" fmla="*/ 1046 w 7680"/>
                <a:gd name="T35" fmla="*/ 0 h 1170"/>
                <a:gd name="T36" fmla="*/ 1020 w 7680"/>
                <a:gd name="T37" fmla="*/ 18 h 1170"/>
                <a:gd name="T38" fmla="*/ 900 w 7680"/>
                <a:gd name="T39" fmla="*/ 598 h 1170"/>
                <a:gd name="T40" fmla="*/ 888 w 7680"/>
                <a:gd name="T41" fmla="*/ 584 h 1170"/>
                <a:gd name="T42" fmla="*/ 872 w 7680"/>
                <a:gd name="T43" fmla="*/ 578 h 1170"/>
                <a:gd name="T44" fmla="*/ 848 w 7680"/>
                <a:gd name="T45" fmla="*/ 584 h 1170"/>
                <a:gd name="T46" fmla="*/ 0 w 7680"/>
                <a:gd name="T47" fmla="*/ 710 h 1170"/>
                <a:gd name="T48" fmla="*/ 0 w 7680"/>
                <a:gd name="T49" fmla="*/ 778 h 1170"/>
                <a:gd name="T50" fmla="*/ 778 w 7680"/>
                <a:gd name="T51" fmla="*/ 776 h 1170"/>
                <a:gd name="T52" fmla="*/ 798 w 7680"/>
                <a:gd name="T53" fmla="*/ 762 h 1170"/>
                <a:gd name="T54" fmla="*/ 912 w 7680"/>
                <a:gd name="T55" fmla="*/ 806 h 1170"/>
                <a:gd name="T56" fmla="*/ 936 w 7680"/>
                <a:gd name="T57" fmla="*/ 826 h 1170"/>
                <a:gd name="T58" fmla="*/ 958 w 7680"/>
                <a:gd name="T59" fmla="*/ 824 h 1170"/>
                <a:gd name="T60" fmla="*/ 976 w 7680"/>
                <a:gd name="T61" fmla="*/ 798 h 1170"/>
                <a:gd name="T62" fmla="*/ 1100 w 7680"/>
                <a:gd name="T63" fmla="*/ 1140 h 1170"/>
                <a:gd name="T64" fmla="*/ 1122 w 7680"/>
                <a:gd name="T65" fmla="*/ 1168 h 1170"/>
                <a:gd name="T66" fmla="*/ 1134 w 7680"/>
                <a:gd name="T67" fmla="*/ 1170 h 1170"/>
                <a:gd name="T68" fmla="*/ 1156 w 7680"/>
                <a:gd name="T69" fmla="*/ 1162 h 1170"/>
                <a:gd name="T70" fmla="*/ 1222 w 7680"/>
                <a:gd name="T71" fmla="*/ 778 h 1170"/>
                <a:gd name="T72" fmla="*/ 1236 w 7680"/>
                <a:gd name="T73" fmla="*/ 794 h 1170"/>
                <a:gd name="T74" fmla="*/ 1264 w 7680"/>
                <a:gd name="T75" fmla="*/ 802 h 1170"/>
                <a:gd name="T76" fmla="*/ 1280 w 7680"/>
                <a:gd name="T77" fmla="*/ 794 h 1170"/>
                <a:gd name="T78" fmla="*/ 1334 w 7680"/>
                <a:gd name="T79" fmla="*/ 640 h 1170"/>
                <a:gd name="T80" fmla="*/ 1392 w 7680"/>
                <a:gd name="T81" fmla="*/ 864 h 1170"/>
                <a:gd name="T82" fmla="*/ 1418 w 7680"/>
                <a:gd name="T83" fmla="*/ 878 h 1170"/>
                <a:gd name="T84" fmla="*/ 1440 w 7680"/>
                <a:gd name="T85" fmla="*/ 872 h 1170"/>
                <a:gd name="T86" fmla="*/ 1480 w 7680"/>
                <a:gd name="T87" fmla="*/ 774 h 1170"/>
                <a:gd name="T88" fmla="*/ 1498 w 7680"/>
                <a:gd name="T89" fmla="*/ 814 h 1170"/>
                <a:gd name="T90" fmla="*/ 1518 w 7680"/>
                <a:gd name="T91" fmla="*/ 828 h 1170"/>
                <a:gd name="T92" fmla="*/ 1536 w 7680"/>
                <a:gd name="T93" fmla="*/ 826 h 1170"/>
                <a:gd name="T94" fmla="*/ 1588 w 7680"/>
                <a:gd name="T95" fmla="*/ 776 h 1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80" h="1170">
                  <a:moveTo>
                    <a:pt x="7680" y="710"/>
                  </a:moveTo>
                  <a:lnTo>
                    <a:pt x="1572" y="708"/>
                  </a:lnTo>
                  <a:lnTo>
                    <a:pt x="1572" y="708"/>
                  </a:lnTo>
                  <a:lnTo>
                    <a:pt x="1572" y="708"/>
                  </a:lnTo>
                  <a:lnTo>
                    <a:pt x="1572" y="708"/>
                  </a:lnTo>
                  <a:lnTo>
                    <a:pt x="1566" y="710"/>
                  </a:lnTo>
                  <a:lnTo>
                    <a:pt x="1558" y="712"/>
                  </a:lnTo>
                  <a:lnTo>
                    <a:pt x="1552" y="714"/>
                  </a:lnTo>
                  <a:lnTo>
                    <a:pt x="1548" y="720"/>
                  </a:lnTo>
                  <a:lnTo>
                    <a:pt x="1536" y="732"/>
                  </a:lnTo>
                  <a:lnTo>
                    <a:pt x="1508" y="664"/>
                  </a:lnTo>
                  <a:lnTo>
                    <a:pt x="1508" y="664"/>
                  </a:lnTo>
                  <a:lnTo>
                    <a:pt x="1502" y="654"/>
                  </a:lnTo>
                  <a:lnTo>
                    <a:pt x="1496" y="648"/>
                  </a:lnTo>
                  <a:lnTo>
                    <a:pt x="1486" y="644"/>
                  </a:lnTo>
                  <a:lnTo>
                    <a:pt x="1476" y="642"/>
                  </a:lnTo>
                  <a:lnTo>
                    <a:pt x="1476" y="642"/>
                  </a:lnTo>
                  <a:lnTo>
                    <a:pt x="1466" y="644"/>
                  </a:lnTo>
                  <a:lnTo>
                    <a:pt x="1456" y="648"/>
                  </a:lnTo>
                  <a:lnTo>
                    <a:pt x="1450" y="656"/>
                  </a:lnTo>
                  <a:lnTo>
                    <a:pt x="1444" y="666"/>
                  </a:lnTo>
                  <a:lnTo>
                    <a:pt x="1424" y="724"/>
                  </a:lnTo>
                  <a:lnTo>
                    <a:pt x="1372" y="506"/>
                  </a:lnTo>
                  <a:lnTo>
                    <a:pt x="1372" y="506"/>
                  </a:lnTo>
                  <a:lnTo>
                    <a:pt x="1366" y="496"/>
                  </a:lnTo>
                  <a:lnTo>
                    <a:pt x="1360" y="488"/>
                  </a:lnTo>
                  <a:lnTo>
                    <a:pt x="1350" y="484"/>
                  </a:lnTo>
                  <a:lnTo>
                    <a:pt x="1340" y="480"/>
                  </a:lnTo>
                  <a:lnTo>
                    <a:pt x="1340" y="480"/>
                  </a:lnTo>
                  <a:lnTo>
                    <a:pt x="1328" y="482"/>
                  </a:lnTo>
                  <a:lnTo>
                    <a:pt x="1318" y="488"/>
                  </a:lnTo>
                  <a:lnTo>
                    <a:pt x="1310" y="494"/>
                  </a:lnTo>
                  <a:lnTo>
                    <a:pt x="1306" y="504"/>
                  </a:lnTo>
                  <a:lnTo>
                    <a:pt x="1246" y="692"/>
                  </a:lnTo>
                  <a:lnTo>
                    <a:pt x="1230" y="668"/>
                  </a:lnTo>
                  <a:lnTo>
                    <a:pt x="1230" y="668"/>
                  </a:lnTo>
                  <a:lnTo>
                    <a:pt x="1222" y="662"/>
                  </a:lnTo>
                  <a:lnTo>
                    <a:pt x="1214" y="656"/>
                  </a:lnTo>
                  <a:lnTo>
                    <a:pt x="1204" y="654"/>
                  </a:lnTo>
                  <a:lnTo>
                    <a:pt x="1194" y="656"/>
                  </a:lnTo>
                  <a:lnTo>
                    <a:pt x="1194" y="656"/>
                  </a:lnTo>
                  <a:lnTo>
                    <a:pt x="1184" y="660"/>
                  </a:lnTo>
                  <a:lnTo>
                    <a:pt x="1176" y="666"/>
                  </a:lnTo>
                  <a:lnTo>
                    <a:pt x="1172" y="674"/>
                  </a:lnTo>
                  <a:lnTo>
                    <a:pt x="1168" y="684"/>
                  </a:lnTo>
                  <a:lnTo>
                    <a:pt x="1146" y="834"/>
                  </a:lnTo>
                  <a:lnTo>
                    <a:pt x="1084" y="32"/>
                  </a:lnTo>
                  <a:lnTo>
                    <a:pt x="1084" y="32"/>
                  </a:lnTo>
                  <a:lnTo>
                    <a:pt x="1082" y="20"/>
                  </a:lnTo>
                  <a:lnTo>
                    <a:pt x="1074" y="10"/>
                  </a:lnTo>
                  <a:lnTo>
                    <a:pt x="1064" y="2"/>
                  </a:lnTo>
                  <a:lnTo>
                    <a:pt x="1052" y="0"/>
                  </a:lnTo>
                  <a:lnTo>
                    <a:pt x="1052" y="0"/>
                  </a:lnTo>
                  <a:lnTo>
                    <a:pt x="1046" y="0"/>
                  </a:lnTo>
                  <a:lnTo>
                    <a:pt x="1040" y="2"/>
                  </a:lnTo>
                  <a:lnTo>
                    <a:pt x="1028" y="8"/>
                  </a:lnTo>
                  <a:lnTo>
                    <a:pt x="1020" y="18"/>
                  </a:lnTo>
                  <a:lnTo>
                    <a:pt x="1016" y="28"/>
                  </a:lnTo>
                  <a:lnTo>
                    <a:pt x="926" y="664"/>
                  </a:lnTo>
                  <a:lnTo>
                    <a:pt x="900" y="598"/>
                  </a:lnTo>
                  <a:lnTo>
                    <a:pt x="900" y="598"/>
                  </a:lnTo>
                  <a:lnTo>
                    <a:pt x="896" y="590"/>
                  </a:lnTo>
                  <a:lnTo>
                    <a:pt x="888" y="584"/>
                  </a:lnTo>
                  <a:lnTo>
                    <a:pt x="882" y="580"/>
                  </a:lnTo>
                  <a:lnTo>
                    <a:pt x="872" y="578"/>
                  </a:lnTo>
                  <a:lnTo>
                    <a:pt x="872" y="578"/>
                  </a:lnTo>
                  <a:lnTo>
                    <a:pt x="864" y="578"/>
                  </a:lnTo>
                  <a:lnTo>
                    <a:pt x="854" y="580"/>
                  </a:lnTo>
                  <a:lnTo>
                    <a:pt x="848" y="584"/>
                  </a:lnTo>
                  <a:lnTo>
                    <a:pt x="840" y="590"/>
                  </a:lnTo>
                  <a:lnTo>
                    <a:pt x="754" y="708"/>
                  </a:lnTo>
                  <a:lnTo>
                    <a:pt x="0" y="710"/>
                  </a:lnTo>
                  <a:lnTo>
                    <a:pt x="0" y="778"/>
                  </a:lnTo>
                  <a:lnTo>
                    <a:pt x="0" y="778"/>
                  </a:lnTo>
                  <a:lnTo>
                    <a:pt x="0" y="778"/>
                  </a:lnTo>
                  <a:lnTo>
                    <a:pt x="770" y="776"/>
                  </a:lnTo>
                  <a:lnTo>
                    <a:pt x="770" y="776"/>
                  </a:lnTo>
                  <a:lnTo>
                    <a:pt x="778" y="776"/>
                  </a:lnTo>
                  <a:lnTo>
                    <a:pt x="786" y="772"/>
                  </a:lnTo>
                  <a:lnTo>
                    <a:pt x="792" y="768"/>
                  </a:lnTo>
                  <a:lnTo>
                    <a:pt x="798" y="762"/>
                  </a:lnTo>
                  <a:lnTo>
                    <a:pt x="860" y="680"/>
                  </a:lnTo>
                  <a:lnTo>
                    <a:pt x="912" y="806"/>
                  </a:lnTo>
                  <a:lnTo>
                    <a:pt x="912" y="806"/>
                  </a:lnTo>
                  <a:lnTo>
                    <a:pt x="918" y="816"/>
                  </a:lnTo>
                  <a:lnTo>
                    <a:pt x="926" y="822"/>
                  </a:lnTo>
                  <a:lnTo>
                    <a:pt x="936" y="826"/>
                  </a:lnTo>
                  <a:lnTo>
                    <a:pt x="948" y="826"/>
                  </a:lnTo>
                  <a:lnTo>
                    <a:pt x="948" y="826"/>
                  </a:lnTo>
                  <a:lnTo>
                    <a:pt x="958" y="824"/>
                  </a:lnTo>
                  <a:lnTo>
                    <a:pt x="966" y="818"/>
                  </a:lnTo>
                  <a:lnTo>
                    <a:pt x="974" y="808"/>
                  </a:lnTo>
                  <a:lnTo>
                    <a:pt x="976" y="798"/>
                  </a:lnTo>
                  <a:lnTo>
                    <a:pt x="1040" y="348"/>
                  </a:lnTo>
                  <a:lnTo>
                    <a:pt x="1100" y="1140"/>
                  </a:lnTo>
                  <a:lnTo>
                    <a:pt x="1100" y="1140"/>
                  </a:lnTo>
                  <a:lnTo>
                    <a:pt x="1104" y="1152"/>
                  </a:lnTo>
                  <a:lnTo>
                    <a:pt x="1112" y="1162"/>
                  </a:lnTo>
                  <a:lnTo>
                    <a:pt x="1122" y="1168"/>
                  </a:lnTo>
                  <a:lnTo>
                    <a:pt x="1134" y="1170"/>
                  </a:lnTo>
                  <a:lnTo>
                    <a:pt x="1134" y="1170"/>
                  </a:lnTo>
                  <a:lnTo>
                    <a:pt x="1134" y="1170"/>
                  </a:lnTo>
                  <a:lnTo>
                    <a:pt x="1134" y="1170"/>
                  </a:lnTo>
                  <a:lnTo>
                    <a:pt x="1146" y="1168"/>
                  </a:lnTo>
                  <a:lnTo>
                    <a:pt x="1156" y="1162"/>
                  </a:lnTo>
                  <a:lnTo>
                    <a:pt x="1164" y="1154"/>
                  </a:lnTo>
                  <a:lnTo>
                    <a:pt x="1168" y="1142"/>
                  </a:lnTo>
                  <a:lnTo>
                    <a:pt x="1222" y="778"/>
                  </a:lnTo>
                  <a:lnTo>
                    <a:pt x="1230" y="788"/>
                  </a:lnTo>
                  <a:lnTo>
                    <a:pt x="1230" y="788"/>
                  </a:lnTo>
                  <a:lnTo>
                    <a:pt x="1236" y="794"/>
                  </a:lnTo>
                  <a:lnTo>
                    <a:pt x="1244" y="798"/>
                  </a:lnTo>
                  <a:lnTo>
                    <a:pt x="1254" y="802"/>
                  </a:lnTo>
                  <a:lnTo>
                    <a:pt x="1264" y="802"/>
                  </a:lnTo>
                  <a:lnTo>
                    <a:pt x="1264" y="802"/>
                  </a:lnTo>
                  <a:lnTo>
                    <a:pt x="1272" y="798"/>
                  </a:lnTo>
                  <a:lnTo>
                    <a:pt x="1280" y="794"/>
                  </a:lnTo>
                  <a:lnTo>
                    <a:pt x="1286" y="786"/>
                  </a:lnTo>
                  <a:lnTo>
                    <a:pt x="1290" y="778"/>
                  </a:lnTo>
                  <a:lnTo>
                    <a:pt x="1334" y="640"/>
                  </a:lnTo>
                  <a:lnTo>
                    <a:pt x="1388" y="854"/>
                  </a:lnTo>
                  <a:lnTo>
                    <a:pt x="1388" y="854"/>
                  </a:lnTo>
                  <a:lnTo>
                    <a:pt x="1392" y="864"/>
                  </a:lnTo>
                  <a:lnTo>
                    <a:pt x="1398" y="872"/>
                  </a:lnTo>
                  <a:lnTo>
                    <a:pt x="1408" y="876"/>
                  </a:lnTo>
                  <a:lnTo>
                    <a:pt x="1418" y="878"/>
                  </a:lnTo>
                  <a:lnTo>
                    <a:pt x="1418" y="878"/>
                  </a:lnTo>
                  <a:lnTo>
                    <a:pt x="1430" y="878"/>
                  </a:lnTo>
                  <a:lnTo>
                    <a:pt x="1440" y="872"/>
                  </a:lnTo>
                  <a:lnTo>
                    <a:pt x="1448" y="866"/>
                  </a:lnTo>
                  <a:lnTo>
                    <a:pt x="1452" y="856"/>
                  </a:lnTo>
                  <a:lnTo>
                    <a:pt x="1480" y="774"/>
                  </a:lnTo>
                  <a:lnTo>
                    <a:pt x="1494" y="806"/>
                  </a:lnTo>
                  <a:lnTo>
                    <a:pt x="1494" y="806"/>
                  </a:lnTo>
                  <a:lnTo>
                    <a:pt x="1498" y="814"/>
                  </a:lnTo>
                  <a:lnTo>
                    <a:pt x="1504" y="820"/>
                  </a:lnTo>
                  <a:lnTo>
                    <a:pt x="1510" y="824"/>
                  </a:lnTo>
                  <a:lnTo>
                    <a:pt x="1518" y="828"/>
                  </a:lnTo>
                  <a:lnTo>
                    <a:pt x="1518" y="828"/>
                  </a:lnTo>
                  <a:lnTo>
                    <a:pt x="1528" y="828"/>
                  </a:lnTo>
                  <a:lnTo>
                    <a:pt x="1536" y="826"/>
                  </a:lnTo>
                  <a:lnTo>
                    <a:pt x="1544" y="822"/>
                  </a:lnTo>
                  <a:lnTo>
                    <a:pt x="1550" y="818"/>
                  </a:lnTo>
                  <a:lnTo>
                    <a:pt x="1588" y="776"/>
                  </a:lnTo>
                  <a:lnTo>
                    <a:pt x="7680" y="778"/>
                  </a:lnTo>
                  <a:lnTo>
                    <a:pt x="7680" y="710"/>
                  </a:lnTo>
                  <a:close/>
                </a:path>
              </a:pathLst>
            </a:custGeom>
            <a:solidFill>
              <a:srgbClr val="4EB7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</p:grpSp>
      <p:pic>
        <p:nvPicPr>
          <p:cNvPr id="10" name="Imagem 9"/>
          <p:cNvPicPr>
            <a:picLocks noChangeAspect="1"/>
          </p:cNvPicPr>
          <p:nvPr userDrawn="1"/>
        </p:nvPicPr>
        <p:blipFill rotWithShape="1">
          <a:blip r:embed="rId3" cstate="print">
            <a:biLevel thresh="75000"/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9416" t="36957" r="18643" b="39072"/>
          <a:stretch/>
        </p:blipFill>
        <p:spPr>
          <a:xfrm>
            <a:off x="184358" y="816196"/>
            <a:ext cx="1087770" cy="345126"/>
          </a:xfrm>
          <a:prstGeom prst="rect">
            <a:avLst/>
          </a:prstGeom>
          <a:noFill/>
        </p:spPr>
      </p:pic>
      <p:pic>
        <p:nvPicPr>
          <p:cNvPr id="11" name="Imagem 10"/>
          <p:cNvPicPr>
            <a:picLocks noChangeAspect="1"/>
          </p:cNvPicPr>
          <p:nvPr userDrawn="1"/>
        </p:nvPicPr>
        <p:blipFill rotWithShape="1">
          <a:blip r:embed="rId5" cstate="print">
            <a:biLevel thresh="75000"/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307" t="24361" r="61252" b="26615"/>
          <a:stretch/>
        </p:blipFill>
        <p:spPr>
          <a:xfrm>
            <a:off x="433157" y="173341"/>
            <a:ext cx="549137" cy="6970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001743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wmf"/><Relationship Id="rId4" Type="http://schemas.microsoft.com/office/2007/relationships/hdphoto" Target="../media/hdphoto2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microsoft.com/office/2007/relationships/hdphoto" Target="../media/hdphoto3.wdp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 flipV="1">
            <a:off x="0" y="-1"/>
            <a:ext cx="12192000" cy="3552823"/>
          </a:xfrm>
          <a:prstGeom prst="rect">
            <a:avLst/>
          </a:prstGeom>
          <a:solidFill>
            <a:srgbClr val="3A48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/>
          <p:cNvSpPr txBox="1"/>
          <p:nvPr/>
        </p:nvSpPr>
        <p:spPr>
          <a:xfrm>
            <a:off x="2259329" y="3593744"/>
            <a:ext cx="76733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b="1" cap="small" dirty="0" smtClean="0">
                <a:solidFill>
                  <a:schemeClr val="bg1">
                    <a:lumMod val="50000"/>
                  </a:schemeClr>
                </a:solidFill>
                <a:latin typeface="Bariol Light" panose="02000506040000020003" pitchFamily="50" charset="0"/>
              </a:rPr>
              <a:t>Resultados</a:t>
            </a:r>
            <a:endParaRPr lang="pt-BR" sz="8000" b="1" cap="small" dirty="0">
              <a:solidFill>
                <a:schemeClr val="bg1">
                  <a:lumMod val="50000"/>
                </a:schemeClr>
              </a:solidFill>
              <a:latin typeface="Bariol Light" panose="02000506040000020003" pitchFamily="50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0" y="6486526"/>
            <a:ext cx="12192000" cy="371474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828260" y="5025446"/>
            <a:ext cx="105354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BR" sz="3000" cap="small" dirty="0" smtClean="0">
                <a:solidFill>
                  <a:srgbClr val="7F7F7F"/>
                </a:solidFill>
                <a:latin typeface="Bariol Light" panose="02000506040000020003" pitchFamily="50" charset="0"/>
              </a:rPr>
              <a:t>Satisfação com o atendimento da rede - Internação eletiva</a:t>
            </a:r>
          </a:p>
        </p:txBody>
      </p:sp>
      <p:sp>
        <p:nvSpPr>
          <p:cNvPr id="3" name="Retângulo 2"/>
          <p:cNvSpPr/>
          <p:nvPr/>
        </p:nvSpPr>
        <p:spPr>
          <a:xfrm>
            <a:off x="4574" y="1702"/>
            <a:ext cx="12200021" cy="3552823"/>
          </a:xfrm>
          <a:prstGeom prst="rect">
            <a:avLst/>
          </a:prstGeom>
          <a:blipFill dpi="0" rotWithShape="1">
            <a:blip r:embed="rId3" cstate="print">
              <a:alphaModFix amt="35000"/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artisticChalkSketch/>
                      </a14:imgEffect>
                      <a14:imgEffect>
                        <a14:saturation sat="67000"/>
                      </a14:imgEffect>
                    </a14:imgLayer>
                  </a14:imgProps>
                </a:ext>
              </a:extLst>
            </a:blip>
            <a:srcRect/>
            <a:stretch>
              <a:fillRect t="-43983" r="-17496" b="-105846"/>
            </a:stretch>
          </a:blipFill>
          <a:ln>
            <a:noFill/>
          </a:ln>
          <a:effectLst>
            <a:outerShdw blurRad="1003300" dist="50800" dir="5400000" algn="ctr" rotWithShape="0">
              <a:srgbClr val="18283F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1" name="Grupo 10"/>
          <p:cNvGrpSpPr/>
          <p:nvPr/>
        </p:nvGrpSpPr>
        <p:grpSpPr>
          <a:xfrm>
            <a:off x="4829577" y="798645"/>
            <a:ext cx="2550017" cy="2298179"/>
            <a:chOff x="4829577" y="535174"/>
            <a:chExt cx="2550017" cy="2298179"/>
          </a:xfrm>
        </p:grpSpPr>
        <p:pic>
          <p:nvPicPr>
            <p:cNvPr id="15" name="Imagem 14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29208"/>
            <a:stretch/>
          </p:blipFill>
          <p:spPr>
            <a:xfrm>
              <a:off x="4852510" y="535174"/>
              <a:ext cx="2486979" cy="151256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" name="Imagem 5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9457" t="37642" r="18334" b="39736"/>
            <a:stretch/>
          </p:blipFill>
          <p:spPr>
            <a:xfrm>
              <a:off x="4829577" y="2073498"/>
              <a:ext cx="2550017" cy="75985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2" name="Imagem 1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938" t="9951" r="32978" b="14838"/>
          <a:stretch/>
        </p:blipFill>
        <p:spPr>
          <a:xfrm>
            <a:off x="5720603" y="5579444"/>
            <a:ext cx="750791" cy="662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5286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711450" y="424573"/>
            <a:ext cx="81334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b="1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Agenda</a:t>
            </a:r>
            <a:endParaRPr lang="pt-BR" sz="3600" b="1" cap="small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0" y="6372224"/>
            <a:ext cx="12192000" cy="485775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2244961" y="2009044"/>
            <a:ext cx="7527925" cy="33393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Aft>
                <a:spcPts val="300"/>
              </a:spcAft>
              <a:buFont typeface="+mj-lt"/>
              <a:buAutoNum type="arabicPeriod"/>
              <a:defRPr/>
            </a:pPr>
            <a:r>
              <a:rPr lang="pt-BR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Objetivos</a:t>
            </a:r>
          </a:p>
          <a:p>
            <a:pPr marL="457200" indent="-457200">
              <a:spcAft>
                <a:spcPts val="300"/>
              </a:spcAft>
              <a:buFont typeface="+mj-lt"/>
              <a:buAutoNum type="arabicPeriod"/>
              <a:defRPr/>
            </a:pPr>
            <a:r>
              <a:rPr lang="pt-BR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Relevância gerencial</a:t>
            </a:r>
          </a:p>
          <a:p>
            <a:pPr marL="457200" indent="-457200">
              <a:spcAft>
                <a:spcPts val="300"/>
              </a:spcAft>
              <a:buFont typeface="+mj-lt"/>
              <a:buAutoNum type="arabicPeriod"/>
              <a:defRPr/>
            </a:pPr>
            <a:r>
              <a:rPr lang="pt-BR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População</a:t>
            </a:r>
          </a:p>
          <a:p>
            <a:pPr marL="457200" indent="-457200">
              <a:spcAft>
                <a:spcPts val="300"/>
              </a:spcAft>
              <a:buFont typeface="+mj-lt"/>
              <a:buAutoNum type="arabicPeriod"/>
              <a:defRPr/>
            </a:pPr>
            <a:r>
              <a:rPr lang="pt-BR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Metodologia</a:t>
            </a:r>
          </a:p>
          <a:p>
            <a:pPr marL="457200" indent="-457200">
              <a:spcAft>
                <a:spcPts val="300"/>
              </a:spcAft>
              <a:buFont typeface="+mj-lt"/>
              <a:buAutoNum type="arabicPeriod"/>
              <a:defRPr/>
            </a:pPr>
            <a:r>
              <a:rPr lang="pt-BR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Caracterização da amostra</a:t>
            </a:r>
            <a:endParaRPr lang="pt-BR" sz="2800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indent="-457200">
              <a:spcAft>
                <a:spcPts val="300"/>
              </a:spcAft>
              <a:buFont typeface="+mj-lt"/>
              <a:buAutoNum type="arabicPeriod"/>
              <a:defRPr/>
            </a:pPr>
            <a:r>
              <a:rPr lang="pt-BR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Pontos </a:t>
            </a:r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de </a:t>
            </a:r>
            <a:r>
              <a:rPr lang="pt-BR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concentração</a:t>
            </a:r>
            <a:endParaRPr lang="pt-BR" sz="2800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indent="-457200">
              <a:spcAft>
                <a:spcPts val="300"/>
              </a:spcAft>
              <a:buFont typeface="+mj-lt"/>
              <a:buAutoNum type="arabicPeriod"/>
              <a:defRPr/>
            </a:pPr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Resultados</a:t>
            </a:r>
          </a:p>
        </p:txBody>
      </p:sp>
    </p:spTree>
    <p:extLst>
      <p:ext uri="{BB962C8B-B14F-4D97-AF65-F5344CB8AC3E}">
        <p14:creationId xmlns:p14="http://schemas.microsoft.com/office/powerpoint/2010/main" xmlns="" val="10906218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711450" y="424573"/>
            <a:ext cx="81334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b="1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Objetivos</a:t>
            </a:r>
            <a:endParaRPr lang="pt-BR" sz="3600" b="1" cap="small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0" y="6372224"/>
            <a:ext cx="12192000" cy="485775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90217" y="6417668"/>
            <a:ext cx="120159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pt-BR" sz="1200" dirty="0" smtClean="0">
                <a:solidFill>
                  <a:srgbClr val="3B485D"/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* Altas realizadas entre </a:t>
            </a:r>
            <a:r>
              <a:rPr lang="pt-BR" sz="1200" dirty="0" err="1" smtClean="0">
                <a:solidFill>
                  <a:srgbClr val="3B485D"/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Fev</a:t>
            </a:r>
            <a:r>
              <a:rPr lang="pt-BR" sz="1200" dirty="0" smtClean="0">
                <a:solidFill>
                  <a:srgbClr val="3B485D"/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 e </a:t>
            </a:r>
            <a:r>
              <a:rPr lang="pt-BR" sz="1200" dirty="0" err="1" smtClean="0">
                <a:solidFill>
                  <a:srgbClr val="3B485D"/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Abr</a:t>
            </a:r>
            <a:r>
              <a:rPr lang="pt-BR" sz="1200" dirty="0" smtClean="0">
                <a:solidFill>
                  <a:srgbClr val="3B485D"/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 16.</a:t>
            </a:r>
            <a:endParaRPr lang="pt-BR" sz="1200" dirty="0">
              <a:solidFill>
                <a:srgbClr val="3B485D"/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398004" y="2512217"/>
            <a:ext cx="844686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pt-B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/>
                <a:ea typeface="Verdana" panose="020B0604030504040204" pitchFamily="34" charset="0"/>
                <a:cs typeface="Verdana" panose="020B0604030504040204" pitchFamily="34" charset="0"/>
              </a:rPr>
              <a:t>Conhecer os níveis de satisfação dos beneficiários </a:t>
            </a:r>
            <a:r>
              <a:rPr lang="pt-B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/>
                <a:ea typeface="Verdana" panose="020B0604030504040204" pitchFamily="34" charset="0"/>
                <a:cs typeface="Verdana" panose="020B0604030504040204" pitchFamily="34" charset="0"/>
              </a:rPr>
              <a:t>com as internações eletivas* realizado pela rede terceirizada da FioSaúde, identificando </a:t>
            </a:r>
            <a:r>
              <a:rPr lang="pt-B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/>
                <a:ea typeface="Verdana" panose="020B0604030504040204" pitchFamily="34" charset="0"/>
                <a:cs typeface="Verdana" panose="020B0604030504040204" pitchFamily="34" charset="0"/>
              </a:rPr>
              <a:t>os principais pontos positivos e negativos </a:t>
            </a:r>
            <a:r>
              <a:rPr lang="pt-B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/>
                <a:ea typeface="Verdana" panose="020B0604030504040204" pitchFamily="34" charset="0"/>
                <a:cs typeface="Verdana" panose="020B0604030504040204" pitchFamily="34" charset="0"/>
              </a:rPr>
              <a:t>relacionados às opções de atendimento na rede da operadora e ao atendimento médico propriamente dito.</a:t>
            </a:r>
            <a:endParaRPr lang="pt-BR" sz="2400" dirty="0">
              <a:solidFill>
                <a:schemeClr val="tx1">
                  <a:lumMod val="75000"/>
                  <a:lumOff val="25000"/>
                </a:schemeClr>
              </a:solidFill>
              <a:latin typeface="Bariol Regular" panose="02000506040000020003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925259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711450" y="424573"/>
            <a:ext cx="81334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b="1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Relevância gerencial</a:t>
            </a:r>
            <a:endParaRPr lang="pt-BR" sz="3600" b="1" cap="small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0" y="6372224"/>
            <a:ext cx="12192000" cy="485775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/>
          <p:cNvSpPr txBox="1"/>
          <p:nvPr/>
        </p:nvSpPr>
        <p:spPr>
          <a:xfrm>
            <a:off x="2112135" y="2176470"/>
            <a:ext cx="8732733" cy="37394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pt-B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Suportar o planejamento estratégico da operadora, embasando quantitativamente a </a:t>
            </a:r>
            <a:r>
              <a:rPr lang="pt-B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tomada de decisão </a:t>
            </a:r>
            <a:r>
              <a:rPr lang="pt-B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gerencial. </a:t>
            </a:r>
          </a:p>
          <a:p>
            <a:pPr marL="457200" indent="-457200" algn="just"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pt-B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Prevenir a ocorrência de </a:t>
            </a:r>
            <a:r>
              <a:rPr lang="pt-BR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NIPs</a:t>
            </a:r>
            <a:r>
              <a:rPr lang="pt-B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, reclamações e processos judiciais relacionadas às opções de atendimento médico – internação eletiva.</a:t>
            </a:r>
          </a:p>
          <a:p>
            <a:pPr marL="457200" indent="-457200" algn="just"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pt-B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Atender parcialmente às demandas do Programa de Acreditação de Operadoras (Item 4.7 da RN 277).</a:t>
            </a:r>
          </a:p>
          <a:p>
            <a:pPr marL="457200" indent="-457200" algn="just"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pt-B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Contribuir para o aumento da satisfação geral com relação à operadora, promovendo a fidelização dos beneficiários.</a:t>
            </a:r>
            <a:endParaRPr lang="pt-BR" sz="2400" dirty="0">
              <a:solidFill>
                <a:schemeClr val="tx1">
                  <a:lumMod val="75000"/>
                  <a:lumOff val="2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367116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População 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descrição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 flipH="1">
            <a:off x="2249714" y="2926234"/>
            <a:ext cx="9247910" cy="3062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Os critérios de definição foram os seguintes:</a:t>
            </a: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B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Ser beneficiário da FioSaúde;</a:t>
            </a: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Ter idade maior de 18 </a:t>
            </a:r>
            <a:r>
              <a:rPr lang="pt-B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anos ou acompanhantes de menores;</a:t>
            </a: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B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Ter se internado em caráter eletivo em uma unidade da rede credenciada;</a:t>
            </a: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B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Alta entre os meses de fevereiro e abril de 2016;</a:t>
            </a: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B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Ter o telefone atualizado na base de cadastro da operadora.</a:t>
            </a:r>
          </a:p>
        </p:txBody>
      </p:sp>
      <p:sp>
        <p:nvSpPr>
          <p:cNvPr id="9" name="Retângulo 8"/>
          <p:cNvSpPr/>
          <p:nvPr/>
        </p:nvSpPr>
        <p:spPr>
          <a:xfrm>
            <a:off x="2249714" y="2198947"/>
            <a:ext cx="448572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População-alvo (N = 302)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832435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2124635" y="2102029"/>
            <a:ext cx="891640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pt-B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Metodologia: </a:t>
            </a:r>
            <a:r>
              <a:rPr lang="pt-B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quantitativa.</a:t>
            </a:r>
          </a:p>
          <a:p>
            <a:pPr algn="just">
              <a:lnSpc>
                <a:spcPct val="150000"/>
              </a:lnSpc>
              <a:defRPr/>
            </a:pPr>
            <a:r>
              <a:rPr lang="pt-B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População-alvo: </a:t>
            </a:r>
            <a:r>
              <a:rPr lang="pt-B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beneficiários com cadastro completo que se internaram de forma eletiva na rede prestadora da FioSaúde e tiveram alta entre fevereiro e maio de 2016</a:t>
            </a:r>
          </a:p>
          <a:p>
            <a:pPr algn="just">
              <a:lnSpc>
                <a:spcPct val="150000"/>
              </a:lnSpc>
              <a:defRPr/>
            </a:pPr>
            <a:r>
              <a:rPr lang="pt-B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Intervalo de confiança: </a:t>
            </a:r>
            <a:r>
              <a:rPr lang="pt-B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90%</a:t>
            </a:r>
          </a:p>
          <a:p>
            <a:pPr algn="just">
              <a:lnSpc>
                <a:spcPct val="150000"/>
              </a:lnSpc>
              <a:defRPr/>
            </a:pPr>
            <a:r>
              <a:rPr lang="pt-B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Margem de erro amostral</a:t>
            </a:r>
            <a:r>
              <a:rPr lang="pt-B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  <a:r>
              <a:rPr lang="pt-B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até </a:t>
            </a:r>
            <a:r>
              <a:rPr lang="pt-B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5 </a:t>
            </a:r>
            <a:r>
              <a:rPr lang="pt-BR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p.p</a:t>
            </a:r>
            <a:r>
              <a:rPr lang="pt-B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. – exceto quando indicado o contrário</a:t>
            </a:r>
          </a:p>
          <a:p>
            <a:pPr algn="just">
              <a:lnSpc>
                <a:spcPct val="150000"/>
              </a:lnSpc>
              <a:defRPr/>
            </a:pPr>
            <a:r>
              <a:rPr lang="pt-B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Proporcionalidade: </a:t>
            </a:r>
            <a:r>
              <a:rPr lang="pt-B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representação dos diferentes perfis de clientes</a:t>
            </a:r>
            <a:endParaRPr lang="pt-BR" sz="2000" dirty="0">
              <a:solidFill>
                <a:schemeClr val="tx1">
                  <a:lumMod val="75000"/>
                  <a:lumOff val="2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2711450" y="424573"/>
            <a:ext cx="81334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b="1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Metodologia</a:t>
            </a:r>
          </a:p>
        </p:txBody>
      </p:sp>
      <p:sp>
        <p:nvSpPr>
          <p:cNvPr id="5" name="Retângulo 4"/>
          <p:cNvSpPr/>
          <p:nvPr/>
        </p:nvSpPr>
        <p:spPr>
          <a:xfrm>
            <a:off x="0" y="6372224"/>
            <a:ext cx="12192000" cy="485775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42219656"/>
              </p:ext>
            </p:extLst>
          </p:nvPr>
        </p:nvGraphicFramePr>
        <p:xfrm>
          <a:off x="2112135" y="4998656"/>
          <a:ext cx="8930542" cy="1152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646867"/>
                <a:gridCol w="1198568"/>
                <a:gridCol w="1809251"/>
                <a:gridCol w="2077288"/>
                <a:gridCol w="1198568"/>
              </a:tblGrid>
              <a:tr h="61200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latin typeface="Bariol Regular" panose="02000506040000020003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Perfil</a:t>
                      </a:r>
                      <a:endParaRPr lang="pt-BR" sz="1400" dirty="0">
                        <a:latin typeface="Bariol Regular" panose="02000506040000020003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8781" marR="48781" marT="24391" marB="24391" anchor="ctr">
                    <a:solidFill>
                      <a:srgbClr val="4EB79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latin typeface="Bariol Regular" panose="02000506040000020003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Planos</a:t>
                      </a:r>
                      <a:endParaRPr lang="pt-BR" sz="1400" dirty="0">
                        <a:latin typeface="Bariol Regular" panose="02000506040000020003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8781" marR="48781" marT="24391" marB="24391" anchor="ctr">
                    <a:solidFill>
                      <a:srgbClr val="4EB79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latin typeface="Bariol Regular" panose="02000506040000020003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Coleta</a:t>
                      </a:r>
                      <a:endParaRPr lang="pt-BR" sz="1400" dirty="0">
                        <a:latin typeface="Bariol Regular" panose="02000506040000020003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8781" marR="48781" marT="24391" marB="24391" anchor="ctr">
                    <a:solidFill>
                      <a:srgbClr val="4EB79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 smtClean="0">
                          <a:latin typeface="Bariol Regular" panose="02000506040000020003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Período</a:t>
                      </a:r>
                      <a:endParaRPr lang="pt-BR" sz="1400" dirty="0">
                        <a:latin typeface="Bariol Regular" panose="02000506040000020003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8781" marR="48781" marT="24391" marB="24391" anchor="ctr">
                    <a:solidFill>
                      <a:srgbClr val="4EB79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latin typeface="Bariol Regular" panose="02000506040000020003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Amostra</a:t>
                      </a:r>
                      <a:endParaRPr lang="pt-BR" sz="1400" dirty="0">
                        <a:latin typeface="Bariol Regular" panose="02000506040000020003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8781" marR="48781" marT="24391" marB="24391" anchor="ctr">
                    <a:solidFill>
                      <a:srgbClr val="4EB798"/>
                    </a:solidFill>
                  </a:tcPr>
                </a:tc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solidFill>
                            <a:srgbClr val="3B485D"/>
                          </a:solidFill>
                          <a:latin typeface="Bariol Regular" panose="02000506040000020003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Beneficiários FioSaúde</a:t>
                      </a:r>
                      <a:r>
                        <a:rPr lang="pt-BR" sz="1400" baseline="0" dirty="0" smtClean="0">
                          <a:solidFill>
                            <a:srgbClr val="3B485D"/>
                          </a:solidFill>
                          <a:latin typeface="Bariol Regular" panose="02000506040000020003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pt-BR" sz="1400" dirty="0" smtClean="0">
                          <a:solidFill>
                            <a:srgbClr val="3B485D"/>
                          </a:solidFill>
                          <a:latin typeface="Bariol Regular" panose="02000506040000020003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– Eletiva</a:t>
                      </a:r>
                      <a:endParaRPr lang="pt-BR" sz="1400" dirty="0">
                        <a:solidFill>
                          <a:srgbClr val="3B485D"/>
                        </a:solidFill>
                        <a:latin typeface="Bariol Regular" panose="02000506040000020003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8781" marR="48781" marT="24391" marB="2439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solidFill>
                            <a:srgbClr val="3B485D"/>
                          </a:solidFill>
                          <a:latin typeface="Bariol Regular" panose="02000506040000020003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Todos</a:t>
                      </a:r>
                      <a:endParaRPr lang="pt-BR" sz="1400" dirty="0">
                        <a:solidFill>
                          <a:srgbClr val="3B485D"/>
                        </a:solidFill>
                        <a:latin typeface="Bariol Regular" panose="02000506040000020003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8781" marR="48781" marT="24391" marB="2439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solidFill>
                            <a:srgbClr val="3B485D"/>
                          </a:solidFill>
                          <a:latin typeface="Bariol Regular" panose="02000506040000020003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Entrevistas telefônicas</a:t>
                      </a:r>
                      <a:endParaRPr lang="pt-BR" sz="1400" dirty="0">
                        <a:solidFill>
                          <a:srgbClr val="3B485D"/>
                        </a:solidFill>
                        <a:latin typeface="Bariol Regular" panose="02000506040000020003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8781" marR="48781" marT="24391" marB="2439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 smtClean="0">
                          <a:solidFill>
                            <a:srgbClr val="3B485D"/>
                          </a:solidFill>
                          <a:latin typeface="Bariol Regular" panose="02000506040000020003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25</a:t>
                      </a:r>
                      <a:r>
                        <a:rPr lang="pt-BR" sz="1400" baseline="0" dirty="0" smtClean="0">
                          <a:solidFill>
                            <a:srgbClr val="3B485D"/>
                          </a:solidFill>
                          <a:latin typeface="Bariol Regular" panose="02000506040000020003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de abril – 20 de maio 2016</a:t>
                      </a:r>
                    </a:p>
                  </a:txBody>
                  <a:tcPr marL="48781" marR="48781" marT="24391" marB="2439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Bariol Regular" panose="02000506040000020003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140</a:t>
                      </a:r>
                      <a:endParaRPr lang="pt-BR" sz="14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Bariol Regular" panose="02000506040000020003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8781" marR="48781" marT="24391" marB="24391" anchor="ctr"/>
                </a:tc>
              </a:tr>
            </a:tbl>
          </a:graphicData>
        </a:graphic>
      </p:graphicFrame>
      <p:sp>
        <p:nvSpPr>
          <p:cNvPr id="2" name="Retângulo 1"/>
          <p:cNvSpPr/>
          <p:nvPr/>
        </p:nvSpPr>
        <p:spPr>
          <a:xfrm>
            <a:off x="0" y="6476611"/>
            <a:ext cx="647459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1200" dirty="0" smtClean="0"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*Somente foram entrevistados beneficiários que tinham um telefone de contato cadastrado e atualizado.</a:t>
            </a:r>
            <a:endParaRPr lang="pt-BR" sz="1200" dirty="0"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18377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Amostra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caracterização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 flipH="1">
            <a:off x="287977" y="2912184"/>
            <a:ext cx="365060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A maior concentração de clientes entrevistados se internou na Casa de Saúde São José e no Hospital São Lucas. Os demais clientes tiveram uma distribuição bem diversificada pela rede.</a:t>
            </a:r>
          </a:p>
          <a:p>
            <a:pPr algn="just"/>
            <a:endParaRPr lang="pt-BR" sz="1600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  <a:p>
            <a:pPr algn="just"/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Vale ressaltar que os hospitais relacionados são os que estavam registrados na base de dados fornecida, ou seja, não foram os entrevistados que mencionaram o prestador no qual se internaram.</a:t>
            </a:r>
          </a:p>
        </p:txBody>
      </p:sp>
      <p:cxnSp>
        <p:nvCxnSpPr>
          <p:cNvPr id="11" name="Conector reto 10"/>
          <p:cNvCxnSpPr/>
          <p:nvPr/>
        </p:nvCxnSpPr>
        <p:spPr>
          <a:xfrm>
            <a:off x="4189957" y="2626257"/>
            <a:ext cx="0" cy="3896160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tângulo 8"/>
          <p:cNvSpPr/>
          <p:nvPr/>
        </p:nvSpPr>
        <p:spPr>
          <a:xfrm>
            <a:off x="287977" y="2401439"/>
            <a:ext cx="382703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Observações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4609991" y="2401438"/>
            <a:ext cx="675576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Percentual de entrevistados por unidade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2" name="Gráfico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102397285"/>
              </p:ext>
            </p:extLst>
          </p:nvPr>
        </p:nvGraphicFramePr>
        <p:xfrm>
          <a:off x="5111268" y="2912184"/>
          <a:ext cx="5753209" cy="34778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30315403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/>
          <p:cNvSpPr txBox="1"/>
          <p:nvPr/>
        </p:nvSpPr>
        <p:spPr>
          <a:xfrm flipH="1">
            <a:off x="287977" y="2912184"/>
            <a:ext cx="36506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A pesquisa alcançou clientes de diversos planos, característica importante para garantir uma representatividade de todos os públicos.</a:t>
            </a:r>
          </a:p>
        </p:txBody>
      </p:sp>
      <p:cxnSp>
        <p:nvCxnSpPr>
          <p:cNvPr id="11" name="Conector reto 10"/>
          <p:cNvCxnSpPr/>
          <p:nvPr/>
        </p:nvCxnSpPr>
        <p:spPr>
          <a:xfrm>
            <a:off x="4189957" y="2626257"/>
            <a:ext cx="0" cy="3896160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tângulo 8"/>
          <p:cNvSpPr/>
          <p:nvPr/>
        </p:nvSpPr>
        <p:spPr>
          <a:xfrm>
            <a:off x="287977" y="2401439"/>
            <a:ext cx="382703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Observações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4609991" y="2401438"/>
            <a:ext cx="675576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Entrevistados por plano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Amostra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caracterização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5" name="Gráfico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281031918"/>
              </p:ext>
            </p:extLst>
          </p:nvPr>
        </p:nvGraphicFramePr>
        <p:xfrm>
          <a:off x="4441336" y="2893881"/>
          <a:ext cx="7445863" cy="35940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4435696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531568" y="4645240"/>
            <a:ext cx="81334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4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Pontos de Concentração</a:t>
            </a:r>
          </a:p>
          <a:p>
            <a:r>
              <a:rPr lang="pt-BR" sz="28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Principais resultados</a:t>
            </a:r>
            <a:endParaRPr lang="pt-BR" sz="2800" b="1" cap="small" dirty="0">
              <a:solidFill>
                <a:schemeClr val="bg1"/>
              </a:solidFill>
              <a:latin typeface="Bariol Light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7549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Pontos de concentração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Principais resultados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0" b="100000" l="0" r="100000">
                        <a14:foregroundMark x1="3458" y1="53258" x2="17579" y2="8215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83011" y="1912400"/>
            <a:ext cx="1647968" cy="1676462"/>
          </a:xfrm>
          <a:prstGeom prst="rect">
            <a:avLst/>
          </a:prstGeom>
        </p:spPr>
      </p:pic>
      <p:sp>
        <p:nvSpPr>
          <p:cNvPr id="15" name="CaixaDeTexto 14"/>
          <p:cNvSpPr txBox="1"/>
          <p:nvPr/>
        </p:nvSpPr>
        <p:spPr>
          <a:xfrm>
            <a:off x="259214" y="4115700"/>
            <a:ext cx="5471887" cy="1861503"/>
          </a:xfrm>
          <a:prstGeom prst="flowChartAlternateProcess">
            <a:avLst/>
          </a:prstGeom>
          <a:ln w="57150">
            <a:solidFill>
              <a:srgbClr val="4EB79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 algn="just">
              <a:spcAft>
                <a:spcPts val="1100"/>
              </a:spcAft>
              <a:buFont typeface="Arial" panose="020B0604020202020204" pitchFamily="34" charset="0"/>
              <a:buChar char="•"/>
            </a:pPr>
            <a:r>
              <a:rPr lang="pt-BR" sz="1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Satisfação geral elevada com os prestadores;</a:t>
            </a:r>
          </a:p>
          <a:p>
            <a:pPr marL="285750" indent="-285750" algn="just">
              <a:spcAft>
                <a:spcPts val="1100"/>
              </a:spcAft>
              <a:buFont typeface="Arial" panose="020B0604020202020204" pitchFamily="34" charset="0"/>
              <a:buChar char="•"/>
            </a:pPr>
            <a:r>
              <a:rPr lang="pt-BR" sz="1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Elevada satisfação com o atendimento dos profissionais como um todo  (recepcionistas, médicos, enfermeiros e governança);</a:t>
            </a:r>
          </a:p>
          <a:p>
            <a:pPr marL="285750" indent="-285750" algn="just">
              <a:spcAft>
                <a:spcPts val="1100"/>
              </a:spcAft>
              <a:buFont typeface="Arial" panose="020B0604020202020204" pitchFamily="34" charset="0"/>
              <a:buChar char="•"/>
            </a:pPr>
            <a:r>
              <a:rPr lang="pt-BR" sz="1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Excelente avaliação dos médicos plantonistas.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473769" y="3655986"/>
            <a:ext cx="415108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Forças</a:t>
            </a:r>
            <a:endParaRPr lang="pt-BR" sz="22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</p:txBody>
      </p:sp>
      <p:sp>
        <p:nvSpPr>
          <p:cNvPr id="17" name="CaixaDeTexto 16"/>
          <p:cNvSpPr txBox="1"/>
          <p:nvPr/>
        </p:nvSpPr>
        <p:spPr>
          <a:xfrm>
            <a:off x="6386283" y="4115700"/>
            <a:ext cx="5471887" cy="2307015"/>
          </a:xfrm>
          <a:prstGeom prst="flowChartAlternateProcess">
            <a:avLst/>
          </a:prstGeom>
          <a:ln w="57150">
            <a:solidFill>
              <a:srgbClr val="4EB79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 algn="just">
              <a:spcAft>
                <a:spcPts val="1100"/>
              </a:spcAft>
              <a:buFont typeface="Arial" panose="020B0604020202020204" pitchFamily="34" charset="0"/>
              <a:buChar char="•"/>
            </a:pPr>
            <a:r>
              <a:rPr lang="pt-BR" sz="1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Queixas sobre a autorização;</a:t>
            </a:r>
          </a:p>
          <a:p>
            <a:pPr marL="285750" indent="-285750" algn="just">
              <a:spcAft>
                <a:spcPts val="1100"/>
              </a:spcAft>
              <a:buFont typeface="Arial" panose="020B0604020202020204" pitchFamily="34" charset="0"/>
              <a:buChar char="•"/>
            </a:pPr>
            <a:r>
              <a:rPr lang="pt-BR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Dependência do médico </a:t>
            </a:r>
            <a:r>
              <a:rPr lang="pt-BR" sz="1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credenciado </a:t>
            </a:r>
            <a:r>
              <a:rPr lang="pt-BR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no processo, podendo influenciar dias da semana e prestadores mais </a:t>
            </a:r>
            <a:r>
              <a:rPr lang="pt-BR" sz="1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custosos </a:t>
            </a:r>
            <a:r>
              <a:rPr lang="pt-BR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e/ou cheios</a:t>
            </a:r>
            <a:r>
              <a:rPr lang="pt-BR" sz="1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;</a:t>
            </a:r>
          </a:p>
          <a:p>
            <a:pPr marL="285750" indent="-285750" algn="just">
              <a:spcAft>
                <a:spcPts val="1100"/>
              </a:spcAft>
              <a:buFont typeface="Arial" panose="020B0604020202020204" pitchFamily="34" charset="0"/>
              <a:buChar char="•"/>
            </a:pPr>
            <a:r>
              <a:rPr lang="pt-BR" sz="1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Má avaliação do tempo do processo de alta;</a:t>
            </a:r>
            <a:endParaRPr lang="pt-BR" sz="1700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  <a:p>
            <a:pPr marL="285750" indent="-285750" algn="just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pt-BR" sz="1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Críticas às </a:t>
            </a:r>
            <a:r>
              <a:rPr lang="pt-BR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refeições servidas</a:t>
            </a:r>
            <a:r>
              <a:rPr lang="pt-BR" sz="1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.</a:t>
            </a:r>
            <a:endParaRPr lang="pt-BR" sz="1700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</p:txBody>
      </p:sp>
      <p:sp>
        <p:nvSpPr>
          <p:cNvPr id="18" name="CaixaDeTexto 17"/>
          <p:cNvSpPr txBox="1"/>
          <p:nvPr/>
        </p:nvSpPr>
        <p:spPr>
          <a:xfrm>
            <a:off x="6547291" y="3657018"/>
            <a:ext cx="415108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Fraquezas</a:t>
            </a:r>
            <a:endParaRPr lang="pt-BR" sz="22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259214" y="2196615"/>
            <a:ext cx="9918632" cy="1225868"/>
          </a:xfrm>
          <a:prstGeom prst="flowChartAlternateProcess">
            <a:avLst/>
          </a:prstGeom>
          <a:solidFill>
            <a:srgbClr val="3B485D"/>
          </a:solidFill>
          <a:ln w="57150">
            <a:solidFill>
              <a:srgbClr val="3B485D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t-BR" sz="2200" dirty="0" smtClean="0">
                <a:solidFill>
                  <a:schemeClr val="bg1"/>
                </a:solidFill>
                <a:latin typeface="Bariol Regular" panose="02000506040000020003" pitchFamily="50" charset="0"/>
              </a:rPr>
              <a:t>No geral, o índice de satisfação com os prestadores foi bastante elevado. Os principais pontos de atenção se referem à avaliação da estrutura das enfermarias, ao processo de alta e pedido de autorização de procedimentos e materiais. </a:t>
            </a:r>
            <a:endParaRPr lang="pt-BR" sz="2200" dirty="0">
              <a:solidFill>
                <a:schemeClr val="bg1"/>
              </a:solidFill>
              <a:latin typeface="Bariol Regular" panose="0200050604000002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491239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531568" y="4645240"/>
            <a:ext cx="81334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4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Resultados</a:t>
            </a:r>
          </a:p>
          <a:p>
            <a:r>
              <a:rPr lang="pt-BR" sz="28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Pesquisa de satisfação – eletiva</a:t>
            </a:r>
            <a:endParaRPr lang="pt-BR" sz="2800" b="1" cap="small" dirty="0">
              <a:solidFill>
                <a:schemeClr val="bg1"/>
              </a:solidFill>
              <a:latin typeface="Bariol Light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62195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6487887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Satisfação geral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Internação eletiva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20393" y="6534442"/>
            <a:ext cx="82478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latin typeface="Bariol Regular" panose="02000506040000020003" pitchFamily="50" charset="0"/>
              </a:rPr>
              <a:t>P. Qual a sua satisfação geral em relação a esse prestador (Hospital ou Clínica</a:t>
            </a:r>
            <a:r>
              <a:rPr lang="pt-BR" sz="1200" dirty="0" smtClean="0">
                <a:latin typeface="Bariol Regular" panose="02000506040000020003" pitchFamily="50" charset="0"/>
              </a:rPr>
              <a:t>) nesta internação?</a:t>
            </a:r>
            <a:endParaRPr lang="pt-BR" sz="1200" dirty="0">
              <a:latin typeface="Bariol Regular" panose="02000506040000020003" pitchFamily="50" charset="0"/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219129" y="2343727"/>
            <a:ext cx="382703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bg1">
                    <a:lumMod val="50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Observações</a:t>
            </a:r>
            <a:endParaRPr lang="pt-BR" sz="2600" b="1" dirty="0">
              <a:solidFill>
                <a:schemeClr val="bg1">
                  <a:lumMod val="50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2" name="Retângulo 21"/>
          <p:cNvSpPr/>
          <p:nvPr/>
        </p:nvSpPr>
        <p:spPr>
          <a:xfrm>
            <a:off x="219129" y="2343727"/>
            <a:ext cx="382703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Observações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7" name="CaixaDeTexto 26"/>
          <p:cNvSpPr txBox="1"/>
          <p:nvPr/>
        </p:nvSpPr>
        <p:spPr>
          <a:xfrm flipH="1">
            <a:off x="219129" y="2909043"/>
            <a:ext cx="365060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A satisfação geral dos beneficiários com os prestadores em que se internaram em caráter eletivo é bastante elevada </a:t>
            </a:r>
            <a:r>
              <a:rPr lang="pt-B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(94,7%)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, o que é um fator positivo no resultado da pesquisa. </a:t>
            </a:r>
          </a:p>
          <a:p>
            <a:pPr algn="just"/>
            <a:endParaRPr lang="pt-BR" sz="1600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  <a:p>
            <a:pPr algn="just"/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Vale ressaltar que a parcela de beneficiários que se declararam muito satisfeitos </a:t>
            </a:r>
            <a:r>
              <a:rPr lang="pt-B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(53,6%) 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se mostrou superior aos satisfeitos </a:t>
            </a:r>
            <a:r>
              <a:rPr lang="pt-B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(41,1%)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, o que ratifica a boa avaliação geral dos prestadores.</a:t>
            </a:r>
            <a:endParaRPr lang="pt-BR" sz="1600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4305083" y="2343726"/>
            <a:ext cx="382703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Satisfação Geral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8" name="Conector reto 17"/>
          <p:cNvCxnSpPr/>
          <p:nvPr/>
        </p:nvCxnSpPr>
        <p:spPr>
          <a:xfrm>
            <a:off x="4128655" y="2295375"/>
            <a:ext cx="0" cy="4280867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Grá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529685295"/>
              </p:ext>
            </p:extLst>
          </p:nvPr>
        </p:nvGraphicFramePr>
        <p:xfrm>
          <a:off x="5245498" y="2842355"/>
          <a:ext cx="5599370" cy="33596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14366317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6487887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4EB798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Pontos de concentração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Satisfação geral com os prestadores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7" name="CaixaDeTexto 26"/>
          <p:cNvSpPr txBox="1"/>
          <p:nvPr/>
        </p:nvSpPr>
        <p:spPr>
          <a:xfrm flipH="1">
            <a:off x="219129" y="2909043"/>
            <a:ext cx="365060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A satisfação geral dos beneficiários com 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os </a:t>
            </a:r>
            <a:r>
              <a:rPr lang="pt-B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prestadores 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é muito </a:t>
            </a:r>
            <a:r>
              <a:rPr lang="pt-B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boa 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(</a:t>
            </a:r>
            <a:r>
              <a:rPr lang="pt-B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94,7%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), o que é um resultado positivo e coerente com o tipo de atendimento (eletivo).</a:t>
            </a:r>
          </a:p>
          <a:p>
            <a:pPr algn="just"/>
            <a:endParaRPr lang="pt-BR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  <a:p>
            <a:pPr algn="just"/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Chama a atenção que apenas 06 clientes não demonstraram satisfação geral com o atendimento e apenas 01 se mostrou muito insatisfeito (atendido no Hospital São Vicente de Paulo). 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4305083" y="2343726"/>
            <a:ext cx="513475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Satisfação geral por unidade 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8" name="Conector reto 17"/>
          <p:cNvCxnSpPr/>
          <p:nvPr/>
        </p:nvCxnSpPr>
        <p:spPr>
          <a:xfrm>
            <a:off x="4128655" y="2295375"/>
            <a:ext cx="0" cy="4280867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tângulo 13"/>
          <p:cNvSpPr/>
          <p:nvPr/>
        </p:nvSpPr>
        <p:spPr>
          <a:xfrm>
            <a:off x="287977" y="2401439"/>
            <a:ext cx="382703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Observações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20393" y="6534442"/>
            <a:ext cx="82478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latin typeface="Bariol Regular" panose="02000506040000020003" pitchFamily="50" charset="0"/>
              </a:rPr>
              <a:t>P. Qual a sua satisfação geral em relação a esse prestador (Hospital ou Clínica)?</a:t>
            </a:r>
          </a:p>
        </p:txBody>
      </p:sp>
      <p:graphicFrame>
        <p:nvGraphicFramePr>
          <p:cNvPr id="10" name="Grá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587577922"/>
              </p:ext>
            </p:extLst>
          </p:nvPr>
        </p:nvGraphicFramePr>
        <p:xfrm>
          <a:off x="4305083" y="2713854"/>
          <a:ext cx="7759537" cy="3862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9618199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149601" y="1918190"/>
            <a:ext cx="8686676" cy="4188381"/>
          </a:xfrm>
          <a:prstGeom prst="flowChartAlternateProcess">
            <a:avLst/>
          </a:prstGeom>
          <a:ln w="38100">
            <a:solidFill>
              <a:srgbClr val="4EB79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“Gostaria de parabenizar a equipe médica que me atendeu e ao plano que prestou toda a assistência.”</a:t>
            </a:r>
          </a:p>
          <a:p>
            <a:pPr>
              <a:spcAft>
                <a:spcPts val="1200"/>
              </a:spcAft>
            </a:pPr>
            <a:endParaRPr lang="pt-BR" sz="2000" i="1" dirty="0" smtClean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  <a:p>
            <a:pPr>
              <a:spcAft>
                <a:spcPts val="1200"/>
              </a:spcAft>
            </a:pP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“A rede FioSaúde é muito boa e o atendimento é muito rápido.”</a:t>
            </a:r>
          </a:p>
          <a:p>
            <a:pPr>
              <a:spcAft>
                <a:spcPts val="1200"/>
              </a:spcAft>
            </a:pPr>
            <a:endParaRPr lang="pt-BR" sz="2000" i="1" dirty="0" smtClean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  <a:p>
            <a:pPr>
              <a:spcAft>
                <a:spcPts val="1200"/>
              </a:spcAft>
            </a:pP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“Que o plano vale a pena, os funcionários trabalham de maneira correta e têm bom padrão no atendimento e infraestrutura.”</a:t>
            </a:r>
          </a:p>
          <a:p>
            <a:pPr>
              <a:spcAft>
                <a:spcPts val="1200"/>
              </a:spcAft>
            </a:pPr>
            <a:endParaRPr lang="pt-BR" sz="2000" i="1" dirty="0" smtClean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  <a:p>
            <a:pPr>
              <a:spcAft>
                <a:spcPts val="1200"/>
              </a:spcAft>
            </a:pP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“Ótimo </a:t>
            </a:r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atendimento de modo geral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.”</a:t>
            </a:r>
            <a:endParaRPr lang="pt-BR" sz="2000" i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Elogios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Rede FioSaúde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0" y="6521185"/>
            <a:ext cx="80719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b="1" dirty="0">
                <a:latin typeface="Bariol Regular" panose="02000506040000020003" pitchFamily="50" charset="0"/>
              </a:rPr>
              <a:t>Para finalizar, o (a) Sr.(a) gostaria de deixar alguma outra sugestão, critica ou elogio sobre a rede credenciada da </a:t>
            </a:r>
            <a:r>
              <a:rPr lang="pt-BR" sz="1200" b="1" dirty="0" smtClean="0">
                <a:latin typeface="Bariol Regular" panose="02000506040000020003" pitchFamily="50" charset="0"/>
              </a:rPr>
              <a:t>FioSaúde?</a:t>
            </a:r>
            <a:endParaRPr lang="pt-BR" sz="1200" b="1" dirty="0">
              <a:latin typeface="Bariol Regular" panose="02000506040000020003" pitchFamily="50" charset="0"/>
            </a:endParaRPr>
          </a:p>
          <a:p>
            <a:r>
              <a:rPr lang="pt-BR" sz="1200" b="1" dirty="0">
                <a:latin typeface="Bariol Regular" panose="02000506040000020003" pitchFamily="50" charset="0"/>
              </a:rPr>
              <a:t> </a:t>
            </a:r>
          </a:p>
          <a:p>
            <a:endParaRPr lang="pt-BR" sz="1200" dirty="0">
              <a:latin typeface="Bariol Regular" panose="02000506040000020003" pitchFamily="50" charset="0"/>
            </a:endParaRPr>
          </a:p>
        </p:txBody>
      </p:sp>
      <p:pic>
        <p:nvPicPr>
          <p:cNvPr id="7" name="Picture 6" descr="http://www.hercampus.com/sites/default/files/styles/full_width_embed/public/2013/10/21/13476359851958638477thumbs-down-icon-red-hi-hi.png?itok=8IHHp3bJ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V="1">
            <a:off x="300719" y="2227970"/>
            <a:ext cx="2505402" cy="2623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973993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Sugestões e críticas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Rede FioSaúde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0" y="6534833"/>
            <a:ext cx="79565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b="1" dirty="0">
                <a:latin typeface="Bariol Regular" panose="02000506040000020003" pitchFamily="50" charset="0"/>
              </a:rPr>
              <a:t>Para finalizar, o (a) Sr.(a) gostaria de deixar alguma outra sugestão, critica ou elogio </a:t>
            </a:r>
            <a:r>
              <a:rPr lang="pt-BR" sz="1200" b="1" dirty="0" smtClean="0">
                <a:latin typeface="Bariol Regular" panose="02000506040000020003" pitchFamily="50" charset="0"/>
              </a:rPr>
              <a:t>sobre </a:t>
            </a:r>
            <a:r>
              <a:rPr lang="pt-BR" sz="1200" b="1" dirty="0">
                <a:latin typeface="Bariol Regular" panose="02000506040000020003" pitchFamily="50" charset="0"/>
              </a:rPr>
              <a:t>rede credenciada da </a:t>
            </a:r>
            <a:r>
              <a:rPr lang="pt-BR" sz="1200" b="1" dirty="0" smtClean="0">
                <a:latin typeface="Bariol Regular" panose="02000506040000020003" pitchFamily="50" charset="0"/>
              </a:rPr>
              <a:t>FioSaúde?</a:t>
            </a:r>
            <a:endParaRPr lang="pt-BR" sz="1200" b="1" dirty="0">
              <a:latin typeface="Bariol Regular" panose="02000506040000020003" pitchFamily="50" charset="0"/>
            </a:endParaRPr>
          </a:p>
          <a:p>
            <a:r>
              <a:rPr lang="pt-BR" sz="1200" b="1" dirty="0">
                <a:latin typeface="Bariol Regular" panose="02000506040000020003" pitchFamily="50" charset="0"/>
              </a:rPr>
              <a:t> </a:t>
            </a:r>
          </a:p>
          <a:p>
            <a:endParaRPr lang="pt-BR" sz="1200" dirty="0">
              <a:latin typeface="Bariol Regular" panose="02000506040000020003" pitchFamily="50" charset="0"/>
            </a:endParaRPr>
          </a:p>
        </p:txBody>
      </p:sp>
      <p:pic>
        <p:nvPicPr>
          <p:cNvPr id="1030" name="Picture 6" descr="http://www.hercampus.com/sites/default/files/styles/full_width_embed/public/2013/10/21/13476359851958638477thumbs-down-icon-red-hi-hi.png?itok=8IHHp3bJ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576" y="3265714"/>
            <a:ext cx="2505402" cy="2623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2902428" y="1951392"/>
            <a:ext cx="8886422" cy="2145268"/>
          </a:xfrm>
          <a:prstGeom prst="flowChartAlternateProcess">
            <a:avLst/>
          </a:prstGeom>
          <a:ln w="38100">
            <a:solidFill>
              <a:srgbClr val="4EB79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pt-BR" sz="2000" i="1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“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Ampliar a rede credenciada da FioSaúde dentro e fora do estado.”</a:t>
            </a:r>
          </a:p>
          <a:p>
            <a:pPr algn="just">
              <a:spcAft>
                <a:spcPts val="1200"/>
              </a:spcAft>
            </a:pP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“A saída (descredenciamento) de alguns médicos da FioSaúde tem deixado o usuário preocupado.”</a:t>
            </a:r>
          </a:p>
          <a:p>
            <a:pPr algn="just">
              <a:spcAft>
                <a:spcPts val="1200"/>
              </a:spcAft>
            </a:pP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“</a:t>
            </a:r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Planos básicos 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têm </a:t>
            </a:r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um ressarcimento de cirurgia 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baixo. </a:t>
            </a:r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Gostaria de melhorias nesse sentindo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xmlns="" val="417432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Motivos de escolha do prestador</a:t>
            </a:r>
            <a:endParaRPr lang="pt-BR" sz="3600" cap="small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Internação eletiva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0" y="6542137"/>
            <a:ext cx="46911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b="1" dirty="0">
                <a:latin typeface="Bariol Regular" panose="02000506040000020003" pitchFamily="50" charset="0"/>
              </a:rPr>
              <a:t>Por qual motivo o (a) Sr.(a) escolheu esse local para sua internação?</a:t>
            </a:r>
            <a:endParaRPr lang="pt-BR" sz="1200" dirty="0">
              <a:latin typeface="Bariol Regular" panose="02000506040000020003" pitchFamily="50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2497649" y="2353790"/>
            <a:ext cx="748313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Motivos de escolha do prestador para internação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3" name="Gráfico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342255267"/>
              </p:ext>
            </p:extLst>
          </p:nvPr>
        </p:nvGraphicFramePr>
        <p:xfrm>
          <a:off x="2159309" y="2910078"/>
          <a:ext cx="8067837" cy="3152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26431090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Gráfico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691579997"/>
              </p:ext>
            </p:extLst>
          </p:nvPr>
        </p:nvGraphicFramePr>
        <p:xfrm>
          <a:off x="306063" y="2837506"/>
          <a:ext cx="5563888" cy="3338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/>
          <p:cNvSpPr/>
          <p:nvPr/>
        </p:nvSpPr>
        <p:spPr>
          <a:xfrm>
            <a:off x="206137" y="2290812"/>
            <a:ext cx="576374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Dificuldade de agendamento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6096000" y="6493498"/>
            <a:ext cx="42511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Qual foi a dificuldade? </a:t>
            </a:r>
            <a:endParaRPr lang="pt-BR" sz="1200" dirty="0">
              <a:latin typeface="Bariol Regular" panose="02000506040000020003" pitchFamily="50" charset="0"/>
            </a:endParaRPr>
          </a:p>
        </p:txBody>
      </p:sp>
      <p:sp>
        <p:nvSpPr>
          <p:cNvPr id="17" name="Retângulo 16"/>
          <p:cNvSpPr/>
          <p:nvPr/>
        </p:nvSpPr>
        <p:spPr>
          <a:xfrm>
            <a:off x="6348248" y="2290813"/>
            <a:ext cx="503525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Motivos de dificuldade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8" name="Conector reto 17"/>
          <p:cNvCxnSpPr/>
          <p:nvPr/>
        </p:nvCxnSpPr>
        <p:spPr>
          <a:xfrm>
            <a:off x="6096000" y="2261270"/>
            <a:ext cx="0" cy="4280867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tângulo de cantos arredondados 19"/>
          <p:cNvSpPr/>
          <p:nvPr/>
        </p:nvSpPr>
        <p:spPr>
          <a:xfrm>
            <a:off x="2811434" y="3345435"/>
            <a:ext cx="423082" cy="368490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21" name="Conector de seta reta 20"/>
          <p:cNvCxnSpPr/>
          <p:nvPr/>
        </p:nvCxnSpPr>
        <p:spPr>
          <a:xfrm flipV="1">
            <a:off x="3234516" y="3500652"/>
            <a:ext cx="3113732" cy="2047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aixaDeTexto 22"/>
          <p:cNvSpPr txBox="1"/>
          <p:nvPr/>
        </p:nvSpPr>
        <p:spPr>
          <a:xfrm>
            <a:off x="0" y="6501193"/>
            <a:ext cx="53748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latin typeface="Bariol Regular" panose="02000506040000020003" pitchFamily="50" charset="0"/>
              </a:rPr>
              <a:t>P. Antes de sua internação, houve dificuldade para agendamento deste procedimento?</a:t>
            </a:r>
          </a:p>
        </p:txBody>
      </p:sp>
      <p:sp>
        <p:nvSpPr>
          <p:cNvPr id="24" name="Retângulo 2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Agendamento da internação</a:t>
            </a:r>
            <a:endParaRPr lang="pt-BR" sz="3600" cap="small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r"/>
            <a:r>
              <a:rPr lang="pt-BR" sz="2000" b="1" cap="small" dirty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Internação eletiva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9" name="Gráfico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255206333"/>
              </p:ext>
            </p:extLst>
          </p:nvPr>
        </p:nvGraphicFramePr>
        <p:xfrm>
          <a:off x="6222124" y="3070998"/>
          <a:ext cx="6029691" cy="28713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4889416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Gráfico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34833973"/>
              </p:ext>
            </p:extLst>
          </p:nvPr>
        </p:nvGraphicFramePr>
        <p:xfrm>
          <a:off x="0" y="2845920"/>
          <a:ext cx="6084103" cy="35028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Recepção</a:t>
            </a:r>
          </a:p>
          <a:p>
            <a:pPr algn="r"/>
            <a:r>
              <a:rPr lang="pt-BR" sz="2000" b="1" cap="small" dirty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Internação eletiva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8139" y="6499016"/>
            <a:ext cx="60959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b="1" dirty="0">
                <a:latin typeface="Bariol Regular" panose="02000506040000020003" pitchFamily="50" charset="0"/>
              </a:rPr>
              <a:t>Como o (a) Sr.(a) avalia sua satisfação com a recepção do hospital onde ficou internado</a:t>
            </a:r>
            <a:r>
              <a:rPr lang="pt-BR" sz="1200" b="1" dirty="0" smtClean="0">
                <a:latin typeface="Bariol Regular" panose="02000506040000020003" pitchFamily="50" charset="0"/>
              </a:rPr>
              <a:t>?</a:t>
            </a:r>
            <a:endParaRPr lang="pt-BR" sz="1200" dirty="0">
              <a:latin typeface="Bariol Regular" panose="02000506040000020003" pitchFamily="50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6096000" y="6492763"/>
            <a:ext cx="42511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dirty="0">
                <a:latin typeface="Bariol Regular" panose="02000506040000020003" pitchFamily="50" charset="0"/>
              </a:rPr>
              <a:t>Por qual motivo a recepção foi insatisfatória? 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306497" y="2342349"/>
            <a:ext cx="5499284" cy="492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Avaliação recepção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8" name="Retângulo 17"/>
          <p:cNvSpPr/>
          <p:nvPr/>
        </p:nvSpPr>
        <p:spPr>
          <a:xfrm>
            <a:off x="6348248" y="2342347"/>
            <a:ext cx="503525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Motivos de insatisfação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9" name="Conector reto 18"/>
          <p:cNvCxnSpPr/>
          <p:nvPr/>
        </p:nvCxnSpPr>
        <p:spPr>
          <a:xfrm>
            <a:off x="6096000" y="2261270"/>
            <a:ext cx="0" cy="4280867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tângulo 1"/>
          <p:cNvSpPr/>
          <p:nvPr/>
        </p:nvSpPr>
        <p:spPr>
          <a:xfrm>
            <a:off x="7609441" y="5803944"/>
            <a:ext cx="982767" cy="5640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de cantos arredondados 12"/>
          <p:cNvSpPr/>
          <p:nvPr/>
        </p:nvSpPr>
        <p:spPr>
          <a:xfrm>
            <a:off x="287477" y="5312229"/>
            <a:ext cx="2230770" cy="894554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4" name="Conector de seta reta 13"/>
          <p:cNvCxnSpPr/>
          <p:nvPr/>
        </p:nvCxnSpPr>
        <p:spPr>
          <a:xfrm flipV="1">
            <a:off x="2402135" y="6204191"/>
            <a:ext cx="3964438" cy="259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" name="Gráfico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329839114"/>
              </p:ext>
            </p:extLst>
          </p:nvPr>
        </p:nvGraphicFramePr>
        <p:xfrm>
          <a:off x="6137159" y="2973903"/>
          <a:ext cx="5372670" cy="32580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3043851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Gráfico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410817564"/>
              </p:ext>
            </p:extLst>
          </p:nvPr>
        </p:nvGraphicFramePr>
        <p:xfrm>
          <a:off x="122909" y="2948547"/>
          <a:ext cx="5866459" cy="34108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Atendimento da governança</a:t>
            </a:r>
          </a:p>
          <a:p>
            <a:pPr algn="r"/>
            <a:r>
              <a:rPr lang="pt-BR" sz="2000" b="1" cap="small" dirty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Internação eletiva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0" y="6425257"/>
            <a:ext cx="6095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b="1" dirty="0">
                <a:latin typeface="Bariol Regular" panose="02000506040000020003" pitchFamily="50" charset="0"/>
              </a:rPr>
              <a:t>Sobre a equipe de Governança</a:t>
            </a:r>
            <a:r>
              <a:rPr lang="pt-BR" sz="1200" b="1" dirty="0" smtClean="0">
                <a:latin typeface="Bariol Regular" panose="02000506040000020003" pitchFamily="50" charset="0"/>
              </a:rPr>
              <a:t>, </a:t>
            </a:r>
            <a:r>
              <a:rPr lang="pt-BR" sz="1200" b="1" dirty="0">
                <a:latin typeface="Bariol Regular" panose="02000506040000020003" pitchFamily="50" charset="0"/>
              </a:rPr>
              <a:t>como o (a) Sr.(a) avalia o atendimento prestado por estes profissionais?</a:t>
            </a:r>
            <a:endParaRPr lang="pt-BR" sz="1200" dirty="0">
              <a:latin typeface="Bariol Regular" panose="02000506040000020003" pitchFamily="50" charset="0"/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6096000" y="6534442"/>
            <a:ext cx="42511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Por </a:t>
            </a:r>
            <a:r>
              <a:rPr lang="pt-BR" sz="1200" dirty="0">
                <a:latin typeface="Bariol Regular" panose="02000506040000020003" pitchFamily="50" charset="0"/>
              </a:rPr>
              <a:t>qual motivo? </a:t>
            </a:r>
          </a:p>
        </p:txBody>
      </p:sp>
      <p:sp>
        <p:nvSpPr>
          <p:cNvPr id="17" name="Retângulo 16"/>
          <p:cNvSpPr/>
          <p:nvPr/>
        </p:nvSpPr>
        <p:spPr>
          <a:xfrm>
            <a:off x="306497" y="2342349"/>
            <a:ext cx="5499284" cy="492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Avaliação atendimento governança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9" name="Retângulo 18"/>
          <p:cNvSpPr/>
          <p:nvPr/>
        </p:nvSpPr>
        <p:spPr>
          <a:xfrm>
            <a:off x="6348248" y="2331757"/>
            <a:ext cx="503525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Motivos de insatisfação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20" name="Conector reto 19"/>
          <p:cNvCxnSpPr/>
          <p:nvPr/>
        </p:nvCxnSpPr>
        <p:spPr>
          <a:xfrm>
            <a:off x="6096000" y="2261270"/>
            <a:ext cx="0" cy="4280867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tângulo de cantos arredondados 20"/>
          <p:cNvSpPr/>
          <p:nvPr/>
        </p:nvSpPr>
        <p:spPr>
          <a:xfrm>
            <a:off x="122909" y="5224498"/>
            <a:ext cx="2036032" cy="1135117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22" name="Conector de seta reta 21"/>
          <p:cNvCxnSpPr/>
          <p:nvPr/>
        </p:nvCxnSpPr>
        <p:spPr>
          <a:xfrm>
            <a:off x="2031349" y="6362555"/>
            <a:ext cx="4316899" cy="1157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Gráfico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234401052"/>
              </p:ext>
            </p:extLst>
          </p:nvPr>
        </p:nvGraphicFramePr>
        <p:xfrm>
          <a:off x="6223592" y="2948547"/>
          <a:ext cx="5564070" cy="32665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19232066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Gráfico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04888628"/>
              </p:ext>
            </p:extLst>
          </p:nvPr>
        </p:nvGraphicFramePr>
        <p:xfrm>
          <a:off x="-27446" y="2893198"/>
          <a:ext cx="6143625" cy="34791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Atendimento da enfermagem</a:t>
            </a:r>
          </a:p>
          <a:p>
            <a:pPr algn="r"/>
            <a:r>
              <a:rPr lang="pt-BR" sz="2000" b="1" cap="small" dirty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Internação eletiva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CaixaDeTexto 15"/>
          <p:cNvSpPr txBox="1"/>
          <p:nvPr/>
        </p:nvSpPr>
        <p:spPr>
          <a:xfrm>
            <a:off x="27710" y="6418887"/>
            <a:ext cx="60333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dirty="0">
                <a:latin typeface="Bariol Regular" panose="02000506040000020003" pitchFamily="50" charset="0"/>
              </a:rPr>
              <a:t>Como a (a) Sr.(a) avalia o atendimento prestado pela equipe de enfermagem durante toda sua estadia?</a:t>
            </a:r>
          </a:p>
        </p:txBody>
      </p:sp>
      <p:sp>
        <p:nvSpPr>
          <p:cNvPr id="21" name="Retângulo 20"/>
          <p:cNvSpPr/>
          <p:nvPr/>
        </p:nvSpPr>
        <p:spPr>
          <a:xfrm>
            <a:off x="302493" y="2331756"/>
            <a:ext cx="601835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Avaliação atendimento enfermagem</a:t>
            </a:r>
          </a:p>
        </p:txBody>
      </p:sp>
      <p:sp>
        <p:nvSpPr>
          <p:cNvPr id="22" name="Retângulo 21"/>
          <p:cNvSpPr/>
          <p:nvPr/>
        </p:nvSpPr>
        <p:spPr>
          <a:xfrm>
            <a:off x="6295619" y="2331755"/>
            <a:ext cx="569676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Motivos de insatisfação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9" name="Conector reto 18"/>
          <p:cNvCxnSpPr/>
          <p:nvPr/>
        </p:nvCxnSpPr>
        <p:spPr>
          <a:xfrm>
            <a:off x="6096000" y="2261270"/>
            <a:ext cx="0" cy="4280867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tângulo de cantos arredondados 16"/>
          <p:cNvSpPr/>
          <p:nvPr/>
        </p:nvSpPr>
        <p:spPr>
          <a:xfrm>
            <a:off x="204715" y="5240740"/>
            <a:ext cx="1954525" cy="101380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25" name="Conector de seta reta 24"/>
          <p:cNvCxnSpPr/>
          <p:nvPr/>
        </p:nvCxnSpPr>
        <p:spPr>
          <a:xfrm>
            <a:off x="2019728" y="6254541"/>
            <a:ext cx="42954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aixaDeTexto 25"/>
          <p:cNvSpPr txBox="1"/>
          <p:nvPr/>
        </p:nvSpPr>
        <p:spPr>
          <a:xfrm>
            <a:off x="6096000" y="6534442"/>
            <a:ext cx="42511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Por </a:t>
            </a:r>
            <a:r>
              <a:rPr lang="pt-BR" sz="1200" dirty="0">
                <a:latin typeface="Bariol Regular" panose="02000506040000020003" pitchFamily="50" charset="0"/>
              </a:rPr>
              <a:t>qual motivo? </a:t>
            </a:r>
          </a:p>
        </p:txBody>
      </p:sp>
      <p:graphicFrame>
        <p:nvGraphicFramePr>
          <p:cNvPr id="18" name="Gráfico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863190615"/>
              </p:ext>
            </p:extLst>
          </p:nvPr>
        </p:nvGraphicFramePr>
        <p:xfrm>
          <a:off x="6061025" y="2917592"/>
          <a:ext cx="6019800" cy="34303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23587717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Gráfico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74972678"/>
              </p:ext>
            </p:extLst>
          </p:nvPr>
        </p:nvGraphicFramePr>
        <p:xfrm>
          <a:off x="212729" y="2867054"/>
          <a:ext cx="5686820" cy="34636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Atendimento dos médicos</a:t>
            </a:r>
          </a:p>
          <a:p>
            <a:pPr algn="r"/>
            <a:r>
              <a:rPr lang="pt-BR" sz="2000" b="1" cap="small" dirty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Internação eletiva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0" y="6534441"/>
            <a:ext cx="62097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b="1" dirty="0">
                <a:latin typeface="Bariol Regular" panose="02000506040000020003" pitchFamily="50" charset="0"/>
              </a:rPr>
              <a:t>Como o (a) Sr. (a) avalia o atendimento prestado pela equipe médica do hospital ou clínica?</a:t>
            </a:r>
            <a:endParaRPr lang="pt-BR" sz="1200" dirty="0">
              <a:latin typeface="Bariol Regular" panose="02000506040000020003" pitchFamily="50" charset="0"/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6096000" y="6534442"/>
            <a:ext cx="42511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Por </a:t>
            </a:r>
            <a:r>
              <a:rPr lang="pt-BR" sz="1200" dirty="0">
                <a:latin typeface="Bariol Regular" panose="02000506040000020003" pitchFamily="50" charset="0"/>
              </a:rPr>
              <a:t>qual motivo? </a:t>
            </a:r>
          </a:p>
        </p:txBody>
      </p:sp>
      <p:sp>
        <p:nvSpPr>
          <p:cNvPr id="17" name="Retângulo 16"/>
          <p:cNvSpPr/>
          <p:nvPr/>
        </p:nvSpPr>
        <p:spPr>
          <a:xfrm>
            <a:off x="306497" y="2342349"/>
            <a:ext cx="5499284" cy="492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Avaliação atendimento médicos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9" name="Retângulo 18"/>
          <p:cNvSpPr/>
          <p:nvPr/>
        </p:nvSpPr>
        <p:spPr>
          <a:xfrm>
            <a:off x="6348248" y="2331757"/>
            <a:ext cx="503525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Motivos de insatisfação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20" name="Conector reto 19"/>
          <p:cNvCxnSpPr/>
          <p:nvPr/>
        </p:nvCxnSpPr>
        <p:spPr>
          <a:xfrm>
            <a:off x="6096000" y="2261270"/>
            <a:ext cx="0" cy="4280867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tângulo de cantos arredondados 20"/>
          <p:cNvSpPr/>
          <p:nvPr/>
        </p:nvSpPr>
        <p:spPr>
          <a:xfrm>
            <a:off x="306498" y="5291615"/>
            <a:ext cx="1836202" cy="102738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22" name="Conector de seta reta 21"/>
          <p:cNvCxnSpPr/>
          <p:nvPr/>
        </p:nvCxnSpPr>
        <p:spPr>
          <a:xfrm>
            <a:off x="1869863" y="6319003"/>
            <a:ext cx="4478385" cy="2349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Gráfico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293803033"/>
              </p:ext>
            </p:extLst>
          </p:nvPr>
        </p:nvGraphicFramePr>
        <p:xfrm>
          <a:off x="6189768" y="2981338"/>
          <a:ext cx="5722681" cy="31922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21185515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Estrutura física da acomodação</a:t>
            </a:r>
          </a:p>
          <a:p>
            <a:pPr algn="r"/>
            <a:r>
              <a:rPr lang="pt-BR" sz="2000" b="1" cap="small" dirty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Internação eletiva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20" name="Conector reto 19"/>
          <p:cNvCxnSpPr/>
          <p:nvPr/>
        </p:nvCxnSpPr>
        <p:spPr>
          <a:xfrm>
            <a:off x="6096000" y="2261270"/>
            <a:ext cx="0" cy="4280867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105699" y="6534442"/>
            <a:ext cx="58491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</a:t>
            </a:r>
            <a:r>
              <a:rPr lang="pt-BR" sz="1200" dirty="0">
                <a:latin typeface="Bariol Regular" panose="02000506040000020003" pitchFamily="50" charset="0"/>
              </a:rPr>
              <a:t>. O plano do (a) Sr.(a) cobre que tipo de acomodação?</a:t>
            </a:r>
          </a:p>
        </p:txBody>
      </p:sp>
      <p:sp>
        <p:nvSpPr>
          <p:cNvPr id="26" name="Retângulo 25"/>
          <p:cNvSpPr/>
          <p:nvPr/>
        </p:nvSpPr>
        <p:spPr>
          <a:xfrm>
            <a:off x="380711" y="2343172"/>
            <a:ext cx="4048070" cy="492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Tipo de acomodação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8" name="CaixaDeTexto 27"/>
          <p:cNvSpPr txBox="1"/>
          <p:nvPr/>
        </p:nvSpPr>
        <p:spPr>
          <a:xfrm>
            <a:off x="6141509" y="6534441"/>
            <a:ext cx="62097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b="1" dirty="0">
                <a:latin typeface="Bariol Regular" panose="02000506040000020003" pitchFamily="50" charset="0"/>
              </a:rPr>
              <a:t>Como </a:t>
            </a:r>
            <a:r>
              <a:rPr lang="pt-BR" sz="1200" b="1" dirty="0" smtClean="0">
                <a:latin typeface="Bariol Regular" panose="02000506040000020003" pitchFamily="50" charset="0"/>
              </a:rPr>
              <a:t>o(a</a:t>
            </a:r>
            <a:r>
              <a:rPr lang="pt-BR" sz="1200" b="1" dirty="0">
                <a:latin typeface="Bariol Regular" panose="02000506040000020003" pitchFamily="50" charset="0"/>
              </a:rPr>
              <a:t>) Sr.(a) avalia a estrutura física do quarto/enfermaria em que ficou </a:t>
            </a:r>
            <a:r>
              <a:rPr lang="pt-BR" sz="1200" b="1" dirty="0" smtClean="0">
                <a:latin typeface="Bariol Regular" panose="02000506040000020003" pitchFamily="50" charset="0"/>
              </a:rPr>
              <a:t>internado(a</a:t>
            </a:r>
            <a:r>
              <a:rPr lang="pt-BR" sz="1200" b="1" dirty="0">
                <a:latin typeface="Bariol Regular" panose="02000506040000020003" pitchFamily="50" charset="0"/>
              </a:rPr>
              <a:t>)?</a:t>
            </a:r>
            <a:endParaRPr lang="pt-BR" sz="1200" dirty="0">
              <a:latin typeface="Bariol Regular" panose="02000506040000020003" pitchFamily="50" charset="0"/>
            </a:endParaRPr>
          </a:p>
        </p:txBody>
      </p:sp>
      <p:sp>
        <p:nvSpPr>
          <p:cNvPr id="29" name="Retângulo 28"/>
          <p:cNvSpPr/>
          <p:nvPr/>
        </p:nvSpPr>
        <p:spPr>
          <a:xfrm>
            <a:off x="6229637" y="2343171"/>
            <a:ext cx="6007871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Avaliação da estrutura física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1" name="Grá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685104405"/>
              </p:ext>
            </p:extLst>
          </p:nvPr>
        </p:nvGraphicFramePr>
        <p:xfrm>
          <a:off x="-615431" y="2973690"/>
          <a:ext cx="6577795" cy="34018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Gráfico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077475256"/>
              </p:ext>
            </p:extLst>
          </p:nvPr>
        </p:nvGraphicFramePr>
        <p:xfrm>
          <a:off x="6229637" y="3193576"/>
          <a:ext cx="5821225" cy="31820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3226511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Gráfico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698208070"/>
              </p:ext>
            </p:extLst>
          </p:nvPr>
        </p:nvGraphicFramePr>
        <p:xfrm>
          <a:off x="6237139" y="2973690"/>
          <a:ext cx="5821225" cy="34018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Estrutura física da Enfermaria</a:t>
            </a:r>
          </a:p>
          <a:p>
            <a:pPr algn="r"/>
            <a:r>
              <a:rPr lang="pt-BR" sz="2000" b="1" cap="small" dirty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 Internação eletiva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20" name="Conector reto 19"/>
          <p:cNvCxnSpPr/>
          <p:nvPr/>
        </p:nvCxnSpPr>
        <p:spPr>
          <a:xfrm>
            <a:off x="6096000" y="2261270"/>
            <a:ext cx="0" cy="4280867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tângulo 25"/>
          <p:cNvSpPr/>
          <p:nvPr/>
        </p:nvSpPr>
        <p:spPr>
          <a:xfrm>
            <a:off x="1173925" y="2343172"/>
            <a:ext cx="3783665" cy="492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Tipo de acomodação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9" name="Retângulo 28"/>
          <p:cNvSpPr/>
          <p:nvPr/>
        </p:nvSpPr>
        <p:spPr>
          <a:xfrm>
            <a:off x="6229637" y="2343171"/>
            <a:ext cx="6007871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Avaliação da estrutura física (Enfermaria)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1" name="Grá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365967173"/>
              </p:ext>
            </p:extLst>
          </p:nvPr>
        </p:nvGraphicFramePr>
        <p:xfrm>
          <a:off x="-615431" y="2973690"/>
          <a:ext cx="6577795" cy="34018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CaixaDeTexto 11"/>
          <p:cNvSpPr txBox="1"/>
          <p:nvPr/>
        </p:nvSpPr>
        <p:spPr>
          <a:xfrm>
            <a:off x="105699" y="6534442"/>
            <a:ext cx="58491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</a:t>
            </a:r>
            <a:r>
              <a:rPr lang="pt-BR" sz="1200" dirty="0">
                <a:latin typeface="Bariol Regular" panose="02000506040000020003" pitchFamily="50" charset="0"/>
              </a:rPr>
              <a:t>. O plano do (a) Sr.(a) cobre que tipo de acomodação?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6141509" y="6457322"/>
            <a:ext cx="62097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b="1" dirty="0">
                <a:latin typeface="Bariol Regular" panose="02000506040000020003" pitchFamily="50" charset="0"/>
              </a:rPr>
              <a:t>Como </a:t>
            </a:r>
            <a:r>
              <a:rPr lang="pt-BR" sz="1200" b="1" dirty="0" smtClean="0">
                <a:latin typeface="Bariol Regular" panose="02000506040000020003" pitchFamily="50" charset="0"/>
              </a:rPr>
              <a:t>o(a</a:t>
            </a:r>
            <a:r>
              <a:rPr lang="pt-BR" sz="1200" b="1" dirty="0">
                <a:latin typeface="Bariol Regular" panose="02000506040000020003" pitchFamily="50" charset="0"/>
              </a:rPr>
              <a:t>) Sr.(a) avalia a estrutura física do quarto/enfermaria em que ficou </a:t>
            </a:r>
            <a:r>
              <a:rPr lang="pt-BR" sz="1200" b="1" dirty="0" smtClean="0">
                <a:latin typeface="Bariol Regular" panose="02000506040000020003" pitchFamily="50" charset="0"/>
              </a:rPr>
              <a:t>internado(a</a:t>
            </a:r>
            <a:r>
              <a:rPr lang="pt-BR" sz="1200" b="1" dirty="0">
                <a:latin typeface="Bariol Regular" panose="02000506040000020003" pitchFamily="50" charset="0"/>
              </a:rPr>
              <a:t>)?</a:t>
            </a:r>
            <a:endParaRPr lang="pt-BR" sz="1200" dirty="0">
              <a:latin typeface="Bariol Regular" panose="0200050604000002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92447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Estrutura física do quarto</a:t>
            </a:r>
          </a:p>
          <a:p>
            <a:pPr algn="r"/>
            <a:r>
              <a:rPr lang="pt-BR" sz="2000" b="1" cap="small" dirty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Internação eletiva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20" name="Conector reto 19"/>
          <p:cNvCxnSpPr/>
          <p:nvPr/>
        </p:nvCxnSpPr>
        <p:spPr>
          <a:xfrm>
            <a:off x="6096000" y="2261270"/>
            <a:ext cx="0" cy="4280867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tângulo 25"/>
          <p:cNvSpPr/>
          <p:nvPr/>
        </p:nvSpPr>
        <p:spPr>
          <a:xfrm>
            <a:off x="1030705" y="2343172"/>
            <a:ext cx="4290441" cy="492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Tipo de acomodação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9" name="Retângulo 28"/>
          <p:cNvSpPr/>
          <p:nvPr/>
        </p:nvSpPr>
        <p:spPr>
          <a:xfrm>
            <a:off x="6229637" y="2343171"/>
            <a:ext cx="6007871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Avaliação da estrutura física (Quarto)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1" name="Grá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261359322"/>
              </p:ext>
            </p:extLst>
          </p:nvPr>
        </p:nvGraphicFramePr>
        <p:xfrm>
          <a:off x="-615431" y="2973690"/>
          <a:ext cx="6577795" cy="34018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Gráfico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580491316"/>
              </p:ext>
            </p:extLst>
          </p:nvPr>
        </p:nvGraphicFramePr>
        <p:xfrm>
          <a:off x="6237139" y="3070746"/>
          <a:ext cx="5821225" cy="33048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CaixaDeTexto 12"/>
          <p:cNvSpPr txBox="1"/>
          <p:nvPr/>
        </p:nvSpPr>
        <p:spPr>
          <a:xfrm>
            <a:off x="105699" y="6534442"/>
            <a:ext cx="58491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</a:t>
            </a:r>
            <a:r>
              <a:rPr lang="pt-BR" sz="1200" dirty="0">
                <a:latin typeface="Bariol Regular" panose="02000506040000020003" pitchFamily="50" charset="0"/>
              </a:rPr>
              <a:t>. O plano do (a) Sr.(a) cobre que tipo de acomodação?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6141509" y="6435288"/>
            <a:ext cx="62097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b="1" dirty="0">
                <a:latin typeface="Bariol Regular" panose="02000506040000020003" pitchFamily="50" charset="0"/>
              </a:rPr>
              <a:t>Como </a:t>
            </a:r>
            <a:r>
              <a:rPr lang="pt-BR" sz="1200" b="1" dirty="0" smtClean="0">
                <a:latin typeface="Bariol Regular" panose="02000506040000020003" pitchFamily="50" charset="0"/>
              </a:rPr>
              <a:t>o(a</a:t>
            </a:r>
            <a:r>
              <a:rPr lang="pt-BR" sz="1200" b="1" dirty="0">
                <a:latin typeface="Bariol Regular" panose="02000506040000020003" pitchFamily="50" charset="0"/>
              </a:rPr>
              <a:t>) Sr.(a) avalia a estrutura física do quarto/enfermaria em que ficou </a:t>
            </a:r>
            <a:r>
              <a:rPr lang="pt-BR" sz="1200" b="1" dirty="0" smtClean="0">
                <a:latin typeface="Bariol Regular" panose="02000506040000020003" pitchFamily="50" charset="0"/>
              </a:rPr>
              <a:t>internado(a</a:t>
            </a:r>
            <a:r>
              <a:rPr lang="pt-BR" sz="1200" b="1" dirty="0">
                <a:latin typeface="Bariol Regular" panose="02000506040000020003" pitchFamily="50" charset="0"/>
              </a:rPr>
              <a:t>)?</a:t>
            </a:r>
            <a:endParaRPr lang="pt-BR" sz="1200" dirty="0">
              <a:latin typeface="Bariol Regular" panose="0200050604000002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252247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Gráfico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613478476"/>
              </p:ext>
            </p:extLst>
          </p:nvPr>
        </p:nvGraphicFramePr>
        <p:xfrm>
          <a:off x="1" y="2881345"/>
          <a:ext cx="6096000" cy="3454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Avaliação das refeições</a:t>
            </a:r>
          </a:p>
          <a:p>
            <a:pPr algn="r"/>
            <a:r>
              <a:rPr lang="pt-BR" sz="2000" b="1" cap="small" dirty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Internação eletiva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-68240" y="6446305"/>
            <a:ext cx="6449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b="1" dirty="0">
                <a:latin typeface="Bariol Regular" panose="02000506040000020003" pitchFamily="50" charset="0"/>
              </a:rPr>
              <a:t>Em relação às refeições servidas durante o período de internação, como o (a) Sr.(a) as avalia?</a:t>
            </a:r>
            <a:endParaRPr lang="pt-BR" sz="1200" dirty="0">
              <a:latin typeface="Bariol Regular" panose="02000506040000020003" pitchFamily="50" charset="0"/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6287072" y="6534442"/>
            <a:ext cx="42511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Por </a:t>
            </a:r>
            <a:r>
              <a:rPr lang="pt-BR" sz="1200" dirty="0">
                <a:latin typeface="Bariol Regular" panose="02000506040000020003" pitchFamily="50" charset="0"/>
              </a:rPr>
              <a:t>qual motivo? </a:t>
            </a:r>
          </a:p>
        </p:txBody>
      </p:sp>
      <p:sp>
        <p:nvSpPr>
          <p:cNvPr id="17" name="Retângulo 16"/>
          <p:cNvSpPr/>
          <p:nvPr/>
        </p:nvSpPr>
        <p:spPr>
          <a:xfrm>
            <a:off x="306497" y="2342349"/>
            <a:ext cx="5499284" cy="492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Avaliação das refeições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9" name="Retângulo 18"/>
          <p:cNvSpPr/>
          <p:nvPr/>
        </p:nvSpPr>
        <p:spPr>
          <a:xfrm>
            <a:off x="6348248" y="2331757"/>
            <a:ext cx="503525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Motivos de insatisfação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20" name="Conector reto 19"/>
          <p:cNvCxnSpPr/>
          <p:nvPr/>
        </p:nvCxnSpPr>
        <p:spPr>
          <a:xfrm>
            <a:off x="6096000" y="2261270"/>
            <a:ext cx="0" cy="4280867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tângulo de cantos arredondados 20"/>
          <p:cNvSpPr/>
          <p:nvPr/>
        </p:nvSpPr>
        <p:spPr>
          <a:xfrm>
            <a:off x="1132764" y="5199800"/>
            <a:ext cx="975924" cy="109389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22" name="Conector de seta reta 21"/>
          <p:cNvCxnSpPr/>
          <p:nvPr/>
        </p:nvCxnSpPr>
        <p:spPr>
          <a:xfrm>
            <a:off x="1869743" y="6293691"/>
            <a:ext cx="4417329" cy="96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Gráfico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693927018"/>
              </p:ext>
            </p:extLst>
          </p:nvPr>
        </p:nvGraphicFramePr>
        <p:xfrm>
          <a:off x="6096000" y="2881344"/>
          <a:ext cx="5941325" cy="34555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15612148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6487887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Tempo do processo de alta</a:t>
            </a:r>
          </a:p>
          <a:p>
            <a:pPr algn="r"/>
            <a:r>
              <a:rPr lang="pt-BR" sz="2000" b="1" cap="small" dirty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Internação eletiva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0" y="6536338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latin typeface="Bariol Regular" panose="02000506040000020003" pitchFamily="50" charset="0"/>
              </a:rPr>
              <a:t>P. Como o (a) Sr.(a) avalia o tempo total do processo de alta? (Período entre a liberação médica e a saída do hospital)?</a:t>
            </a:r>
          </a:p>
        </p:txBody>
      </p:sp>
      <p:sp>
        <p:nvSpPr>
          <p:cNvPr id="19" name="Retângulo 18"/>
          <p:cNvSpPr/>
          <p:nvPr/>
        </p:nvSpPr>
        <p:spPr>
          <a:xfrm>
            <a:off x="8212248" y="2317969"/>
            <a:ext cx="382703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Observações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1" name="CaixaDeTexto 20"/>
          <p:cNvSpPr txBox="1"/>
          <p:nvPr/>
        </p:nvSpPr>
        <p:spPr>
          <a:xfrm flipH="1">
            <a:off x="8212248" y="2909482"/>
            <a:ext cx="365060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No geral, o processo de alta avaliado como rápido (</a:t>
            </a:r>
            <a:r>
              <a:rPr lang="pt-B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82,6%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).</a:t>
            </a:r>
          </a:p>
          <a:p>
            <a:pPr algn="just"/>
            <a:endParaRPr lang="pt-BR" sz="1600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  <a:p>
            <a:pPr algn="just"/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Entretanto, ainda há o que melhorar, visto que uma parcela significativa o considerou longo ou muito longo (12,5%), demonstrando que há espaço para melhoria nesta etapa final do processo.</a:t>
            </a:r>
          </a:p>
        </p:txBody>
      </p:sp>
      <p:sp>
        <p:nvSpPr>
          <p:cNvPr id="9" name="Retângulo 8"/>
          <p:cNvSpPr/>
          <p:nvPr/>
        </p:nvSpPr>
        <p:spPr>
          <a:xfrm>
            <a:off x="999245" y="2261270"/>
            <a:ext cx="633179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Avaliação tempo do processo de alta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0" name="Conector reto 9"/>
          <p:cNvCxnSpPr/>
          <p:nvPr/>
        </p:nvCxnSpPr>
        <p:spPr>
          <a:xfrm>
            <a:off x="8059526" y="2261270"/>
            <a:ext cx="0" cy="4280867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Grá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98162286"/>
              </p:ext>
            </p:extLst>
          </p:nvPr>
        </p:nvGraphicFramePr>
        <p:xfrm>
          <a:off x="999245" y="2909481"/>
          <a:ext cx="5906159" cy="34650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24272999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6487887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941912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Nível de satisfação por indicação (Método NPS)</a:t>
            </a:r>
          </a:p>
          <a:p>
            <a:pPr algn="r"/>
            <a:r>
              <a:rPr lang="pt-BR" sz="2000" b="1" cap="small" dirty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Internação eletiva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0" y="6536338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latin typeface="Bariol Regular" panose="02000506040000020003" pitchFamily="50" charset="0"/>
              </a:rPr>
              <a:t>P. Em uma escala de 1 a 10, qual é a probabilidade do (a) Sr.(a) recomendar a FioSaúde para um amigo ou familiar que estivesse precisando de um plano de saúde?</a:t>
            </a:r>
          </a:p>
        </p:txBody>
      </p:sp>
      <p:sp>
        <p:nvSpPr>
          <p:cNvPr id="19" name="Retângulo 18"/>
          <p:cNvSpPr/>
          <p:nvPr/>
        </p:nvSpPr>
        <p:spPr>
          <a:xfrm>
            <a:off x="8212248" y="2317969"/>
            <a:ext cx="382703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Observações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1" name="CaixaDeTexto 20"/>
          <p:cNvSpPr txBox="1"/>
          <p:nvPr/>
        </p:nvSpPr>
        <p:spPr>
          <a:xfrm flipH="1">
            <a:off x="8212248" y="2909482"/>
            <a:ext cx="365060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A satisfação dos beneficiários que se internaram de maneira eletiva é ratificada pela alta nota média (NPS) de </a:t>
            </a:r>
            <a:r>
              <a:rPr lang="pt-B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9,06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.</a:t>
            </a:r>
          </a:p>
          <a:p>
            <a:pPr algn="just"/>
            <a:endParaRPr lang="pt-BR" sz="1600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  <a:p>
            <a:pPr algn="just"/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Vale ressaltar que mais da metade dos clientes entrevistados (</a:t>
            </a:r>
            <a:r>
              <a:rPr lang="pt-B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51,7%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) deu a nota máxima (10) quando questionados.</a:t>
            </a:r>
          </a:p>
        </p:txBody>
      </p:sp>
      <p:sp>
        <p:nvSpPr>
          <p:cNvPr id="9" name="Retângulo 8"/>
          <p:cNvSpPr/>
          <p:nvPr/>
        </p:nvSpPr>
        <p:spPr>
          <a:xfrm>
            <a:off x="910590" y="2231089"/>
            <a:ext cx="633179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Nível de satisfação por indicação (NPS)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0" name="Conector reto 9"/>
          <p:cNvCxnSpPr/>
          <p:nvPr/>
        </p:nvCxnSpPr>
        <p:spPr>
          <a:xfrm>
            <a:off x="8059526" y="2261270"/>
            <a:ext cx="0" cy="4280867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Gráfico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91300704"/>
              </p:ext>
            </p:extLst>
          </p:nvPr>
        </p:nvGraphicFramePr>
        <p:xfrm>
          <a:off x="246176" y="2953013"/>
          <a:ext cx="7660629" cy="33053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CaixaDeTexto 1"/>
          <p:cNvSpPr txBox="1"/>
          <p:nvPr/>
        </p:nvSpPr>
        <p:spPr>
          <a:xfrm>
            <a:off x="1347978" y="3201227"/>
            <a:ext cx="17878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latin typeface="Bariol Regular" panose="02000506040000020003" pitchFamily="50" charset="0"/>
              </a:rPr>
              <a:t>Nota média</a:t>
            </a:r>
          </a:p>
          <a:p>
            <a:pPr algn="ctr"/>
            <a:r>
              <a:rPr lang="pt-BR" b="1" dirty="0" smtClean="0">
                <a:latin typeface="Bariol Regular" panose="02000506040000020003" pitchFamily="50" charset="0"/>
              </a:rPr>
              <a:t>9,06</a:t>
            </a:r>
            <a:endParaRPr lang="pt-BR" b="1" dirty="0">
              <a:latin typeface="Bariol Regular" panose="0200050604000002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9738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016" t="38158" r="17278" b="38158"/>
          <a:stretch/>
        </p:blipFill>
        <p:spPr>
          <a:xfrm>
            <a:off x="-14068" y="1187719"/>
            <a:ext cx="12210758" cy="311169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0" y="1132423"/>
            <a:ext cx="12192000" cy="2530781"/>
          </a:xfrm>
          <a:prstGeom prst="rect">
            <a:avLst/>
          </a:prstGeom>
          <a:solidFill>
            <a:srgbClr val="3A485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/>
          <p:cNvSpPr txBox="1"/>
          <p:nvPr/>
        </p:nvSpPr>
        <p:spPr>
          <a:xfrm>
            <a:off x="5440625" y="5625906"/>
            <a:ext cx="40109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Light" panose="02000506040000020003" pitchFamily="50" charset="0"/>
              </a:rPr>
              <a:t>(</a:t>
            </a:r>
            <a:r>
              <a:rPr lang="pt-B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Light" panose="02000506040000020003" pitchFamily="50" charset="0"/>
              </a:rPr>
              <a:t>21) </a:t>
            </a:r>
            <a:r>
              <a:rPr lang="pt-B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Light" panose="02000506040000020003" pitchFamily="50" charset="0"/>
              </a:rPr>
              <a:t>3936-8007</a:t>
            </a:r>
            <a:endParaRPr lang="pt-BR" sz="1600" b="1" dirty="0">
              <a:solidFill>
                <a:schemeClr val="tx1">
                  <a:lumMod val="65000"/>
                  <a:lumOff val="35000"/>
                </a:schemeClr>
              </a:solidFill>
              <a:latin typeface="Bariol Light" panose="02000506040000020003" pitchFamily="50" charset="0"/>
            </a:endParaRPr>
          </a:p>
          <a:p>
            <a:pPr lvl="0"/>
            <a:r>
              <a:rPr lang="pt-B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Light" panose="02000506040000020003" pitchFamily="50" charset="0"/>
              </a:rPr>
              <a:t>contato@xartis.com.br</a:t>
            </a:r>
          </a:p>
          <a:p>
            <a:pPr lvl="0"/>
            <a:r>
              <a:rPr lang="pt-B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Light" panose="02000506040000020003" pitchFamily="50" charset="0"/>
              </a:rPr>
              <a:t>www.xartis.com.br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2956560" y="1559539"/>
            <a:ext cx="62788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600" b="1" cap="small" dirty="0" smtClean="0">
                <a:solidFill>
                  <a:schemeClr val="bg1"/>
                </a:solidFill>
                <a:latin typeface="Bariol Light" panose="02000506040000020003" pitchFamily="50" charset="0"/>
              </a:rPr>
              <a:t>Obrigado</a:t>
            </a:r>
            <a:endParaRPr lang="pt-BR" sz="9600" b="1" cap="small" dirty="0">
              <a:solidFill>
                <a:schemeClr val="bg1"/>
              </a:solidFill>
              <a:latin typeface="Bariol Light" panose="02000506040000020003" pitchFamily="50" charset="0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1035"/>
          <a:stretch/>
        </p:blipFill>
        <p:spPr>
          <a:xfrm>
            <a:off x="3722976" y="5315765"/>
            <a:ext cx="1296670" cy="768253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8449" t="36336" r="17429" b="39356"/>
          <a:stretch/>
        </p:blipFill>
        <p:spPr>
          <a:xfrm>
            <a:off x="3682293" y="6041405"/>
            <a:ext cx="1363113" cy="417531"/>
          </a:xfrm>
          <a:prstGeom prst="rect">
            <a:avLst/>
          </a:prstGeom>
        </p:spPr>
      </p:pic>
      <p:sp>
        <p:nvSpPr>
          <p:cNvPr id="12" name="Retângulo 11"/>
          <p:cNvSpPr/>
          <p:nvPr/>
        </p:nvSpPr>
        <p:spPr>
          <a:xfrm>
            <a:off x="0" y="3504117"/>
            <a:ext cx="12192000" cy="1195057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/>
          <p:cNvSpPr/>
          <p:nvPr/>
        </p:nvSpPr>
        <p:spPr>
          <a:xfrm>
            <a:off x="0" y="-7337"/>
            <a:ext cx="12192000" cy="1191958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2672491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ersonalizar design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3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4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5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6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7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8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9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0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1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2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3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4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5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E6040F03DBDAD04FA2175EF5F9A0A008" ma:contentTypeVersion="1" ma:contentTypeDescription="Crie um novo documento." ma:contentTypeScope="" ma:versionID="1d52159262b79aef9689ad175f82b845">
  <xsd:schema xmlns:xsd="http://www.w3.org/2001/XMLSchema" xmlns:xs="http://www.w3.org/2001/XMLSchema" xmlns:p="http://schemas.microsoft.com/office/2006/metadata/properties" xmlns:ns3="34a7d1ea-0461-4f08-9b44-83bd537c6b0b" targetNamespace="http://schemas.microsoft.com/office/2006/metadata/properties" ma:root="true" ma:fieldsID="29fa959a6605035bb1687743dd5a6223" ns3:_="">
    <xsd:import namespace="34a7d1ea-0461-4f08-9b44-83bd537c6b0b"/>
    <xsd:element name="properties">
      <xsd:complexType>
        <xsd:sequence>
          <xsd:element name="documentManagement">
            <xsd:complexType>
              <xsd:all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a7d1ea-0461-4f08-9b44-83bd537c6b0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AA4EE9D-691F-4E4D-9ED2-F2D409BDD295}">
  <ds:schemaRefs>
    <ds:schemaRef ds:uri="http://purl.org/dc/elements/1.1/"/>
    <ds:schemaRef ds:uri="http://schemas.microsoft.com/office/2006/documentManagement/types"/>
    <ds:schemaRef ds:uri="http://www.w3.org/XML/1998/namespace"/>
    <ds:schemaRef ds:uri="http://purl.org/dc/dcmitype/"/>
    <ds:schemaRef ds:uri="34a7d1ea-0461-4f08-9b44-83bd537c6b0b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939EDDF0-3802-41F7-92D6-C197A7E4ABE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4a7d1ea-0461-4f08-9b44-83bd537c6b0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0C0675B-C707-4C36-B3D2-4DE4AB6DE21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19625</TotalTime>
  <Words>1558</Words>
  <Application>Microsoft Office PowerPoint</Application>
  <PresentationFormat>Personalizar</PresentationFormat>
  <Paragraphs>220</Paragraphs>
  <Slides>28</Slides>
  <Notes>18</Notes>
  <HiddenSlides>0</HiddenSlides>
  <MMClips>0</MMClips>
  <ScaleCrop>false</ScaleCrop>
  <HeadingPairs>
    <vt:vector size="4" baseType="variant">
      <vt:variant>
        <vt:lpstr>Tema</vt:lpstr>
      </vt:variant>
      <vt:variant>
        <vt:i4>3</vt:i4>
      </vt:variant>
      <vt:variant>
        <vt:lpstr>Títulos de slides</vt:lpstr>
      </vt:variant>
      <vt:variant>
        <vt:i4>28</vt:i4>
      </vt:variant>
    </vt:vector>
  </HeadingPairs>
  <TitlesOfParts>
    <vt:vector size="31" baseType="lpstr">
      <vt:lpstr>Personalizar design</vt:lpstr>
      <vt:lpstr>1_Personalizar design</vt:lpstr>
      <vt:lpstr>2_Personalizar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Thiago Negrão</dc:creator>
  <cp:lastModifiedBy>Carlos Pellon</cp:lastModifiedBy>
  <cp:revision>1903</cp:revision>
  <dcterms:created xsi:type="dcterms:W3CDTF">2014-03-17T14:51:01Z</dcterms:created>
  <dcterms:modified xsi:type="dcterms:W3CDTF">2016-12-07T14:42:58Z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0x010100E6040F03DBDAD04FA2175EF5F9A0A008</vt:lpwstr>
  </property>
  <property fmtid="{D5CDD505-2E9C-101B-9397-08002B2CF9AE}" pid="3" name="IsMyDocuments">
    <vt:bool>true</vt:bool>
  </property>
</Properties>
</file>