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theme/themeOverride12.xml" ContentType="application/vnd.openxmlformats-officedocument.themeOverr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theme/themeOverride19.xml" ContentType="application/vnd.openxmlformats-officedocument.themeOverride+xml"/>
  <Override PartName="/ppt/charts/chart22.xml" ContentType="application/vnd.openxmlformats-officedocument.drawingml.char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harts/chart7.xml" ContentType="application/vnd.openxmlformats-officedocument.drawingml.chart+xml"/>
  <Override PartName="/ppt/notesSlides/notesSlide9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2.xml" ContentType="application/vnd.openxmlformats-officedocument.presentationml.notesSlide+xml"/>
  <Override PartName="/ppt/charts/chart20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theme/themeOverride13.xml" ContentType="application/vnd.openxmlformats-officedocument.themeOverride+xml"/>
  <Override PartName="/ppt/theme/themeOverride22.xml" ContentType="application/vnd.openxmlformats-officedocument.themeOverride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theme/themeOverride20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Override6.xml" ContentType="application/vnd.openxmlformats-officedocument.themeOverride+xml"/>
  <Override PartName="/ppt/charts/chart18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charts/chart16.xml" ContentType="application/vnd.openxmlformats-officedocument.drawingml.char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notesSlides/notesSlide13.xml" ContentType="application/vnd.openxmlformats-officedocument.presentationml.notesSlide+xml"/>
  <Default Extension="wdp" ContentType="image/vnd.ms-photo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heme/themeOverride18.xml" ContentType="application/vnd.openxmlformats-officedocument.themeOverr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theme/themeOverride16.xml" ContentType="application/vnd.openxmlformats-officedocument.themeOverrid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theme/themeOverride7.xml" ContentType="application/vnd.openxmlformats-officedocument.themeOverride+xml"/>
  <Override PartName="/ppt/theme/themeOverride21.xml" ContentType="application/vnd.openxmlformats-officedocument.themeOverrid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theme/theme3.xml" ContentType="application/vnd.openxmlformats-officedocument.theme+xml"/>
  <Override PartName="/ppt/theme/themeOverride10.xml" ContentType="application/vnd.openxmlformats-officedocument.themeOverride+xml"/>
  <Override PartName="/ppt/charts/chart19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Default Extension="wmf" ContentType="image/x-wmf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charts/chart15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  <p:sldMasterId id="2147483657" r:id="rId5"/>
    <p:sldMasterId id="2147483659" r:id="rId6"/>
  </p:sldMasterIdLst>
  <p:notesMasterIdLst>
    <p:notesMasterId r:id="rId37"/>
  </p:notesMasterIdLst>
  <p:sldIdLst>
    <p:sldId id="340" r:id="rId7"/>
    <p:sldId id="331" r:id="rId8"/>
    <p:sldId id="332" r:id="rId9"/>
    <p:sldId id="486" r:id="rId10"/>
    <p:sldId id="510" r:id="rId11"/>
    <p:sldId id="404" r:id="rId12"/>
    <p:sldId id="545" r:id="rId13"/>
    <p:sldId id="546" r:id="rId14"/>
    <p:sldId id="547" r:id="rId15"/>
    <p:sldId id="440" r:id="rId16"/>
    <p:sldId id="406" r:id="rId17"/>
    <p:sldId id="424" r:id="rId18"/>
    <p:sldId id="513" r:id="rId19"/>
    <p:sldId id="422" r:id="rId20"/>
    <p:sldId id="488" r:id="rId21"/>
    <p:sldId id="529" r:id="rId22"/>
    <p:sldId id="489" r:id="rId23"/>
    <p:sldId id="490" r:id="rId24"/>
    <p:sldId id="530" r:id="rId25"/>
    <p:sldId id="511" r:id="rId26"/>
    <p:sldId id="533" r:id="rId27"/>
    <p:sldId id="534" r:id="rId28"/>
    <p:sldId id="535" r:id="rId29"/>
    <p:sldId id="537" r:id="rId30"/>
    <p:sldId id="539" r:id="rId31"/>
    <p:sldId id="551" r:id="rId32"/>
    <p:sldId id="552" r:id="rId33"/>
    <p:sldId id="553" r:id="rId34"/>
    <p:sldId id="554" r:id="rId35"/>
    <p:sldId id="282" r:id="rId3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412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7680" userDrawn="1">
          <p15:clr>
            <a:srgbClr val="A4A3A4"/>
          </p15:clr>
        </p15:guide>
        <p15:guide id="4" pos="1708" userDrawn="1">
          <p15:clr>
            <a:srgbClr val="A4A3A4"/>
          </p15:clr>
        </p15:guide>
        <p15:guide id="5" pos="465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bara" initials="B" lastIdx="21" clrIdx="0">
    <p:extLst>
      <p:ext uri="{19B8F6BF-5375-455C-9EA6-DF929625EA0E}">
        <p15:presenceInfo xmlns="" xmlns:p15="http://schemas.microsoft.com/office/powerpoint/2012/main" userId="Barbara" providerId="None"/>
      </p:ext>
    </p:extLst>
  </p:cmAuthor>
  <p:cmAuthor id="2" name="Bruna Lordello" initials="BL" lastIdx="1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B485D"/>
    <a:srgbClr val="FF0000"/>
    <a:srgbClr val="8CB9E2"/>
    <a:srgbClr val="F2F2F2"/>
    <a:srgbClr val="4EB798"/>
    <a:srgbClr val="7F7F7F"/>
    <a:srgbClr val="BBBBBB"/>
    <a:srgbClr val="A8A8A8"/>
    <a:srgbClr val="8B8B8B"/>
    <a:srgbClr val="66D09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26" autoAdjust="0"/>
    <p:restoredTop sz="94343" autoAdjust="0"/>
  </p:normalViewPr>
  <p:slideViewPr>
    <p:cSldViewPr snapToGrid="0" showGuides="1">
      <p:cViewPr varScale="1">
        <p:scale>
          <a:sx n="79" d="100"/>
          <a:sy n="79" d="100"/>
        </p:scale>
        <p:origin x="-210" y="-90"/>
      </p:cViewPr>
      <p:guideLst>
        <p:guide orient="horz" pos="1412"/>
        <p:guide pos="3840"/>
        <p:guide pos="7680"/>
        <p:guide pos="1708"/>
        <p:guide pos="46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11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12.xml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13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14.xml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15.xml"/><Relationship Id="rId4" Type="http://schemas.microsoft.com/office/2011/relationships/chartStyle" Target="style2.xml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16.xml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17.xm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18.xml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19.xml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20.xm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21.xm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atheus\Dropbox\Consultoria%20-%20FioSa&#250;de\2015\6.%20Resultados\3.%20Exames%20Eletivos\Gr&#225;ficos%20Exames%20Eletivos%20-%20FioSa&#250;de%202016.xls" TargetMode="External"/><Relationship Id="rId1" Type="http://schemas.openxmlformats.org/officeDocument/2006/relationships/themeOverride" Target="../theme/themeOverrid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4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dPt>
            <c:idx val="0"/>
            <c:spPr>
              <a:solidFill>
                <a:srgbClr val="00B05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5315594925634296"/>
                  <c:y val="-0.21690179352580938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95" b="1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0791754155730528"/>
                  <c:y val="0.15714749198016925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95" b="1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5589566929133861E-2"/>
                  <c:y val="1.041666666666667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95" b="1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95" b="1" i="0" u="none" strike="noStrike" baseline="0">
                    <a:solidFill>
                      <a:srgbClr val="333333"/>
                    </a:solidFill>
                    <a:latin typeface="Bariol Regular"/>
                    <a:ea typeface="Bariol Regular"/>
                    <a:cs typeface="Bariol Regular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3175">
                  <a:solidFill>
                    <a:srgbClr val="969696"/>
                  </a:solidFill>
                  <a:prstDash val="solid"/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1'!$B$4:$B$6</c:f>
              <c:strCache>
                <c:ptCount val="3"/>
                <c:pt idx="0">
                  <c:v>Sim</c:v>
                </c:pt>
                <c:pt idx="1">
                  <c:v>Não</c:v>
                </c:pt>
                <c:pt idx="2">
                  <c:v>Não soube</c:v>
                </c:pt>
              </c:strCache>
            </c:strRef>
          </c:cat>
          <c:val>
            <c:numRef>
              <c:f>'Question 1'!$C$4:$C$6</c:f>
              <c:numCache>
                <c:formatCode>0.0%</c:formatCode>
                <c:ptCount val="3"/>
                <c:pt idx="0">
                  <c:v>0.81299999999999994</c:v>
                </c:pt>
                <c:pt idx="1">
                  <c:v>0.17</c:v>
                </c:pt>
                <c:pt idx="2">
                  <c:v>1.7000000000000008E-2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1575000000000022"/>
          <c:y val="0.65646689997083696"/>
          <c:w val="0.21841141732283476"/>
          <c:h val="0.22883019830854479"/>
        </c:manualLayout>
      </c:layout>
      <c:spPr>
        <a:noFill/>
        <a:ln w="25400">
          <a:noFill/>
        </a:ln>
      </c:spPr>
      <c:txPr>
        <a:bodyPr/>
        <a:lstStyle/>
        <a:p>
          <a:pPr>
            <a:defRPr sz="1095" b="0" i="0" u="none" strike="noStrike" baseline="0">
              <a:solidFill>
                <a:srgbClr val="333333"/>
              </a:solidFill>
              <a:latin typeface="Bariol Regular"/>
              <a:ea typeface="Bariol Regular"/>
              <a:cs typeface="Bariol Regular"/>
            </a:defRPr>
          </a:pPr>
          <a:endParaRPr lang="pt-BR"/>
        </a:p>
      </c:txPr>
    </c:legend>
    <c:plotVisOnly val="1"/>
    <c:dispBlanksAs val="zero"/>
  </c:chart>
  <c:spPr>
    <a:noFill/>
    <a:ln w="6350">
      <a:noFill/>
    </a:ln>
  </c:spPr>
  <c:txPr>
    <a:bodyPr/>
    <a:lstStyle/>
    <a:p>
      <a:pPr>
        <a:defRPr sz="1195" b="0" i="0" u="none" strike="noStrike" baseline="0">
          <a:solidFill>
            <a:srgbClr val="333333"/>
          </a:solidFill>
          <a:latin typeface="Bariol Regular"/>
          <a:ea typeface="Bariol Regular"/>
          <a:cs typeface="Bariol Regular"/>
        </a:defRPr>
      </a:pPr>
      <a:endParaRPr lang="pt-BR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276713386533711"/>
          <c:y val="6.9035699845376747E-2"/>
          <c:w val="0.6133127698797266"/>
          <c:h val="0.83832622392117684"/>
        </c:manualLayout>
      </c:layout>
      <c:pieChart>
        <c:varyColors val="1"/>
        <c:ser>
          <c:idx val="0"/>
          <c:order val="0"/>
          <c:spPr>
            <a:solidFill>
              <a:srgbClr val="3B485D"/>
            </a:solidFill>
          </c:spPr>
          <c:dPt>
            <c:idx val="0"/>
            <c:spPr>
              <a:solidFill>
                <a:srgbClr val="3B485D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1"/>
            <c:spPr>
              <a:solidFill>
                <a:srgbClr val="8CB9E2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Pt>
            <c:idx val="2"/>
            <c:spPr>
              <a:solidFill>
                <a:sysClr val="window" lastClr="FFFFFF">
                  <a:lumMod val="65000"/>
                </a:sys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-0.16328484615019587"/>
                  <c:y val="6.9462093795968322E-2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95" b="1" i="0" u="none" strike="noStrike" baseline="0">
                      <a:solidFill>
                        <a:srgbClr val="EEEEEE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9843316891795701"/>
                  <c:y val="-0.12716226568818551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195" b="1" i="0" u="none" strike="noStrike" baseline="0">
                      <a:solidFill>
                        <a:srgbClr val="333333"/>
                      </a:solidFill>
                      <a:latin typeface="Bariol Regular"/>
                      <a:ea typeface="Bariol Regular"/>
                      <a:cs typeface="Bariol Regular"/>
                    </a:defRPr>
                  </a:pPr>
                  <a:endParaRPr lang="pt-BR"/>
                </a:p>
              </c:txPr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3012946264840693E-3"/>
                  <c:y val="9.8579798872371342E-4"/>
                </c:manualLayout>
              </c:layout>
              <c:dLblPos val="bestFit"/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95" b="1" i="0" u="none" strike="noStrike" baseline="0">
                    <a:solidFill>
                      <a:srgbClr val="333333"/>
                    </a:solidFill>
                    <a:latin typeface="Bariol Regular"/>
                    <a:ea typeface="Bariol Regular"/>
                    <a:cs typeface="Bariol Regular"/>
                  </a:defRPr>
                </a:pPr>
                <a:endParaRPr lang="pt-BR"/>
              </a:p>
            </c:txPr>
            <c:dLblPos val="bestFit"/>
            <c:showVal val="1"/>
            <c:showLeaderLines val="1"/>
            <c:leaderLines>
              <c:spPr>
                <a:ln w="3175">
                  <a:solidFill>
                    <a:srgbClr val="969696"/>
                  </a:solidFill>
                  <a:prstDash val="solid"/>
                </a:ln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'Question 2'!$B$4:$B$6</c:f>
              <c:strCache>
                <c:ptCount val="3"/>
                <c:pt idx="0">
                  <c:v>Exame laboratorial</c:v>
                </c:pt>
                <c:pt idx="1">
                  <c:v>Exames de imagem</c:v>
                </c:pt>
                <c:pt idx="2">
                  <c:v>Não soube</c:v>
                </c:pt>
              </c:strCache>
            </c:strRef>
          </c:cat>
          <c:val>
            <c:numRef>
              <c:f>'Question 2'!$C$4:$C$6</c:f>
              <c:numCache>
                <c:formatCode>0.0%</c:formatCode>
                <c:ptCount val="3"/>
                <c:pt idx="0">
                  <c:v>0.41100000000000014</c:v>
                </c:pt>
                <c:pt idx="1">
                  <c:v>0.57100000000000029</c:v>
                </c:pt>
                <c:pt idx="2">
                  <c:v>1.8000000000000009E-2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65422462817147886"/>
          <c:y val="0.6959561825605135"/>
          <c:w val="0.32168088363954539"/>
          <c:h val="0.26985309128025686"/>
        </c:manualLayout>
      </c:layout>
      <c:spPr>
        <a:noFill/>
        <a:ln w="25400">
          <a:noFill/>
        </a:ln>
      </c:spPr>
      <c:txPr>
        <a:bodyPr/>
        <a:lstStyle/>
        <a:p>
          <a:pPr>
            <a:defRPr sz="1095" b="0" i="0" u="none" strike="noStrike" baseline="0">
              <a:solidFill>
                <a:srgbClr val="333333"/>
              </a:solidFill>
              <a:latin typeface="Bariol Regular"/>
              <a:ea typeface="Bariol Regular"/>
              <a:cs typeface="Bariol Regular"/>
            </a:defRPr>
          </a:pPr>
          <a:endParaRPr lang="pt-BR"/>
        </a:p>
      </c:txPr>
    </c:legend>
    <c:plotVisOnly val="1"/>
    <c:dispBlanksAs val="zero"/>
  </c:chart>
  <c:spPr>
    <a:noFill/>
    <a:ln w="6350">
      <a:noFill/>
    </a:ln>
  </c:spPr>
  <c:txPr>
    <a:bodyPr/>
    <a:lstStyle/>
    <a:p>
      <a:pPr>
        <a:defRPr sz="1195" b="0" i="0" u="none" strike="noStrike" baseline="0">
          <a:solidFill>
            <a:srgbClr val="333333"/>
          </a:solidFill>
          <a:latin typeface="Bariol Regular"/>
          <a:ea typeface="Bariol Regular"/>
          <a:cs typeface="Bariol Regular"/>
        </a:defRPr>
      </a:pPr>
      <a:endParaRPr lang="pt-BR"/>
    </a:p>
  </c:txPr>
  <c:externalData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stacked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3'!$F$2:$F$12</c:f>
              <c:strCache>
                <c:ptCount val="11"/>
                <c:pt idx="0">
                  <c:v>Labs A+</c:v>
                </c:pt>
                <c:pt idx="1">
                  <c:v>Lâmina</c:v>
                </c:pt>
                <c:pt idx="2">
                  <c:v>Sérgio Franco</c:v>
                </c:pt>
                <c:pt idx="3">
                  <c:v>Bronstein</c:v>
                </c:pt>
                <c:pt idx="4">
                  <c:v>CDPI</c:v>
                </c:pt>
                <c:pt idx="5">
                  <c:v>Felipe Mattoso</c:v>
                </c:pt>
                <c:pt idx="6">
                  <c:v>CEPEM</c:v>
                </c:pt>
                <c:pt idx="7">
                  <c:v>Renaud Scan</c:v>
                </c:pt>
                <c:pt idx="8">
                  <c:v>Pro Echo</c:v>
                </c:pt>
                <c:pt idx="9">
                  <c:v>Outros</c:v>
                </c:pt>
                <c:pt idx="10">
                  <c:v>Não soube</c:v>
                </c:pt>
              </c:strCache>
            </c:strRef>
          </c:cat>
          <c:val>
            <c:numRef>
              <c:f>'Question 3'!$H$2:$H$12</c:f>
              <c:numCache>
                <c:formatCode>0.0%</c:formatCode>
                <c:ptCount val="11"/>
                <c:pt idx="0">
                  <c:v>0.21457489878542521</c:v>
                </c:pt>
                <c:pt idx="1">
                  <c:v>0.14170040485829971</c:v>
                </c:pt>
                <c:pt idx="2">
                  <c:v>0.14170040485829971</c:v>
                </c:pt>
                <c:pt idx="3">
                  <c:v>0.13360323886639688</c:v>
                </c:pt>
                <c:pt idx="4">
                  <c:v>8.5020242914979768E-2</c:v>
                </c:pt>
                <c:pt idx="5">
                  <c:v>7.6923076923076927E-2</c:v>
                </c:pt>
                <c:pt idx="6">
                  <c:v>4.4534412955465598E-2</c:v>
                </c:pt>
                <c:pt idx="7">
                  <c:v>2.0242914979757092E-2</c:v>
                </c:pt>
                <c:pt idx="8">
                  <c:v>1.6194331983805668E-2</c:v>
                </c:pt>
                <c:pt idx="9">
                  <c:v>9.3117408906882665E-2</c:v>
                </c:pt>
                <c:pt idx="10">
                  <c:v>3.2388663967611336E-2</c:v>
                </c:pt>
              </c:numCache>
            </c:numRef>
          </c:val>
        </c:ser>
        <c:overlap val="100"/>
        <c:axId val="53237632"/>
        <c:axId val="53239168"/>
      </c:barChart>
      <c:catAx>
        <c:axId val="53237632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3239168"/>
        <c:crosses val="autoZero"/>
        <c:auto val="1"/>
        <c:lblAlgn val="ctr"/>
        <c:lblOffset val="100"/>
      </c:catAx>
      <c:valAx>
        <c:axId val="53239168"/>
        <c:scaling>
          <c:orientation val="minMax"/>
        </c:scaling>
        <c:delete val="1"/>
        <c:axPos val="t"/>
        <c:numFmt formatCode="0.0%" sourceLinked="1"/>
        <c:tickLblPos val="none"/>
        <c:crossAx val="532376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/>
      </a:pPr>
      <a:endParaRPr lang="pt-BR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95" b="0" i="0" u="none" strike="noStrike" baseline="0">
                    <a:solidFill>
                      <a:srgbClr val="333333"/>
                    </a:solidFill>
                    <a:latin typeface="Bariol Regular"/>
                    <a:ea typeface="Bariol Regular"/>
                    <a:cs typeface="Bariol Regular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4'!$B$4:$B$8</c:f>
              <c:strCache>
                <c:ptCount val="5"/>
                <c:pt idx="0">
                  <c:v>Muito insatisfeito</c:v>
                </c:pt>
                <c:pt idx="1">
                  <c:v>Insatisfeito</c:v>
                </c:pt>
                <c:pt idx="2">
                  <c:v>Satisfeito</c:v>
                </c:pt>
                <c:pt idx="3">
                  <c:v>Muito satisfeito</c:v>
                </c:pt>
                <c:pt idx="4">
                  <c:v>Não soube</c:v>
                </c:pt>
              </c:strCache>
            </c:strRef>
          </c:cat>
          <c:val>
            <c:numRef>
              <c:f>'Question 4'!$C$4:$C$8</c:f>
              <c:numCache>
                <c:formatCode>0.0%</c:formatCode>
                <c:ptCount val="5"/>
                <c:pt idx="0">
                  <c:v>0.16</c:v>
                </c:pt>
                <c:pt idx="1">
                  <c:v>4.0000000000000015E-2</c:v>
                </c:pt>
                <c:pt idx="2">
                  <c:v>0.45800000000000002</c:v>
                </c:pt>
                <c:pt idx="3">
                  <c:v>0.33800000000000013</c:v>
                </c:pt>
                <c:pt idx="4">
                  <c:v>4.0000000000000018E-3</c:v>
                </c:pt>
              </c:numCache>
            </c:numRef>
          </c:val>
        </c:ser>
        <c:gapWidth val="80"/>
        <c:overlap val="25"/>
        <c:axId val="54380800"/>
        <c:axId val="54472704"/>
      </c:barChart>
      <c:catAx>
        <c:axId val="54380800"/>
        <c:scaling>
          <c:orientation val="minMax"/>
        </c:scaling>
        <c:axPos val="b"/>
        <c:numFmt formatCode="General" sourceLinked="1"/>
        <c:majorTickMark val="none"/>
        <c:tickLblPos val="nextTo"/>
        <c:spPr>
          <a:ln w="12700">
            <a:solidFill>
              <a:srgbClr val="C0C0C0"/>
            </a:solidFill>
            <a:prstDash val="solid"/>
          </a:ln>
        </c:spPr>
        <c:txPr>
          <a:bodyPr rot="0" vert="horz"/>
          <a:lstStyle/>
          <a:p>
            <a:pPr>
              <a:defRPr sz="1195" b="0" i="0" u="none" strike="noStrike" baseline="0">
                <a:solidFill>
                  <a:srgbClr val="333333"/>
                </a:solidFill>
                <a:latin typeface="Bariol Regular"/>
                <a:ea typeface="Bariol Regular"/>
                <a:cs typeface="Bariol Regular"/>
              </a:defRPr>
            </a:pPr>
            <a:endParaRPr lang="pt-BR"/>
          </a:p>
        </c:txPr>
        <c:crossAx val="54472704"/>
        <c:crosses val="autoZero"/>
        <c:auto val="1"/>
        <c:lblAlgn val="ctr"/>
        <c:lblOffset val="100"/>
      </c:catAx>
      <c:valAx>
        <c:axId val="54472704"/>
        <c:scaling>
          <c:orientation val="minMax"/>
        </c:scaling>
        <c:delete val="1"/>
        <c:axPos val="l"/>
        <c:majorGridlines>
          <c:spPr>
            <a:ln w="3175">
              <a:solidFill>
                <a:srgbClr val="EEEEEE"/>
              </a:solidFill>
              <a:prstDash val="solid"/>
            </a:ln>
          </c:spPr>
        </c:majorGridlines>
        <c:numFmt formatCode="0.0%" sourceLinked="1"/>
        <c:tickLblPos val="none"/>
        <c:crossAx val="543808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 sz="1195" b="0" i="0" u="none" strike="noStrike" baseline="0">
          <a:solidFill>
            <a:srgbClr val="333333"/>
          </a:solidFill>
          <a:latin typeface="Bariol Regular"/>
          <a:ea typeface="Bariol Regular"/>
          <a:cs typeface="Bariol Regular"/>
        </a:defRPr>
      </a:pPr>
      <a:endParaRPr lang="pt-BR"/>
    </a:p>
  </c:txPr>
  <c:externalData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5'!$F$4:$F$11</c:f>
              <c:strCache>
                <c:ptCount val="8"/>
                <c:pt idx="0">
                  <c:v>Próximo à minha residência</c:v>
                </c:pt>
                <c:pt idx="1">
                  <c:v>Atendimento prévio de qualidade</c:v>
                </c:pt>
                <c:pt idx="2">
                  <c:v>Infraestrutura</c:v>
                </c:pt>
                <c:pt idx="3">
                  <c:v>Único com agenda disponível</c:v>
                </c:pt>
                <c:pt idx="4">
                  <c:v>Indicação do médico</c:v>
                </c:pt>
                <c:pt idx="5">
                  <c:v>Indicação de terceiros</c:v>
                </c:pt>
                <c:pt idx="6">
                  <c:v>Próximo ao meu trabalho</c:v>
                </c:pt>
                <c:pt idx="7">
                  <c:v>Outros</c:v>
                </c:pt>
              </c:strCache>
            </c:strRef>
          </c:cat>
          <c:val>
            <c:numRef>
              <c:f>'Question 5'!$H$4:$H$11</c:f>
              <c:numCache>
                <c:formatCode>0.0%</c:formatCode>
                <c:ptCount val="8"/>
                <c:pt idx="0">
                  <c:v>0.61313868613138711</c:v>
                </c:pt>
                <c:pt idx="1">
                  <c:v>0.42700729927007314</c:v>
                </c:pt>
                <c:pt idx="2">
                  <c:v>0.20072992700729933</c:v>
                </c:pt>
                <c:pt idx="3">
                  <c:v>0.15328467153284678</c:v>
                </c:pt>
                <c:pt idx="4">
                  <c:v>0.13868613138686137</c:v>
                </c:pt>
                <c:pt idx="5">
                  <c:v>6.9343065693430683E-2</c:v>
                </c:pt>
                <c:pt idx="6">
                  <c:v>5.4744525547445293E-2</c:v>
                </c:pt>
                <c:pt idx="7">
                  <c:v>4.3795620437956248E-2</c:v>
                </c:pt>
              </c:numCache>
            </c:numRef>
          </c:val>
        </c:ser>
        <c:gapWidth val="80"/>
        <c:overlap val="25"/>
        <c:axId val="54272768"/>
        <c:axId val="54274304"/>
      </c:barChart>
      <c:catAx>
        <c:axId val="542727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4274304"/>
        <c:crosses val="autoZero"/>
        <c:auto val="1"/>
        <c:lblAlgn val="ctr"/>
        <c:lblOffset val="100"/>
      </c:catAx>
      <c:valAx>
        <c:axId val="542743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42727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6'!$B$4:$B$8</c:f>
              <c:strCache>
                <c:ptCount val="5"/>
                <c:pt idx="0">
                  <c:v>Muito insatisfatórias</c:v>
                </c:pt>
                <c:pt idx="1">
                  <c:v>Insatisfatórias</c:v>
                </c:pt>
                <c:pt idx="2">
                  <c:v>Satisfatórias</c:v>
                </c:pt>
                <c:pt idx="3">
                  <c:v>Muito satisfatórias</c:v>
                </c:pt>
                <c:pt idx="4">
                  <c:v>Não soube</c:v>
                </c:pt>
              </c:strCache>
            </c:strRef>
          </c:cat>
          <c:val>
            <c:numRef>
              <c:f>'Question 6'!$C$4:$C$8</c:f>
              <c:numCache>
                <c:formatCode>0.0%</c:formatCode>
                <c:ptCount val="5"/>
                <c:pt idx="0">
                  <c:v>4.0000000000000015E-2</c:v>
                </c:pt>
                <c:pt idx="1">
                  <c:v>9.1000000000000025E-2</c:v>
                </c:pt>
                <c:pt idx="2">
                  <c:v>0.69700000000000029</c:v>
                </c:pt>
                <c:pt idx="3">
                  <c:v>0.15300000000000005</c:v>
                </c:pt>
                <c:pt idx="4">
                  <c:v>1.8000000000000009E-2</c:v>
                </c:pt>
              </c:numCache>
            </c:numRef>
          </c:val>
        </c:ser>
        <c:gapWidth val="80"/>
        <c:overlap val="25"/>
        <c:axId val="54448128"/>
        <c:axId val="54449664"/>
      </c:barChart>
      <c:catAx>
        <c:axId val="544481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4449664"/>
        <c:crosses val="autoZero"/>
        <c:auto val="1"/>
        <c:lblAlgn val="ctr"/>
        <c:lblOffset val="100"/>
      </c:catAx>
      <c:valAx>
        <c:axId val="544496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44481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7'!$F$5:$F$9</c:f>
              <c:strCache>
                <c:ptCount val="5"/>
                <c:pt idx="0">
                  <c:v>Muito longe da minha residência</c:v>
                </c:pt>
                <c:pt idx="1">
                  <c:v>Indisponibilidade de agenda</c:v>
                </c:pt>
                <c:pt idx="2">
                  <c:v>Dificuldade de encontrar prestador apto</c:v>
                </c:pt>
                <c:pt idx="3">
                  <c:v>Opções muito longe do meu trabalho</c:v>
                </c:pt>
                <c:pt idx="4">
                  <c:v>Outros</c:v>
                </c:pt>
              </c:strCache>
            </c:strRef>
          </c:cat>
          <c:val>
            <c:numRef>
              <c:f>'Question 7'!$G$5:$G$9</c:f>
              <c:numCache>
                <c:formatCode>0</c:formatCode>
                <c:ptCount val="5"/>
                <c:pt idx="0">
                  <c:v>14</c:v>
                </c:pt>
                <c:pt idx="1">
                  <c:v>13</c:v>
                </c:pt>
                <c:pt idx="2">
                  <c:v>12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</c:ser>
        <c:gapWidth val="80"/>
        <c:overlap val="25"/>
        <c:axId val="64210432"/>
        <c:axId val="64211968"/>
      </c:barChart>
      <c:catAx>
        <c:axId val="6421043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4211968"/>
        <c:crosses val="autoZero"/>
        <c:auto val="1"/>
        <c:lblAlgn val="ctr"/>
        <c:lblOffset val="100"/>
      </c:catAx>
      <c:valAx>
        <c:axId val="642119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" sourceLinked="1"/>
        <c:tickLblPos val="none"/>
        <c:crossAx val="6421043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stacked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8'!$G$4:$G$13</c:f>
              <c:strCache>
                <c:ptCount val="10"/>
                <c:pt idx="0">
                  <c:v>Já havia realizado exames nesse local anteriormente</c:v>
                </c:pt>
                <c:pt idx="1">
                  <c:v>Site FioSaúde</c:v>
                </c:pt>
                <c:pt idx="2">
                  <c:v>Aplicativo ou Celular</c:v>
                </c:pt>
                <c:pt idx="3">
                  <c:v>Guia Médico</c:v>
                </c:pt>
                <c:pt idx="4">
                  <c:v>Sites de busca</c:v>
                </c:pt>
                <c:pt idx="5">
                  <c:v>Meu médico</c:v>
                </c:pt>
                <c:pt idx="6">
                  <c:v>Site do laboratório</c:v>
                </c:pt>
                <c:pt idx="7">
                  <c:v>0800</c:v>
                </c:pt>
                <c:pt idx="8">
                  <c:v>Foi pessoalemente</c:v>
                </c:pt>
                <c:pt idx="9">
                  <c:v>Não soube</c:v>
                </c:pt>
              </c:strCache>
            </c:strRef>
          </c:cat>
          <c:val>
            <c:numRef>
              <c:f>'Question 8'!$I$4:$I$13</c:f>
              <c:numCache>
                <c:formatCode>0.0%</c:formatCode>
                <c:ptCount val="10"/>
                <c:pt idx="0">
                  <c:v>0.53584905660377435</c:v>
                </c:pt>
                <c:pt idx="1">
                  <c:v>0.2075471698113209</c:v>
                </c:pt>
                <c:pt idx="2">
                  <c:v>0.14716981132075468</c:v>
                </c:pt>
                <c:pt idx="3">
                  <c:v>0.10188679245283019</c:v>
                </c:pt>
                <c:pt idx="4">
                  <c:v>4.1509433962264149E-2</c:v>
                </c:pt>
                <c:pt idx="5">
                  <c:v>3.3962264150943396E-2</c:v>
                </c:pt>
                <c:pt idx="6">
                  <c:v>2.2641509433962276E-2</c:v>
                </c:pt>
                <c:pt idx="7">
                  <c:v>1.509433962264151E-2</c:v>
                </c:pt>
                <c:pt idx="8">
                  <c:v>1.132075471698114E-2</c:v>
                </c:pt>
                <c:pt idx="9">
                  <c:v>3.7735849056603804E-3</c:v>
                </c:pt>
              </c:numCache>
            </c:numRef>
          </c:val>
        </c:ser>
        <c:overlap val="100"/>
        <c:axId val="64494976"/>
        <c:axId val="54535296"/>
      </c:barChart>
      <c:catAx>
        <c:axId val="64494976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4535296"/>
        <c:crosses val="autoZero"/>
        <c:auto val="1"/>
        <c:lblAlgn val="ctr"/>
        <c:lblOffset val="100"/>
      </c:catAx>
      <c:valAx>
        <c:axId val="54535296"/>
        <c:scaling>
          <c:orientation val="minMax"/>
        </c:scaling>
        <c:delete val="1"/>
        <c:axPos val="t"/>
        <c:numFmt formatCode="0.0%" sourceLinked="1"/>
        <c:tickLblPos val="none"/>
        <c:crossAx val="644949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/>
      </a:pPr>
      <a:endParaRPr lang="pt-BR"/>
    </a:p>
  </c:txPr>
  <c:externalData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9'!$B$4:$B$8</c:f>
              <c:strCache>
                <c:ptCount val="5"/>
                <c:pt idx="0">
                  <c:v>Muito difícil</c:v>
                </c:pt>
                <c:pt idx="1">
                  <c:v>Difícil</c:v>
                </c:pt>
                <c:pt idx="2">
                  <c:v>Fácil</c:v>
                </c:pt>
                <c:pt idx="3">
                  <c:v>Muito fácil</c:v>
                </c:pt>
                <c:pt idx="4">
                  <c:v>Não soube</c:v>
                </c:pt>
              </c:strCache>
            </c:strRef>
          </c:cat>
          <c:val>
            <c:numRef>
              <c:f>'Question 9'!$C$4:$C$8</c:f>
              <c:numCache>
                <c:formatCode>0.0%</c:formatCode>
                <c:ptCount val="5"/>
                <c:pt idx="0">
                  <c:v>0</c:v>
                </c:pt>
                <c:pt idx="1">
                  <c:v>6.0000000000000019E-2</c:v>
                </c:pt>
                <c:pt idx="2">
                  <c:v>0.68700000000000028</c:v>
                </c:pt>
                <c:pt idx="3">
                  <c:v>0.24900000000000005</c:v>
                </c:pt>
                <c:pt idx="4">
                  <c:v>4.0000000000000018E-3</c:v>
                </c:pt>
              </c:numCache>
            </c:numRef>
          </c:val>
        </c:ser>
        <c:gapWidth val="80"/>
        <c:overlap val="25"/>
        <c:axId val="54588928"/>
        <c:axId val="54590464"/>
      </c:barChart>
      <c:catAx>
        <c:axId val="5458892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54590464"/>
        <c:crosses val="autoZero"/>
        <c:auto val="1"/>
        <c:lblAlgn val="ctr"/>
        <c:lblOffset val="100"/>
      </c:catAx>
      <c:valAx>
        <c:axId val="545904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5458892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10'!$B$4:$B$9</c:f>
              <c:strCache>
                <c:ptCount val="6"/>
                <c:pt idx="0">
                  <c:v>Menos de 5 dias</c:v>
                </c:pt>
                <c:pt idx="1">
                  <c:v>6 a 10 dias</c:v>
                </c:pt>
                <c:pt idx="2">
                  <c:v>11 a 20 dias</c:v>
                </c:pt>
                <c:pt idx="3">
                  <c:v>21 a 30 dias</c:v>
                </c:pt>
                <c:pt idx="4">
                  <c:v>Mais de 30 dias</c:v>
                </c:pt>
                <c:pt idx="5">
                  <c:v>Não soube</c:v>
                </c:pt>
              </c:strCache>
            </c:strRef>
          </c:cat>
          <c:val>
            <c:numRef>
              <c:f>'Question 10'!$C$4:$C$9</c:f>
              <c:numCache>
                <c:formatCode>0.0%</c:formatCode>
                <c:ptCount val="6"/>
                <c:pt idx="0">
                  <c:v>0.42600000000000016</c:v>
                </c:pt>
                <c:pt idx="1">
                  <c:v>0.21100000000000008</c:v>
                </c:pt>
                <c:pt idx="2">
                  <c:v>0.15500000000000005</c:v>
                </c:pt>
                <c:pt idx="3">
                  <c:v>9.4000000000000028E-2</c:v>
                </c:pt>
                <c:pt idx="4">
                  <c:v>6.0000000000000019E-2</c:v>
                </c:pt>
                <c:pt idx="5">
                  <c:v>5.3000000000000012E-2</c:v>
                </c:pt>
              </c:numCache>
            </c:numRef>
          </c:val>
        </c:ser>
        <c:gapWidth val="80"/>
        <c:overlap val="25"/>
        <c:axId val="64795392"/>
        <c:axId val="64796928"/>
      </c:barChart>
      <c:catAx>
        <c:axId val="647953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4796928"/>
        <c:crosses val="autoZero"/>
        <c:auto val="1"/>
        <c:lblAlgn val="ctr"/>
        <c:lblOffset val="100"/>
      </c:catAx>
      <c:valAx>
        <c:axId val="6479692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47953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11'!$B$4:$B$8</c:f>
              <c:strCache>
                <c:ptCount val="5"/>
                <c:pt idx="0">
                  <c:v>Muito longo</c:v>
                </c:pt>
                <c:pt idx="1">
                  <c:v>Longo</c:v>
                </c:pt>
                <c:pt idx="2">
                  <c:v>Curto</c:v>
                </c:pt>
                <c:pt idx="3">
                  <c:v>Muito curto</c:v>
                </c:pt>
                <c:pt idx="4">
                  <c:v>Não soube</c:v>
                </c:pt>
              </c:strCache>
            </c:strRef>
          </c:cat>
          <c:val>
            <c:numRef>
              <c:f>'Question 11'!$C$4:$C$8</c:f>
              <c:numCache>
                <c:formatCode>0.0%</c:formatCode>
                <c:ptCount val="5"/>
                <c:pt idx="0">
                  <c:v>8.7000000000000022E-2</c:v>
                </c:pt>
                <c:pt idx="1">
                  <c:v>0.24200000000000005</c:v>
                </c:pt>
                <c:pt idx="2">
                  <c:v>0.4830000000000001</c:v>
                </c:pt>
                <c:pt idx="3">
                  <c:v>0.10600000000000002</c:v>
                </c:pt>
                <c:pt idx="4">
                  <c:v>8.3000000000000032E-2</c:v>
                </c:pt>
              </c:numCache>
            </c:numRef>
          </c:val>
        </c:ser>
        <c:gapWidth val="80"/>
        <c:overlap val="25"/>
        <c:axId val="64955520"/>
        <c:axId val="64957056"/>
      </c:barChart>
      <c:catAx>
        <c:axId val="649555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4957056"/>
        <c:crosses val="autoZero"/>
        <c:auto val="1"/>
        <c:lblAlgn val="ctr"/>
        <c:lblOffset val="100"/>
      </c:catAx>
      <c:valAx>
        <c:axId val="649570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49555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12'!$B$4:$B$8</c:f>
              <c:strCache>
                <c:ptCount val="5"/>
                <c:pt idx="0">
                  <c:v>Muito insatisfatório</c:v>
                </c:pt>
                <c:pt idx="1">
                  <c:v>Insatisfatório</c:v>
                </c:pt>
                <c:pt idx="2">
                  <c:v>Satisfatório</c:v>
                </c:pt>
                <c:pt idx="3">
                  <c:v>Muito satisfatório</c:v>
                </c:pt>
                <c:pt idx="4">
                  <c:v>Não soube</c:v>
                </c:pt>
              </c:strCache>
            </c:strRef>
          </c:cat>
          <c:val>
            <c:numRef>
              <c:f>'Question 12'!$C$4:$C$8</c:f>
              <c:numCache>
                <c:formatCode>0.0%</c:formatCode>
                <c:ptCount val="5"/>
                <c:pt idx="0">
                  <c:v>3.4000000000000002E-2</c:v>
                </c:pt>
                <c:pt idx="1">
                  <c:v>3.7999999999999999E-2</c:v>
                </c:pt>
                <c:pt idx="2">
                  <c:v>0.57800000000000018</c:v>
                </c:pt>
                <c:pt idx="3">
                  <c:v>0.33800000000000013</c:v>
                </c:pt>
                <c:pt idx="4">
                  <c:v>1.1000000000000005E-2</c:v>
                </c:pt>
              </c:numCache>
            </c:numRef>
          </c:val>
        </c:ser>
        <c:gapWidth val="80"/>
        <c:overlap val="25"/>
        <c:axId val="65006592"/>
        <c:axId val="65008384"/>
      </c:barChart>
      <c:catAx>
        <c:axId val="650065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5008384"/>
        <c:crosses val="autoZero"/>
        <c:auto val="1"/>
        <c:lblAlgn val="ctr"/>
        <c:lblOffset val="100"/>
      </c:catAx>
      <c:valAx>
        <c:axId val="650083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50065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13'!$F$4:$F$8</c:f>
              <c:strCache>
                <c:ptCount val="5"/>
                <c:pt idx="0">
                  <c:v>Falta de agilidade</c:v>
                </c:pt>
                <c:pt idx="1">
                  <c:v>Pouca sensibilidade</c:v>
                </c:pt>
                <c:pt idx="2">
                  <c:v>Não foi cordial</c:v>
                </c:pt>
                <c:pt idx="3">
                  <c:v>Não teve postura adequada</c:v>
                </c:pt>
                <c:pt idx="4">
                  <c:v>Não soube</c:v>
                </c:pt>
              </c:strCache>
            </c:strRef>
          </c:cat>
          <c:val>
            <c:numRef>
              <c:f>'Question 13'!$G$4:$G$8</c:f>
              <c:numCache>
                <c:formatCode>0</c:formatCode>
                <c:ptCount val="5"/>
                <c:pt idx="0">
                  <c:v>5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</c:ser>
        <c:gapWidth val="80"/>
        <c:overlap val="25"/>
        <c:axId val="64722816"/>
        <c:axId val="64724352"/>
      </c:barChart>
      <c:catAx>
        <c:axId val="647228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4724352"/>
        <c:crosses val="autoZero"/>
        <c:auto val="1"/>
        <c:lblAlgn val="ctr"/>
        <c:lblOffset val="100"/>
      </c:catAx>
      <c:valAx>
        <c:axId val="647243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" sourceLinked="1"/>
        <c:tickLblPos val="none"/>
        <c:crossAx val="647228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14'!$B$4:$B$8</c:f>
              <c:strCache>
                <c:ptCount val="5"/>
                <c:pt idx="0">
                  <c:v>Muito insatisfeito</c:v>
                </c:pt>
                <c:pt idx="1">
                  <c:v>Insatisfeito</c:v>
                </c:pt>
                <c:pt idx="2">
                  <c:v>Satisfeito</c:v>
                </c:pt>
                <c:pt idx="3">
                  <c:v>Muito satisfeito</c:v>
                </c:pt>
                <c:pt idx="4">
                  <c:v>Não soube</c:v>
                </c:pt>
              </c:strCache>
            </c:strRef>
          </c:cat>
          <c:val>
            <c:numRef>
              <c:f>'Question 14'!$C$4:$C$8</c:f>
              <c:numCache>
                <c:formatCode>0.0%</c:formatCode>
                <c:ptCount val="5"/>
                <c:pt idx="0">
                  <c:v>1.4999999999999998E-2</c:v>
                </c:pt>
                <c:pt idx="1">
                  <c:v>2.7000000000000014E-2</c:v>
                </c:pt>
                <c:pt idx="2">
                  <c:v>0.63400000000000023</c:v>
                </c:pt>
                <c:pt idx="3">
                  <c:v>0.31700000000000012</c:v>
                </c:pt>
                <c:pt idx="4">
                  <c:v>8.0000000000000054E-3</c:v>
                </c:pt>
              </c:numCache>
            </c:numRef>
          </c:val>
        </c:ser>
        <c:gapWidth val="80"/>
        <c:overlap val="25"/>
        <c:axId val="65069440"/>
        <c:axId val="65070976"/>
      </c:barChart>
      <c:catAx>
        <c:axId val="650694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5070976"/>
        <c:crosses val="autoZero"/>
        <c:auto val="1"/>
        <c:lblAlgn val="ctr"/>
        <c:lblOffset val="100"/>
      </c:catAx>
      <c:valAx>
        <c:axId val="6507097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50694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stacked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'Question 15'!$F$3:$F$9</c:f>
              <c:strCache>
                <c:ptCount val="7"/>
                <c:pt idx="0">
                  <c:v>Assentos desconfortáveis</c:v>
                </c:pt>
                <c:pt idx="1">
                  <c:v>Ambiente pequeno</c:v>
                </c:pt>
                <c:pt idx="2">
                  <c:v>Ambiente mal organizado</c:v>
                </c:pt>
                <c:pt idx="3">
                  <c:v>Poucos assentos</c:v>
                </c:pt>
                <c:pt idx="4">
                  <c:v>Ar condicionado (quente)</c:v>
                </c:pt>
                <c:pt idx="5">
                  <c:v>Indisponibilidade de amenidades</c:v>
                </c:pt>
                <c:pt idx="6">
                  <c:v>Não soube</c:v>
                </c:pt>
              </c:strCache>
            </c:strRef>
          </c:cat>
          <c:val>
            <c:numRef>
              <c:f>'Question 15'!$G$3:$G$9</c:f>
              <c:numCache>
                <c:formatCode>0</c:formatCode>
                <c:ptCount val="7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</c:ser>
        <c:dLbls>
          <c:showVal val="1"/>
        </c:dLbls>
        <c:overlap val="100"/>
        <c:axId val="65116416"/>
        <c:axId val="69599232"/>
      </c:barChart>
      <c:catAx>
        <c:axId val="65116416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9599232"/>
        <c:crosses val="autoZero"/>
        <c:auto val="1"/>
        <c:lblAlgn val="ctr"/>
        <c:lblOffset val="100"/>
      </c:catAx>
      <c:valAx>
        <c:axId val="69599232"/>
        <c:scaling>
          <c:orientation val="minMax"/>
        </c:scaling>
        <c:delete val="1"/>
        <c:axPos val="t"/>
        <c:numFmt formatCode="0" sourceLinked="1"/>
        <c:majorTickMark val="none"/>
        <c:tickLblPos val="none"/>
        <c:crossAx val="6511641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16'!$B$4:$B$8</c:f>
              <c:strCache>
                <c:ptCount val="5"/>
                <c:pt idx="0">
                  <c:v>Muito longo</c:v>
                </c:pt>
                <c:pt idx="1">
                  <c:v>Longo</c:v>
                </c:pt>
                <c:pt idx="2">
                  <c:v>Curto</c:v>
                </c:pt>
                <c:pt idx="3">
                  <c:v>Muito curto</c:v>
                </c:pt>
                <c:pt idx="4">
                  <c:v>Não soube</c:v>
                </c:pt>
              </c:strCache>
            </c:strRef>
          </c:cat>
          <c:val>
            <c:numRef>
              <c:f>'Question 16'!$C$4:$C$8</c:f>
              <c:numCache>
                <c:formatCode>0.0%</c:formatCode>
                <c:ptCount val="5"/>
                <c:pt idx="0">
                  <c:v>6.200000000000002E-2</c:v>
                </c:pt>
                <c:pt idx="1">
                  <c:v>0.251</c:v>
                </c:pt>
                <c:pt idx="2">
                  <c:v>0.59499999999999997</c:v>
                </c:pt>
                <c:pt idx="3">
                  <c:v>6.9000000000000034E-2</c:v>
                </c:pt>
                <c:pt idx="4">
                  <c:v>2.3E-2</c:v>
                </c:pt>
              </c:numCache>
            </c:numRef>
          </c:val>
        </c:ser>
        <c:gapWidth val="80"/>
        <c:overlap val="25"/>
        <c:axId val="64653952"/>
        <c:axId val="69734784"/>
      </c:barChart>
      <c:catAx>
        <c:axId val="646539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9734784"/>
        <c:crosses val="autoZero"/>
        <c:auto val="1"/>
        <c:lblAlgn val="ctr"/>
        <c:lblOffset val="100"/>
      </c:catAx>
      <c:valAx>
        <c:axId val="6973478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46539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17'!$B$4:$B$8</c:f>
              <c:strCache>
                <c:ptCount val="5"/>
                <c:pt idx="0">
                  <c:v>Muito insatisfatório</c:v>
                </c:pt>
                <c:pt idx="1">
                  <c:v>Insatisfatório</c:v>
                </c:pt>
                <c:pt idx="2">
                  <c:v>Satisfatório</c:v>
                </c:pt>
                <c:pt idx="3">
                  <c:v>Muito satisfatório</c:v>
                </c:pt>
                <c:pt idx="4">
                  <c:v>Não soube</c:v>
                </c:pt>
              </c:strCache>
            </c:strRef>
          </c:cat>
          <c:val>
            <c:numRef>
              <c:f>'Question 17'!$C$4:$C$8</c:f>
              <c:numCache>
                <c:formatCode>0.0%</c:formatCode>
                <c:ptCount val="5"/>
                <c:pt idx="0">
                  <c:v>1.2E-2</c:v>
                </c:pt>
                <c:pt idx="1">
                  <c:v>1.9000000000000006E-2</c:v>
                </c:pt>
                <c:pt idx="2">
                  <c:v>0.49800000000000011</c:v>
                </c:pt>
                <c:pt idx="3">
                  <c:v>0.46700000000000008</c:v>
                </c:pt>
                <c:pt idx="4">
                  <c:v>4.0000000000000018E-3</c:v>
                </c:pt>
              </c:numCache>
            </c:numRef>
          </c:val>
        </c:ser>
        <c:gapWidth val="80"/>
        <c:overlap val="25"/>
        <c:axId val="69767552"/>
        <c:axId val="69769088"/>
      </c:barChart>
      <c:catAx>
        <c:axId val="697675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9769088"/>
        <c:crosses val="autoZero"/>
        <c:auto val="1"/>
        <c:lblAlgn val="ctr"/>
        <c:lblOffset val="100"/>
      </c:catAx>
      <c:valAx>
        <c:axId val="6976908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97675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18'!$F$3:$F$7</c:f>
              <c:strCache>
                <c:ptCount val="5"/>
                <c:pt idx="0">
                  <c:v>Atendimento mecanizado</c:v>
                </c:pt>
                <c:pt idx="1">
                  <c:v>Falta de simpatia</c:v>
                </c:pt>
                <c:pt idx="2">
                  <c:v>Erro na coleta do material</c:v>
                </c:pt>
                <c:pt idx="3">
                  <c:v>Insegurança durante a realização do exame</c:v>
                </c:pt>
                <c:pt idx="4">
                  <c:v>Não soube</c:v>
                </c:pt>
              </c:strCache>
            </c:strRef>
          </c:cat>
          <c:val>
            <c:numRef>
              <c:f>'Question 18'!$G$3:$G$7</c:f>
              <c:numCache>
                <c:formatCode>0</c:formatCode>
                <c:ptCount val="5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</c:ser>
        <c:gapWidth val="80"/>
        <c:overlap val="25"/>
        <c:axId val="69667840"/>
        <c:axId val="69681920"/>
      </c:barChart>
      <c:catAx>
        <c:axId val="6966784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9681920"/>
        <c:crosses val="autoZero"/>
        <c:auto val="1"/>
        <c:lblAlgn val="ctr"/>
        <c:lblOffset val="100"/>
      </c:catAx>
      <c:valAx>
        <c:axId val="6968192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" sourceLinked="1"/>
        <c:tickLblPos val="none"/>
        <c:crossAx val="696678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19'!$B$4:$B$8</c:f>
              <c:strCache>
                <c:ptCount val="5"/>
                <c:pt idx="0">
                  <c:v>Muito desconfortável</c:v>
                </c:pt>
                <c:pt idx="1">
                  <c:v>Desconfortável</c:v>
                </c:pt>
                <c:pt idx="2">
                  <c:v>Confortável</c:v>
                </c:pt>
                <c:pt idx="3">
                  <c:v>Muito confortável</c:v>
                </c:pt>
                <c:pt idx="4">
                  <c:v>Não soube</c:v>
                </c:pt>
              </c:strCache>
            </c:strRef>
          </c:cat>
          <c:val>
            <c:numRef>
              <c:f>'Question 19'!$C$4:$C$8</c:f>
              <c:numCache>
                <c:formatCode>0.0%</c:formatCode>
                <c:ptCount val="5"/>
                <c:pt idx="0">
                  <c:v>0</c:v>
                </c:pt>
                <c:pt idx="1">
                  <c:v>2.3E-2</c:v>
                </c:pt>
                <c:pt idx="2">
                  <c:v>0.71000000000000019</c:v>
                </c:pt>
                <c:pt idx="3">
                  <c:v>0.26300000000000001</c:v>
                </c:pt>
                <c:pt idx="4">
                  <c:v>4.0000000000000018E-3</c:v>
                </c:pt>
              </c:numCache>
            </c:numRef>
          </c:val>
        </c:ser>
        <c:gapWidth val="80"/>
        <c:overlap val="25"/>
        <c:axId val="69703168"/>
        <c:axId val="69704704"/>
      </c:barChart>
      <c:catAx>
        <c:axId val="697031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9704704"/>
        <c:crosses val="autoZero"/>
        <c:auto val="1"/>
        <c:lblAlgn val="ctr"/>
        <c:lblOffset val="100"/>
      </c:catAx>
      <c:valAx>
        <c:axId val="6970470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97031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bar"/>
        <c:grouping val="stacked"/>
        <c:ser>
          <c:idx val="0"/>
          <c:order val="0"/>
          <c:spPr>
            <a:solidFill>
              <a:srgbClr val="5B9BD5"/>
            </a:solidFill>
            <a:ln w="25400">
              <a:noFill/>
            </a:ln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20'!$F$4:$F$11</c:f>
              <c:strCache>
                <c:ptCount val="8"/>
                <c:pt idx="0">
                  <c:v>Ambiente pequeno</c:v>
                </c:pt>
                <c:pt idx="1">
                  <c:v>Cadeira desconfortável</c:v>
                </c:pt>
                <c:pt idx="2">
                  <c:v>Excesso de barulho</c:v>
                </c:pt>
                <c:pt idx="3">
                  <c:v>Não tinha onde guardar pertences</c:v>
                </c:pt>
                <c:pt idx="4">
                  <c:v>Cama/maca desconfortável</c:v>
                </c:pt>
                <c:pt idx="5">
                  <c:v>Não tinha maca</c:v>
                </c:pt>
                <c:pt idx="6">
                  <c:v>Ar condicionado desregulado</c:v>
                </c:pt>
                <c:pt idx="7">
                  <c:v>Pouca iluminação</c:v>
                </c:pt>
              </c:strCache>
            </c:strRef>
          </c:cat>
          <c:val>
            <c:numRef>
              <c:f>'Question 20'!$G$4:$G$11</c:f>
              <c:numCache>
                <c:formatCode>0</c:formatCode>
                <c:ptCount val="8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</c:ser>
        <c:overlap val="100"/>
        <c:axId val="70074368"/>
        <c:axId val="70075904"/>
      </c:barChart>
      <c:catAx>
        <c:axId val="70074368"/>
        <c:scaling>
          <c:orientation val="maxMin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70075904"/>
        <c:crosses val="autoZero"/>
        <c:auto val="1"/>
        <c:lblAlgn val="ctr"/>
        <c:lblOffset val="100"/>
      </c:catAx>
      <c:valAx>
        <c:axId val="70075904"/>
        <c:scaling>
          <c:orientation val="minMax"/>
        </c:scaling>
        <c:delete val="1"/>
        <c:axPos val="t"/>
        <c:numFmt formatCode="0" sourceLinked="1"/>
        <c:tickLblPos val="none"/>
        <c:crossAx val="700743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/>
      </a:pPr>
      <a:endParaRPr lang="pt-BR"/>
    </a:p>
  </c:txPr>
  <c:externalData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rgbClr val="FF0000"/>
              </a:solidFill>
              <a:ln w="25400">
                <a:noFill/>
              </a:ln>
            </c:spPr>
          </c:dPt>
          <c:dPt>
            <c:idx val="1"/>
            <c:spPr>
              <a:solidFill>
                <a:srgbClr val="FFFF00"/>
              </a:solidFill>
              <a:ln w="25400">
                <a:noFill/>
              </a:ln>
            </c:spPr>
          </c:dPt>
          <c:dPt>
            <c:idx val="2"/>
            <c:spPr>
              <a:solidFill>
                <a:srgbClr val="92D050"/>
              </a:solidFill>
              <a:ln w="25400">
                <a:noFill/>
              </a:ln>
            </c:spPr>
          </c:dPt>
          <c:dPt>
            <c:idx val="3"/>
            <c:spPr>
              <a:solidFill>
                <a:srgbClr val="00B050"/>
              </a:solidFill>
              <a:ln w="25400">
                <a:noFill/>
              </a:ln>
            </c:spPr>
          </c:dPt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21'!$B$4:$B$8</c:f>
              <c:strCache>
                <c:ptCount val="5"/>
                <c:pt idx="0">
                  <c:v>Muito longo</c:v>
                </c:pt>
                <c:pt idx="1">
                  <c:v>Longo</c:v>
                </c:pt>
                <c:pt idx="2">
                  <c:v>Rápido</c:v>
                </c:pt>
                <c:pt idx="3">
                  <c:v>Muito rápido</c:v>
                </c:pt>
                <c:pt idx="4">
                  <c:v>Não soube</c:v>
                </c:pt>
              </c:strCache>
            </c:strRef>
          </c:cat>
          <c:val>
            <c:numRef>
              <c:f>'Question 21'!$C$4:$C$8</c:f>
              <c:numCache>
                <c:formatCode>0.0%</c:formatCode>
                <c:ptCount val="5"/>
                <c:pt idx="0">
                  <c:v>3.500000000000001E-2</c:v>
                </c:pt>
                <c:pt idx="1">
                  <c:v>0.23200000000000001</c:v>
                </c:pt>
                <c:pt idx="2">
                  <c:v>0.62900000000000023</c:v>
                </c:pt>
                <c:pt idx="3">
                  <c:v>6.6000000000000003E-2</c:v>
                </c:pt>
                <c:pt idx="4">
                  <c:v>3.9000000000000014E-2</c:v>
                </c:pt>
              </c:numCache>
            </c:numRef>
          </c:val>
        </c:ser>
        <c:gapWidth val="80"/>
        <c:overlap val="25"/>
        <c:axId val="69877120"/>
        <c:axId val="69923968"/>
      </c:barChart>
      <c:catAx>
        <c:axId val="698771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69923968"/>
        <c:crosses val="autoZero"/>
        <c:auto val="1"/>
        <c:lblAlgn val="ctr"/>
        <c:lblOffset val="100"/>
      </c:catAx>
      <c:valAx>
        <c:axId val="699239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698771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lrMapOvr bg1="lt1" tx1="dk1" bg2="lt2" tx2="dk2" accent1="accent1" accent2="accent2" accent3="accent3" accent4="accent4" accent5="accent5" accent6="accent6" hlink="hlink" folHlink="folHlink"/>
  <c:chart>
    <c:plotArea>
      <c:layout/>
      <c:barChart>
        <c:barDir val="col"/>
        <c:grouping val="clustered"/>
        <c:ser>
          <c:idx val="0"/>
          <c:order val="0"/>
          <c:spPr>
            <a:solidFill>
              <a:srgbClr val="5B9BD5">
                <a:alpha val="70000"/>
              </a:srgbClr>
            </a:solidFill>
            <a:ln>
              <a:noFill/>
            </a:ln>
            <a:effectLst/>
          </c:spPr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Bariol Regular" panose="02000506040000020003" pitchFamily="50" charset="0"/>
                    <a:ea typeface="+mn-ea"/>
                    <a:cs typeface="+mn-cs"/>
                  </a:defRPr>
                </a:pPr>
                <a:endParaRPr lang="pt-BR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'Question 22'!$B$12:$B$22</c:f>
              <c:strCache>
                <c:ptCount val="11"/>
                <c:pt idx="0">
                  <c:v>1 - Não recomendo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10 - Recomendo muito</c:v>
                </c:pt>
                <c:pt idx="10">
                  <c:v>Não soube</c:v>
                </c:pt>
              </c:strCache>
            </c:strRef>
          </c:cat>
          <c:val>
            <c:numRef>
              <c:f>'Question 22'!$D$12:$D$22</c:f>
              <c:numCache>
                <c:formatCode>0.0%</c:formatCode>
                <c:ptCount val="11"/>
                <c:pt idx="0">
                  <c:v>3.137254901960785E-2</c:v>
                </c:pt>
                <c:pt idx="1">
                  <c:v>3.9215686274509812E-3</c:v>
                </c:pt>
                <c:pt idx="2">
                  <c:v>1.1764705882352944E-2</c:v>
                </c:pt>
                <c:pt idx="3">
                  <c:v>1.5686274509803921E-2</c:v>
                </c:pt>
                <c:pt idx="4">
                  <c:v>5.0980392156862744E-2</c:v>
                </c:pt>
                <c:pt idx="5">
                  <c:v>7.4509803921568654E-2</c:v>
                </c:pt>
                <c:pt idx="6">
                  <c:v>0.13333333333333339</c:v>
                </c:pt>
                <c:pt idx="7">
                  <c:v>0.19215686274509805</c:v>
                </c:pt>
                <c:pt idx="8">
                  <c:v>0.19215686274509805</c:v>
                </c:pt>
                <c:pt idx="9">
                  <c:v>0.27450980392156876</c:v>
                </c:pt>
                <c:pt idx="10">
                  <c:v>1.9607843137254902E-2</c:v>
                </c:pt>
              </c:numCache>
            </c:numRef>
          </c:val>
        </c:ser>
        <c:gapWidth val="80"/>
        <c:overlap val="25"/>
        <c:axId val="70264704"/>
        <c:axId val="70266240"/>
      </c:barChart>
      <c:catAx>
        <c:axId val="7026470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20" normalizeH="0" baseline="0">
                <a:solidFill>
                  <a:schemeClr val="tx1"/>
                </a:solidFill>
                <a:latin typeface="Bariol Regular" panose="02000506040000020003" pitchFamily="50" charset="0"/>
                <a:ea typeface="+mn-ea"/>
                <a:cs typeface="+mn-cs"/>
              </a:defRPr>
            </a:pPr>
            <a:endParaRPr lang="pt-BR"/>
          </a:p>
        </c:txPr>
        <c:crossAx val="70266240"/>
        <c:crosses val="autoZero"/>
        <c:auto val="1"/>
        <c:lblAlgn val="ctr"/>
        <c:lblOffset val="100"/>
      </c:catAx>
      <c:valAx>
        <c:axId val="7026624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0.0%" sourceLinked="1"/>
        <c:tickLblPos val="none"/>
        <c:crossAx val="702647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 w="6350">
      <a:noFill/>
    </a:ln>
  </c:spPr>
  <c:txPr>
    <a:bodyPr/>
    <a:lstStyle/>
    <a:p>
      <a:pPr>
        <a:defRPr>
          <a:solidFill>
            <a:schemeClr val="tx1"/>
          </a:solidFill>
          <a:latin typeface="Bariol Regular" panose="02000506040000020003" pitchFamily="50" charset="0"/>
        </a:defRPr>
      </a:pPr>
      <a:endParaRPr lang="pt-BR"/>
    </a:p>
  </c:txPr>
  <c:externalData r:id="rId2"/>
</c:chartSpac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608320-EA81-485C-8B28-FB8135880C77}" type="datetimeFigureOut">
              <a:rPr lang="pt-BR" smtClean="0"/>
              <a:pPr/>
              <a:t>07/12/2016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2DF62C-BD12-472A-A959-442DAE3FBB67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1808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Checar como se referem na RN 277.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956856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255913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831955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5255768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562411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547998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3659156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4389801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31464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1893042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965402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086652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2DF62C-BD12-472A-A959-442DAE3FBB67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063524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20" name="Imagem 19"/>
          <p:cNvPicPr>
            <a:picLocks noChangeAspect="1"/>
          </p:cNvPicPr>
          <p:nvPr userDrawn="1"/>
        </p:nvPicPr>
        <p:blipFill rotWithShape="1">
          <a:blip r:embed="rId2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  <p:pic>
        <p:nvPicPr>
          <p:cNvPr id="21" name="Imagem 20"/>
          <p:cNvPicPr>
            <a:picLocks noChangeAspect="1"/>
          </p:cNvPicPr>
          <p:nvPr userDrawn="1"/>
        </p:nvPicPr>
        <p:blipFill rotWithShape="1">
          <a:blip r:embed="rId4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5635161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935" y="-219649"/>
            <a:ext cx="3240031" cy="18013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1336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2935" y="-219649"/>
            <a:ext cx="3240031" cy="18013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899103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20" name="Imagem 19"/>
          <p:cNvPicPr>
            <a:picLocks noChangeAspect="1"/>
          </p:cNvPicPr>
          <p:nvPr userDrawn="1"/>
        </p:nvPicPr>
        <p:blipFill rotWithShape="1">
          <a:blip r:embed="rId3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  <p:pic>
        <p:nvPicPr>
          <p:cNvPr id="21" name="Imagem 20"/>
          <p:cNvPicPr>
            <a:picLocks noChangeAspect="1"/>
          </p:cNvPicPr>
          <p:nvPr userDrawn="1"/>
        </p:nvPicPr>
        <p:blipFill rotWithShape="1">
          <a:blip r:embed="rId5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167774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2146300"/>
            <a:chOff x="0" y="0"/>
            <a:chExt cx="7680" cy="1352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182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569" t="17186" r="60299" b="19569"/>
          <a:stretch/>
        </p:blipFill>
        <p:spPr>
          <a:xfrm>
            <a:off x="11077732" y="111411"/>
            <a:ext cx="749508" cy="1139252"/>
          </a:xfrm>
          <a:prstGeom prst="rect">
            <a:avLst/>
          </a:prstGeom>
        </p:spPr>
      </p:pic>
      <p:pic>
        <p:nvPicPr>
          <p:cNvPr id="14" name="Imagem 1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773" t="27610" r="15500" b="19570"/>
          <a:stretch/>
        </p:blipFill>
        <p:spPr>
          <a:xfrm>
            <a:off x="9563726" y="299206"/>
            <a:ext cx="1514006" cy="95145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0279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B48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riângulo isósceles 14"/>
          <p:cNvSpPr/>
          <p:nvPr userDrawn="1"/>
        </p:nvSpPr>
        <p:spPr>
          <a:xfrm>
            <a:off x="885825" y="5833393"/>
            <a:ext cx="897739" cy="102460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riângulo isósceles 13"/>
          <p:cNvSpPr/>
          <p:nvPr userDrawn="1"/>
        </p:nvSpPr>
        <p:spPr>
          <a:xfrm>
            <a:off x="1693278" y="5745163"/>
            <a:ext cx="849396" cy="1112838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Triângulo isósceles 6"/>
          <p:cNvSpPr/>
          <p:nvPr userDrawn="1"/>
        </p:nvSpPr>
        <p:spPr>
          <a:xfrm>
            <a:off x="1356394" y="5322971"/>
            <a:ext cx="579570" cy="151597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 userDrawn="1"/>
        </p:nvSpPr>
        <p:spPr>
          <a:xfrm>
            <a:off x="-1" y="6048375"/>
            <a:ext cx="12192001" cy="800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" name="Group 4"/>
          <p:cNvGrpSpPr>
            <a:grpSpLocks noChangeAspect="1"/>
          </p:cNvGrpSpPr>
          <p:nvPr userDrawn="1"/>
        </p:nvGrpSpPr>
        <p:grpSpPr bwMode="auto">
          <a:xfrm>
            <a:off x="0" y="0"/>
            <a:ext cx="12192000" cy="6673850"/>
            <a:chOff x="0" y="0"/>
            <a:chExt cx="7680" cy="4204"/>
          </a:xfrm>
        </p:grpSpPr>
        <p:sp>
          <p:nvSpPr>
            <p:cNvPr id="3" name="AutoShape 3"/>
            <p:cNvSpPr>
              <a:spLocks noChangeAspect="1" noChangeArrowheads="1" noTextEdit="1"/>
            </p:cNvSpPr>
            <p:nvPr userDrawn="1"/>
          </p:nvSpPr>
          <p:spPr bwMode="auto">
            <a:xfrm>
              <a:off x="0" y="0"/>
              <a:ext cx="7680" cy="1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4" name="Freeform 5"/>
            <p:cNvSpPr>
              <a:spLocks/>
            </p:cNvSpPr>
            <p:nvPr userDrawn="1"/>
          </p:nvSpPr>
          <p:spPr bwMode="auto">
            <a:xfrm>
              <a:off x="0" y="0"/>
              <a:ext cx="7680" cy="1176"/>
            </a:xfrm>
            <a:custGeom>
              <a:avLst/>
              <a:gdLst>
                <a:gd name="T0" fmla="*/ 7680 w 7680"/>
                <a:gd name="T1" fmla="*/ 0 h 1176"/>
                <a:gd name="T2" fmla="*/ 0 w 7680"/>
                <a:gd name="T3" fmla="*/ 0 h 1176"/>
                <a:gd name="T4" fmla="*/ 0 w 7680"/>
                <a:gd name="T5" fmla="*/ 926 h 1176"/>
                <a:gd name="T6" fmla="*/ 770 w 7680"/>
                <a:gd name="T7" fmla="*/ 924 h 1176"/>
                <a:gd name="T8" fmla="*/ 876 w 7680"/>
                <a:gd name="T9" fmla="*/ 812 h 1176"/>
                <a:gd name="T10" fmla="*/ 936 w 7680"/>
                <a:gd name="T11" fmla="*/ 960 h 1176"/>
                <a:gd name="T12" fmla="*/ 1044 w 7680"/>
                <a:gd name="T13" fmla="*/ 428 h 1176"/>
                <a:gd name="T14" fmla="*/ 1134 w 7680"/>
                <a:gd name="T15" fmla="*/ 1176 h 1176"/>
                <a:gd name="T16" fmla="*/ 1200 w 7680"/>
                <a:gd name="T17" fmla="*/ 890 h 1176"/>
                <a:gd name="T18" fmla="*/ 1258 w 7680"/>
                <a:gd name="T19" fmla="*/ 950 h 1176"/>
                <a:gd name="T20" fmla="*/ 1328 w 7680"/>
                <a:gd name="T21" fmla="*/ 728 h 1176"/>
                <a:gd name="T22" fmla="*/ 1416 w 7680"/>
                <a:gd name="T23" fmla="*/ 1012 h 1176"/>
                <a:gd name="T24" fmla="*/ 1486 w 7680"/>
                <a:gd name="T25" fmla="*/ 880 h 1176"/>
                <a:gd name="T26" fmla="*/ 1524 w 7680"/>
                <a:gd name="T27" fmla="*/ 976 h 1176"/>
                <a:gd name="T28" fmla="*/ 1586 w 7680"/>
                <a:gd name="T29" fmla="*/ 924 h 1176"/>
                <a:gd name="T30" fmla="*/ 7680 w 7680"/>
                <a:gd name="T31" fmla="*/ 926 h 1176"/>
                <a:gd name="T32" fmla="*/ 7680 w 7680"/>
                <a:gd name="T33" fmla="*/ 0 h 1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680" h="1176">
                  <a:moveTo>
                    <a:pt x="7680" y="0"/>
                  </a:moveTo>
                  <a:lnTo>
                    <a:pt x="0" y="0"/>
                  </a:lnTo>
                  <a:lnTo>
                    <a:pt x="0" y="926"/>
                  </a:lnTo>
                  <a:lnTo>
                    <a:pt x="770" y="924"/>
                  </a:lnTo>
                  <a:lnTo>
                    <a:pt x="876" y="812"/>
                  </a:lnTo>
                  <a:lnTo>
                    <a:pt x="936" y="960"/>
                  </a:lnTo>
                  <a:lnTo>
                    <a:pt x="1044" y="428"/>
                  </a:lnTo>
                  <a:lnTo>
                    <a:pt x="1134" y="1176"/>
                  </a:lnTo>
                  <a:lnTo>
                    <a:pt x="1200" y="890"/>
                  </a:lnTo>
                  <a:lnTo>
                    <a:pt x="1258" y="950"/>
                  </a:lnTo>
                  <a:lnTo>
                    <a:pt x="1328" y="728"/>
                  </a:lnTo>
                  <a:lnTo>
                    <a:pt x="1416" y="1012"/>
                  </a:lnTo>
                  <a:lnTo>
                    <a:pt x="1486" y="880"/>
                  </a:lnTo>
                  <a:lnTo>
                    <a:pt x="1524" y="976"/>
                  </a:lnTo>
                  <a:lnTo>
                    <a:pt x="1586" y="924"/>
                  </a:lnTo>
                  <a:lnTo>
                    <a:pt x="7680" y="926"/>
                  </a:lnTo>
                  <a:lnTo>
                    <a:pt x="7680" y="0"/>
                  </a:lnTo>
                  <a:close/>
                </a:path>
              </a:pathLst>
            </a:custGeom>
            <a:solidFill>
              <a:srgbClr val="3B485D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2" name="Freeform 12"/>
            <p:cNvSpPr>
              <a:spLocks/>
            </p:cNvSpPr>
            <p:nvPr userDrawn="1"/>
          </p:nvSpPr>
          <p:spPr bwMode="auto">
            <a:xfrm>
              <a:off x="672" y="566"/>
              <a:ext cx="92" cy="126"/>
            </a:xfrm>
            <a:custGeom>
              <a:avLst/>
              <a:gdLst>
                <a:gd name="T0" fmla="*/ 46 w 92"/>
                <a:gd name="T1" fmla="*/ 18 h 126"/>
                <a:gd name="T2" fmla="*/ 30 w 92"/>
                <a:gd name="T3" fmla="*/ 24 h 126"/>
                <a:gd name="T4" fmla="*/ 26 w 92"/>
                <a:gd name="T5" fmla="*/ 32 h 126"/>
                <a:gd name="T6" fmla="*/ 28 w 92"/>
                <a:gd name="T7" fmla="*/ 38 h 126"/>
                <a:gd name="T8" fmla="*/ 36 w 92"/>
                <a:gd name="T9" fmla="*/ 46 h 126"/>
                <a:gd name="T10" fmla="*/ 72 w 92"/>
                <a:gd name="T11" fmla="*/ 58 h 126"/>
                <a:gd name="T12" fmla="*/ 86 w 92"/>
                <a:gd name="T13" fmla="*/ 70 h 126"/>
                <a:gd name="T14" fmla="*/ 92 w 92"/>
                <a:gd name="T15" fmla="*/ 84 h 126"/>
                <a:gd name="T16" fmla="*/ 92 w 92"/>
                <a:gd name="T17" fmla="*/ 90 h 126"/>
                <a:gd name="T18" fmla="*/ 90 w 92"/>
                <a:gd name="T19" fmla="*/ 106 h 126"/>
                <a:gd name="T20" fmla="*/ 80 w 92"/>
                <a:gd name="T21" fmla="*/ 118 h 126"/>
                <a:gd name="T22" fmla="*/ 66 w 92"/>
                <a:gd name="T23" fmla="*/ 124 h 126"/>
                <a:gd name="T24" fmla="*/ 46 w 92"/>
                <a:gd name="T25" fmla="*/ 126 h 126"/>
                <a:gd name="T26" fmla="*/ 32 w 92"/>
                <a:gd name="T27" fmla="*/ 124 h 126"/>
                <a:gd name="T28" fmla="*/ 8 w 92"/>
                <a:gd name="T29" fmla="*/ 112 h 126"/>
                <a:gd name="T30" fmla="*/ 2 w 92"/>
                <a:gd name="T31" fmla="*/ 104 h 126"/>
                <a:gd name="T32" fmla="*/ 0 w 92"/>
                <a:gd name="T33" fmla="*/ 100 h 126"/>
                <a:gd name="T34" fmla="*/ 2 w 92"/>
                <a:gd name="T35" fmla="*/ 92 h 126"/>
                <a:gd name="T36" fmla="*/ 10 w 92"/>
                <a:gd name="T37" fmla="*/ 90 h 126"/>
                <a:gd name="T38" fmla="*/ 14 w 92"/>
                <a:gd name="T39" fmla="*/ 92 h 126"/>
                <a:gd name="T40" fmla="*/ 18 w 92"/>
                <a:gd name="T41" fmla="*/ 94 h 126"/>
                <a:gd name="T42" fmla="*/ 30 w 92"/>
                <a:gd name="T43" fmla="*/ 104 h 126"/>
                <a:gd name="T44" fmla="*/ 46 w 92"/>
                <a:gd name="T45" fmla="*/ 108 h 126"/>
                <a:gd name="T46" fmla="*/ 58 w 92"/>
                <a:gd name="T47" fmla="*/ 106 h 126"/>
                <a:gd name="T48" fmla="*/ 70 w 92"/>
                <a:gd name="T49" fmla="*/ 98 h 126"/>
                <a:gd name="T50" fmla="*/ 72 w 92"/>
                <a:gd name="T51" fmla="*/ 90 h 126"/>
                <a:gd name="T52" fmla="*/ 68 w 92"/>
                <a:gd name="T53" fmla="*/ 82 h 126"/>
                <a:gd name="T54" fmla="*/ 50 w 92"/>
                <a:gd name="T55" fmla="*/ 72 h 126"/>
                <a:gd name="T56" fmla="*/ 26 w 92"/>
                <a:gd name="T57" fmla="*/ 64 h 126"/>
                <a:gd name="T58" fmla="*/ 12 w 92"/>
                <a:gd name="T59" fmla="*/ 52 h 126"/>
                <a:gd name="T60" fmla="*/ 6 w 92"/>
                <a:gd name="T61" fmla="*/ 40 h 126"/>
                <a:gd name="T62" fmla="*/ 6 w 92"/>
                <a:gd name="T63" fmla="*/ 32 h 126"/>
                <a:gd name="T64" fmla="*/ 8 w 92"/>
                <a:gd name="T65" fmla="*/ 20 h 126"/>
                <a:gd name="T66" fmla="*/ 16 w 92"/>
                <a:gd name="T67" fmla="*/ 10 h 126"/>
                <a:gd name="T68" fmla="*/ 28 w 92"/>
                <a:gd name="T69" fmla="*/ 2 h 126"/>
                <a:gd name="T70" fmla="*/ 46 w 92"/>
                <a:gd name="T71" fmla="*/ 0 h 126"/>
                <a:gd name="T72" fmla="*/ 60 w 92"/>
                <a:gd name="T73" fmla="*/ 2 h 126"/>
                <a:gd name="T74" fmla="*/ 82 w 92"/>
                <a:gd name="T75" fmla="*/ 10 h 126"/>
                <a:gd name="T76" fmla="*/ 88 w 92"/>
                <a:gd name="T77" fmla="*/ 16 h 126"/>
                <a:gd name="T78" fmla="*/ 90 w 92"/>
                <a:gd name="T79" fmla="*/ 22 h 126"/>
                <a:gd name="T80" fmla="*/ 86 w 92"/>
                <a:gd name="T81" fmla="*/ 30 h 126"/>
                <a:gd name="T82" fmla="*/ 80 w 92"/>
                <a:gd name="T83" fmla="*/ 32 h 126"/>
                <a:gd name="T84" fmla="*/ 76 w 92"/>
                <a:gd name="T85" fmla="*/ 32 h 126"/>
                <a:gd name="T86" fmla="*/ 72 w 92"/>
                <a:gd name="T87" fmla="*/ 28 h 126"/>
                <a:gd name="T88" fmla="*/ 62 w 92"/>
                <a:gd name="T89" fmla="*/ 22 h 126"/>
                <a:gd name="T90" fmla="*/ 46 w 92"/>
                <a:gd name="T91" fmla="*/ 1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2" h="126">
                  <a:moveTo>
                    <a:pt x="46" y="18"/>
                  </a:moveTo>
                  <a:lnTo>
                    <a:pt x="46" y="18"/>
                  </a:lnTo>
                  <a:lnTo>
                    <a:pt x="38" y="20"/>
                  </a:lnTo>
                  <a:lnTo>
                    <a:pt x="30" y="24"/>
                  </a:lnTo>
                  <a:lnTo>
                    <a:pt x="28" y="28"/>
                  </a:lnTo>
                  <a:lnTo>
                    <a:pt x="26" y="32"/>
                  </a:lnTo>
                  <a:lnTo>
                    <a:pt x="26" y="32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6" y="46"/>
                  </a:lnTo>
                  <a:lnTo>
                    <a:pt x="60" y="54"/>
                  </a:lnTo>
                  <a:lnTo>
                    <a:pt x="72" y="58"/>
                  </a:lnTo>
                  <a:lnTo>
                    <a:pt x="82" y="66"/>
                  </a:lnTo>
                  <a:lnTo>
                    <a:pt x="86" y="70"/>
                  </a:lnTo>
                  <a:lnTo>
                    <a:pt x="90" y="76"/>
                  </a:lnTo>
                  <a:lnTo>
                    <a:pt x="92" y="84"/>
                  </a:lnTo>
                  <a:lnTo>
                    <a:pt x="92" y="90"/>
                  </a:lnTo>
                  <a:lnTo>
                    <a:pt x="92" y="90"/>
                  </a:lnTo>
                  <a:lnTo>
                    <a:pt x="92" y="98"/>
                  </a:lnTo>
                  <a:lnTo>
                    <a:pt x="90" y="106"/>
                  </a:lnTo>
                  <a:lnTo>
                    <a:pt x="86" y="112"/>
                  </a:lnTo>
                  <a:lnTo>
                    <a:pt x="80" y="118"/>
                  </a:lnTo>
                  <a:lnTo>
                    <a:pt x="74" y="122"/>
                  </a:lnTo>
                  <a:lnTo>
                    <a:pt x="66" y="124"/>
                  </a:lnTo>
                  <a:lnTo>
                    <a:pt x="58" y="126"/>
                  </a:lnTo>
                  <a:lnTo>
                    <a:pt x="46" y="126"/>
                  </a:lnTo>
                  <a:lnTo>
                    <a:pt x="46" y="126"/>
                  </a:lnTo>
                  <a:lnTo>
                    <a:pt x="32" y="124"/>
                  </a:lnTo>
                  <a:lnTo>
                    <a:pt x="18" y="120"/>
                  </a:lnTo>
                  <a:lnTo>
                    <a:pt x="8" y="112"/>
                  </a:lnTo>
                  <a:lnTo>
                    <a:pt x="2" y="104"/>
                  </a:lnTo>
                  <a:lnTo>
                    <a:pt x="2" y="104"/>
                  </a:lnTo>
                  <a:lnTo>
                    <a:pt x="0" y="100"/>
                  </a:lnTo>
                  <a:lnTo>
                    <a:pt x="0" y="100"/>
                  </a:lnTo>
                  <a:lnTo>
                    <a:pt x="0" y="96"/>
                  </a:lnTo>
                  <a:lnTo>
                    <a:pt x="2" y="92"/>
                  </a:lnTo>
                  <a:lnTo>
                    <a:pt x="6" y="90"/>
                  </a:lnTo>
                  <a:lnTo>
                    <a:pt x="10" y="90"/>
                  </a:lnTo>
                  <a:lnTo>
                    <a:pt x="10" y="90"/>
                  </a:lnTo>
                  <a:lnTo>
                    <a:pt x="14" y="92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100"/>
                  </a:lnTo>
                  <a:lnTo>
                    <a:pt x="30" y="104"/>
                  </a:lnTo>
                  <a:lnTo>
                    <a:pt x="38" y="106"/>
                  </a:lnTo>
                  <a:lnTo>
                    <a:pt x="46" y="108"/>
                  </a:lnTo>
                  <a:lnTo>
                    <a:pt x="46" y="108"/>
                  </a:lnTo>
                  <a:lnTo>
                    <a:pt x="58" y="106"/>
                  </a:lnTo>
                  <a:lnTo>
                    <a:pt x="66" y="104"/>
                  </a:lnTo>
                  <a:lnTo>
                    <a:pt x="70" y="98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70" y="86"/>
                  </a:lnTo>
                  <a:lnTo>
                    <a:pt x="68" y="82"/>
                  </a:lnTo>
                  <a:lnTo>
                    <a:pt x="62" y="76"/>
                  </a:lnTo>
                  <a:lnTo>
                    <a:pt x="50" y="72"/>
                  </a:lnTo>
                  <a:lnTo>
                    <a:pt x="38" y="68"/>
                  </a:lnTo>
                  <a:lnTo>
                    <a:pt x="26" y="64"/>
                  </a:lnTo>
                  <a:lnTo>
                    <a:pt x="16" y="56"/>
                  </a:lnTo>
                  <a:lnTo>
                    <a:pt x="12" y="52"/>
                  </a:lnTo>
                  <a:lnTo>
                    <a:pt x="8" y="46"/>
                  </a:lnTo>
                  <a:lnTo>
                    <a:pt x="6" y="40"/>
                  </a:lnTo>
                  <a:lnTo>
                    <a:pt x="6" y="32"/>
                  </a:lnTo>
                  <a:lnTo>
                    <a:pt x="6" y="32"/>
                  </a:lnTo>
                  <a:lnTo>
                    <a:pt x="6" y="26"/>
                  </a:lnTo>
                  <a:lnTo>
                    <a:pt x="8" y="20"/>
                  </a:lnTo>
                  <a:lnTo>
                    <a:pt x="10" y="14"/>
                  </a:lnTo>
                  <a:lnTo>
                    <a:pt x="16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6" y="0"/>
                  </a:lnTo>
                  <a:lnTo>
                    <a:pt x="46" y="0"/>
                  </a:lnTo>
                  <a:lnTo>
                    <a:pt x="46" y="0"/>
                  </a:lnTo>
                  <a:lnTo>
                    <a:pt x="60" y="2"/>
                  </a:lnTo>
                  <a:lnTo>
                    <a:pt x="72" y="4"/>
                  </a:lnTo>
                  <a:lnTo>
                    <a:pt x="82" y="10"/>
                  </a:lnTo>
                  <a:lnTo>
                    <a:pt x="88" y="16"/>
                  </a:lnTo>
                  <a:lnTo>
                    <a:pt x="88" y="16"/>
                  </a:lnTo>
                  <a:lnTo>
                    <a:pt x="90" y="22"/>
                  </a:lnTo>
                  <a:lnTo>
                    <a:pt x="90" y="22"/>
                  </a:lnTo>
                  <a:lnTo>
                    <a:pt x="90" y="26"/>
                  </a:lnTo>
                  <a:lnTo>
                    <a:pt x="86" y="30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80" y="32"/>
                  </a:lnTo>
                  <a:lnTo>
                    <a:pt x="76" y="32"/>
                  </a:lnTo>
                  <a:lnTo>
                    <a:pt x="72" y="28"/>
                  </a:lnTo>
                  <a:lnTo>
                    <a:pt x="72" y="28"/>
                  </a:lnTo>
                  <a:lnTo>
                    <a:pt x="68" y="24"/>
                  </a:lnTo>
                  <a:lnTo>
                    <a:pt x="62" y="22"/>
                  </a:lnTo>
                  <a:lnTo>
                    <a:pt x="54" y="20"/>
                  </a:lnTo>
                  <a:lnTo>
                    <a:pt x="46" y="1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6" name="Freeform 16"/>
            <p:cNvSpPr>
              <a:spLocks/>
            </p:cNvSpPr>
            <p:nvPr userDrawn="1"/>
          </p:nvSpPr>
          <p:spPr bwMode="auto">
            <a:xfrm>
              <a:off x="384" y="346"/>
              <a:ext cx="128" cy="166"/>
            </a:xfrm>
            <a:custGeom>
              <a:avLst/>
              <a:gdLst>
                <a:gd name="T0" fmla="*/ 0 w 128"/>
                <a:gd name="T1" fmla="*/ 102 h 166"/>
                <a:gd name="T2" fmla="*/ 0 w 128"/>
                <a:gd name="T3" fmla="*/ 102 h 166"/>
                <a:gd name="T4" fmla="*/ 2 w 128"/>
                <a:gd name="T5" fmla="*/ 92 h 166"/>
                <a:gd name="T6" fmla="*/ 4 w 128"/>
                <a:gd name="T7" fmla="*/ 82 h 166"/>
                <a:gd name="T8" fmla="*/ 8 w 128"/>
                <a:gd name="T9" fmla="*/ 74 h 166"/>
                <a:gd name="T10" fmla="*/ 12 w 128"/>
                <a:gd name="T11" fmla="*/ 66 h 166"/>
                <a:gd name="T12" fmla="*/ 18 w 128"/>
                <a:gd name="T13" fmla="*/ 58 h 166"/>
                <a:gd name="T14" fmla="*/ 26 w 128"/>
                <a:gd name="T15" fmla="*/ 52 h 166"/>
                <a:gd name="T16" fmla="*/ 34 w 128"/>
                <a:gd name="T17" fmla="*/ 46 h 166"/>
                <a:gd name="T18" fmla="*/ 42 w 128"/>
                <a:gd name="T19" fmla="*/ 42 h 166"/>
                <a:gd name="T20" fmla="*/ 64 w 128"/>
                <a:gd name="T21" fmla="*/ 0 h 166"/>
                <a:gd name="T22" fmla="*/ 86 w 128"/>
                <a:gd name="T23" fmla="*/ 42 h 166"/>
                <a:gd name="T24" fmla="*/ 86 w 128"/>
                <a:gd name="T25" fmla="*/ 42 h 166"/>
                <a:gd name="T26" fmla="*/ 94 w 128"/>
                <a:gd name="T27" fmla="*/ 46 h 166"/>
                <a:gd name="T28" fmla="*/ 102 w 128"/>
                <a:gd name="T29" fmla="*/ 52 h 166"/>
                <a:gd name="T30" fmla="*/ 110 w 128"/>
                <a:gd name="T31" fmla="*/ 58 h 166"/>
                <a:gd name="T32" fmla="*/ 116 w 128"/>
                <a:gd name="T33" fmla="*/ 66 h 166"/>
                <a:gd name="T34" fmla="*/ 120 w 128"/>
                <a:gd name="T35" fmla="*/ 74 h 166"/>
                <a:gd name="T36" fmla="*/ 124 w 128"/>
                <a:gd name="T37" fmla="*/ 82 h 166"/>
                <a:gd name="T38" fmla="*/ 126 w 128"/>
                <a:gd name="T39" fmla="*/ 92 h 166"/>
                <a:gd name="T40" fmla="*/ 128 w 128"/>
                <a:gd name="T41" fmla="*/ 102 h 166"/>
                <a:gd name="T42" fmla="*/ 128 w 128"/>
                <a:gd name="T43" fmla="*/ 102 h 166"/>
                <a:gd name="T44" fmla="*/ 126 w 128"/>
                <a:gd name="T45" fmla="*/ 114 h 166"/>
                <a:gd name="T46" fmla="*/ 122 w 128"/>
                <a:gd name="T47" fmla="*/ 126 h 166"/>
                <a:gd name="T48" fmla="*/ 116 w 128"/>
                <a:gd name="T49" fmla="*/ 138 h 166"/>
                <a:gd name="T50" fmla="*/ 108 w 128"/>
                <a:gd name="T51" fmla="*/ 146 h 166"/>
                <a:gd name="T52" fmla="*/ 100 w 128"/>
                <a:gd name="T53" fmla="*/ 154 h 166"/>
                <a:gd name="T54" fmla="*/ 88 w 128"/>
                <a:gd name="T55" fmla="*/ 160 h 166"/>
                <a:gd name="T56" fmla="*/ 76 w 128"/>
                <a:gd name="T57" fmla="*/ 164 h 166"/>
                <a:gd name="T58" fmla="*/ 64 w 128"/>
                <a:gd name="T59" fmla="*/ 166 h 166"/>
                <a:gd name="T60" fmla="*/ 64 w 128"/>
                <a:gd name="T61" fmla="*/ 166 h 166"/>
                <a:gd name="T62" fmla="*/ 52 w 128"/>
                <a:gd name="T63" fmla="*/ 164 h 166"/>
                <a:gd name="T64" fmla="*/ 40 w 128"/>
                <a:gd name="T65" fmla="*/ 160 h 166"/>
                <a:gd name="T66" fmla="*/ 28 w 128"/>
                <a:gd name="T67" fmla="*/ 154 h 166"/>
                <a:gd name="T68" fmla="*/ 20 w 128"/>
                <a:gd name="T69" fmla="*/ 146 h 166"/>
                <a:gd name="T70" fmla="*/ 12 w 128"/>
                <a:gd name="T71" fmla="*/ 138 h 166"/>
                <a:gd name="T72" fmla="*/ 6 w 128"/>
                <a:gd name="T73" fmla="*/ 126 h 166"/>
                <a:gd name="T74" fmla="*/ 2 w 128"/>
                <a:gd name="T75" fmla="*/ 114 h 166"/>
                <a:gd name="T76" fmla="*/ 0 w 128"/>
                <a:gd name="T77" fmla="*/ 10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0" y="102"/>
                  </a:moveTo>
                  <a:lnTo>
                    <a:pt x="0" y="102"/>
                  </a:lnTo>
                  <a:lnTo>
                    <a:pt x="2" y="92"/>
                  </a:lnTo>
                  <a:lnTo>
                    <a:pt x="4" y="82"/>
                  </a:lnTo>
                  <a:lnTo>
                    <a:pt x="8" y="74"/>
                  </a:lnTo>
                  <a:lnTo>
                    <a:pt x="12" y="66"/>
                  </a:lnTo>
                  <a:lnTo>
                    <a:pt x="18" y="58"/>
                  </a:lnTo>
                  <a:lnTo>
                    <a:pt x="26" y="52"/>
                  </a:lnTo>
                  <a:lnTo>
                    <a:pt x="34" y="46"/>
                  </a:lnTo>
                  <a:lnTo>
                    <a:pt x="42" y="42"/>
                  </a:lnTo>
                  <a:lnTo>
                    <a:pt x="64" y="0"/>
                  </a:lnTo>
                  <a:lnTo>
                    <a:pt x="86" y="42"/>
                  </a:lnTo>
                  <a:lnTo>
                    <a:pt x="86" y="42"/>
                  </a:lnTo>
                  <a:lnTo>
                    <a:pt x="94" y="46"/>
                  </a:lnTo>
                  <a:lnTo>
                    <a:pt x="102" y="52"/>
                  </a:lnTo>
                  <a:lnTo>
                    <a:pt x="110" y="58"/>
                  </a:lnTo>
                  <a:lnTo>
                    <a:pt x="116" y="66"/>
                  </a:lnTo>
                  <a:lnTo>
                    <a:pt x="120" y="74"/>
                  </a:lnTo>
                  <a:lnTo>
                    <a:pt x="124" y="82"/>
                  </a:lnTo>
                  <a:lnTo>
                    <a:pt x="126" y="92"/>
                  </a:lnTo>
                  <a:lnTo>
                    <a:pt x="128" y="102"/>
                  </a:lnTo>
                  <a:lnTo>
                    <a:pt x="128" y="102"/>
                  </a:lnTo>
                  <a:lnTo>
                    <a:pt x="126" y="114"/>
                  </a:lnTo>
                  <a:lnTo>
                    <a:pt x="122" y="126"/>
                  </a:lnTo>
                  <a:lnTo>
                    <a:pt x="116" y="138"/>
                  </a:lnTo>
                  <a:lnTo>
                    <a:pt x="108" y="146"/>
                  </a:lnTo>
                  <a:lnTo>
                    <a:pt x="100" y="154"/>
                  </a:lnTo>
                  <a:lnTo>
                    <a:pt x="88" y="160"/>
                  </a:lnTo>
                  <a:lnTo>
                    <a:pt x="76" y="164"/>
                  </a:lnTo>
                  <a:lnTo>
                    <a:pt x="64" y="166"/>
                  </a:lnTo>
                  <a:lnTo>
                    <a:pt x="64" y="166"/>
                  </a:lnTo>
                  <a:lnTo>
                    <a:pt x="52" y="164"/>
                  </a:lnTo>
                  <a:lnTo>
                    <a:pt x="40" y="160"/>
                  </a:lnTo>
                  <a:lnTo>
                    <a:pt x="28" y="154"/>
                  </a:lnTo>
                  <a:lnTo>
                    <a:pt x="20" y="146"/>
                  </a:lnTo>
                  <a:lnTo>
                    <a:pt x="12" y="138"/>
                  </a:lnTo>
                  <a:lnTo>
                    <a:pt x="6" y="126"/>
                  </a:lnTo>
                  <a:lnTo>
                    <a:pt x="2" y="114"/>
                  </a:lnTo>
                  <a:lnTo>
                    <a:pt x="0" y="10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8" name="Freeform 18"/>
            <p:cNvSpPr>
              <a:spLocks/>
            </p:cNvSpPr>
            <p:nvPr userDrawn="1"/>
          </p:nvSpPr>
          <p:spPr bwMode="auto">
            <a:xfrm>
              <a:off x="384" y="146"/>
              <a:ext cx="128" cy="166"/>
            </a:xfrm>
            <a:custGeom>
              <a:avLst/>
              <a:gdLst>
                <a:gd name="T0" fmla="*/ 128 w 128"/>
                <a:gd name="T1" fmla="*/ 64 h 166"/>
                <a:gd name="T2" fmla="*/ 128 w 128"/>
                <a:gd name="T3" fmla="*/ 64 h 166"/>
                <a:gd name="T4" fmla="*/ 126 w 128"/>
                <a:gd name="T5" fmla="*/ 74 h 166"/>
                <a:gd name="T6" fmla="*/ 124 w 128"/>
                <a:gd name="T7" fmla="*/ 84 h 166"/>
                <a:gd name="T8" fmla="*/ 120 w 128"/>
                <a:gd name="T9" fmla="*/ 92 h 166"/>
                <a:gd name="T10" fmla="*/ 116 w 128"/>
                <a:gd name="T11" fmla="*/ 100 h 166"/>
                <a:gd name="T12" fmla="*/ 110 w 128"/>
                <a:gd name="T13" fmla="*/ 108 h 166"/>
                <a:gd name="T14" fmla="*/ 102 w 128"/>
                <a:gd name="T15" fmla="*/ 114 h 166"/>
                <a:gd name="T16" fmla="*/ 94 w 128"/>
                <a:gd name="T17" fmla="*/ 120 h 166"/>
                <a:gd name="T18" fmla="*/ 86 w 128"/>
                <a:gd name="T19" fmla="*/ 124 h 166"/>
                <a:gd name="T20" fmla="*/ 64 w 128"/>
                <a:gd name="T21" fmla="*/ 166 h 166"/>
                <a:gd name="T22" fmla="*/ 42 w 128"/>
                <a:gd name="T23" fmla="*/ 124 h 166"/>
                <a:gd name="T24" fmla="*/ 42 w 128"/>
                <a:gd name="T25" fmla="*/ 124 h 166"/>
                <a:gd name="T26" fmla="*/ 34 w 128"/>
                <a:gd name="T27" fmla="*/ 120 h 166"/>
                <a:gd name="T28" fmla="*/ 26 w 128"/>
                <a:gd name="T29" fmla="*/ 114 h 166"/>
                <a:gd name="T30" fmla="*/ 18 w 128"/>
                <a:gd name="T31" fmla="*/ 108 h 166"/>
                <a:gd name="T32" fmla="*/ 12 w 128"/>
                <a:gd name="T33" fmla="*/ 100 h 166"/>
                <a:gd name="T34" fmla="*/ 8 w 128"/>
                <a:gd name="T35" fmla="*/ 92 h 166"/>
                <a:gd name="T36" fmla="*/ 4 w 128"/>
                <a:gd name="T37" fmla="*/ 84 h 166"/>
                <a:gd name="T38" fmla="*/ 2 w 128"/>
                <a:gd name="T39" fmla="*/ 74 h 166"/>
                <a:gd name="T40" fmla="*/ 0 w 128"/>
                <a:gd name="T41" fmla="*/ 64 h 166"/>
                <a:gd name="T42" fmla="*/ 0 w 128"/>
                <a:gd name="T43" fmla="*/ 64 h 166"/>
                <a:gd name="T44" fmla="*/ 2 w 128"/>
                <a:gd name="T45" fmla="*/ 50 h 166"/>
                <a:gd name="T46" fmla="*/ 6 w 128"/>
                <a:gd name="T47" fmla="*/ 38 h 166"/>
                <a:gd name="T48" fmla="*/ 12 w 128"/>
                <a:gd name="T49" fmla="*/ 28 h 166"/>
                <a:gd name="T50" fmla="*/ 20 w 128"/>
                <a:gd name="T51" fmla="*/ 18 h 166"/>
                <a:gd name="T52" fmla="*/ 28 w 128"/>
                <a:gd name="T53" fmla="*/ 10 h 166"/>
                <a:gd name="T54" fmla="*/ 40 w 128"/>
                <a:gd name="T55" fmla="*/ 6 h 166"/>
                <a:gd name="T56" fmla="*/ 52 w 128"/>
                <a:gd name="T57" fmla="*/ 2 h 166"/>
                <a:gd name="T58" fmla="*/ 64 w 128"/>
                <a:gd name="T59" fmla="*/ 0 h 166"/>
                <a:gd name="T60" fmla="*/ 64 w 128"/>
                <a:gd name="T61" fmla="*/ 0 h 166"/>
                <a:gd name="T62" fmla="*/ 76 w 128"/>
                <a:gd name="T63" fmla="*/ 2 h 166"/>
                <a:gd name="T64" fmla="*/ 88 w 128"/>
                <a:gd name="T65" fmla="*/ 6 h 166"/>
                <a:gd name="T66" fmla="*/ 100 w 128"/>
                <a:gd name="T67" fmla="*/ 10 h 166"/>
                <a:gd name="T68" fmla="*/ 108 w 128"/>
                <a:gd name="T69" fmla="*/ 18 h 166"/>
                <a:gd name="T70" fmla="*/ 116 w 128"/>
                <a:gd name="T71" fmla="*/ 28 h 166"/>
                <a:gd name="T72" fmla="*/ 122 w 128"/>
                <a:gd name="T73" fmla="*/ 38 h 166"/>
                <a:gd name="T74" fmla="*/ 126 w 128"/>
                <a:gd name="T75" fmla="*/ 50 h 166"/>
                <a:gd name="T76" fmla="*/ 128 w 128"/>
                <a:gd name="T77" fmla="*/ 64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166">
                  <a:moveTo>
                    <a:pt x="128" y="64"/>
                  </a:moveTo>
                  <a:lnTo>
                    <a:pt x="128" y="64"/>
                  </a:lnTo>
                  <a:lnTo>
                    <a:pt x="126" y="74"/>
                  </a:lnTo>
                  <a:lnTo>
                    <a:pt x="124" y="84"/>
                  </a:lnTo>
                  <a:lnTo>
                    <a:pt x="120" y="92"/>
                  </a:lnTo>
                  <a:lnTo>
                    <a:pt x="116" y="100"/>
                  </a:lnTo>
                  <a:lnTo>
                    <a:pt x="110" y="108"/>
                  </a:lnTo>
                  <a:lnTo>
                    <a:pt x="102" y="114"/>
                  </a:lnTo>
                  <a:lnTo>
                    <a:pt x="94" y="120"/>
                  </a:lnTo>
                  <a:lnTo>
                    <a:pt x="86" y="124"/>
                  </a:lnTo>
                  <a:lnTo>
                    <a:pt x="64" y="166"/>
                  </a:lnTo>
                  <a:lnTo>
                    <a:pt x="42" y="124"/>
                  </a:lnTo>
                  <a:lnTo>
                    <a:pt x="42" y="124"/>
                  </a:lnTo>
                  <a:lnTo>
                    <a:pt x="34" y="120"/>
                  </a:lnTo>
                  <a:lnTo>
                    <a:pt x="26" y="114"/>
                  </a:lnTo>
                  <a:lnTo>
                    <a:pt x="18" y="108"/>
                  </a:lnTo>
                  <a:lnTo>
                    <a:pt x="12" y="100"/>
                  </a:lnTo>
                  <a:lnTo>
                    <a:pt x="8" y="92"/>
                  </a:lnTo>
                  <a:lnTo>
                    <a:pt x="4" y="84"/>
                  </a:lnTo>
                  <a:lnTo>
                    <a:pt x="2" y="74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50"/>
                  </a:lnTo>
                  <a:lnTo>
                    <a:pt x="6" y="38"/>
                  </a:lnTo>
                  <a:lnTo>
                    <a:pt x="12" y="28"/>
                  </a:lnTo>
                  <a:lnTo>
                    <a:pt x="20" y="18"/>
                  </a:lnTo>
                  <a:lnTo>
                    <a:pt x="28" y="10"/>
                  </a:lnTo>
                  <a:lnTo>
                    <a:pt x="40" y="6"/>
                  </a:lnTo>
                  <a:lnTo>
                    <a:pt x="52" y="2"/>
                  </a:lnTo>
                  <a:lnTo>
                    <a:pt x="64" y="0"/>
                  </a:lnTo>
                  <a:lnTo>
                    <a:pt x="64" y="0"/>
                  </a:lnTo>
                  <a:lnTo>
                    <a:pt x="76" y="2"/>
                  </a:lnTo>
                  <a:lnTo>
                    <a:pt x="88" y="6"/>
                  </a:lnTo>
                  <a:lnTo>
                    <a:pt x="100" y="10"/>
                  </a:lnTo>
                  <a:lnTo>
                    <a:pt x="108" y="18"/>
                  </a:lnTo>
                  <a:lnTo>
                    <a:pt x="116" y="28"/>
                  </a:lnTo>
                  <a:lnTo>
                    <a:pt x="122" y="38"/>
                  </a:lnTo>
                  <a:lnTo>
                    <a:pt x="126" y="50"/>
                  </a:lnTo>
                  <a:lnTo>
                    <a:pt x="128" y="6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9" name="Freeform 19"/>
            <p:cNvSpPr>
              <a:spLocks/>
            </p:cNvSpPr>
            <p:nvPr userDrawn="1"/>
          </p:nvSpPr>
          <p:spPr bwMode="auto">
            <a:xfrm>
              <a:off x="0" y="3034"/>
              <a:ext cx="7680" cy="1170"/>
            </a:xfrm>
            <a:custGeom>
              <a:avLst/>
              <a:gdLst>
                <a:gd name="T0" fmla="*/ 1572 w 7680"/>
                <a:gd name="T1" fmla="*/ 708 h 1170"/>
                <a:gd name="T2" fmla="*/ 1566 w 7680"/>
                <a:gd name="T3" fmla="*/ 710 h 1170"/>
                <a:gd name="T4" fmla="*/ 1548 w 7680"/>
                <a:gd name="T5" fmla="*/ 720 h 1170"/>
                <a:gd name="T6" fmla="*/ 1508 w 7680"/>
                <a:gd name="T7" fmla="*/ 664 h 1170"/>
                <a:gd name="T8" fmla="*/ 1486 w 7680"/>
                <a:gd name="T9" fmla="*/ 644 h 1170"/>
                <a:gd name="T10" fmla="*/ 1466 w 7680"/>
                <a:gd name="T11" fmla="*/ 644 h 1170"/>
                <a:gd name="T12" fmla="*/ 1444 w 7680"/>
                <a:gd name="T13" fmla="*/ 666 h 1170"/>
                <a:gd name="T14" fmla="*/ 1372 w 7680"/>
                <a:gd name="T15" fmla="*/ 506 h 1170"/>
                <a:gd name="T16" fmla="*/ 1350 w 7680"/>
                <a:gd name="T17" fmla="*/ 484 h 1170"/>
                <a:gd name="T18" fmla="*/ 1328 w 7680"/>
                <a:gd name="T19" fmla="*/ 482 h 1170"/>
                <a:gd name="T20" fmla="*/ 1306 w 7680"/>
                <a:gd name="T21" fmla="*/ 504 h 1170"/>
                <a:gd name="T22" fmla="*/ 1230 w 7680"/>
                <a:gd name="T23" fmla="*/ 668 h 1170"/>
                <a:gd name="T24" fmla="*/ 1204 w 7680"/>
                <a:gd name="T25" fmla="*/ 654 h 1170"/>
                <a:gd name="T26" fmla="*/ 1184 w 7680"/>
                <a:gd name="T27" fmla="*/ 660 h 1170"/>
                <a:gd name="T28" fmla="*/ 1168 w 7680"/>
                <a:gd name="T29" fmla="*/ 684 h 1170"/>
                <a:gd name="T30" fmla="*/ 1084 w 7680"/>
                <a:gd name="T31" fmla="*/ 32 h 1170"/>
                <a:gd name="T32" fmla="*/ 1064 w 7680"/>
                <a:gd name="T33" fmla="*/ 2 h 1170"/>
                <a:gd name="T34" fmla="*/ 1046 w 7680"/>
                <a:gd name="T35" fmla="*/ 0 h 1170"/>
                <a:gd name="T36" fmla="*/ 1020 w 7680"/>
                <a:gd name="T37" fmla="*/ 18 h 1170"/>
                <a:gd name="T38" fmla="*/ 900 w 7680"/>
                <a:gd name="T39" fmla="*/ 598 h 1170"/>
                <a:gd name="T40" fmla="*/ 888 w 7680"/>
                <a:gd name="T41" fmla="*/ 584 h 1170"/>
                <a:gd name="T42" fmla="*/ 872 w 7680"/>
                <a:gd name="T43" fmla="*/ 578 h 1170"/>
                <a:gd name="T44" fmla="*/ 848 w 7680"/>
                <a:gd name="T45" fmla="*/ 584 h 1170"/>
                <a:gd name="T46" fmla="*/ 0 w 7680"/>
                <a:gd name="T47" fmla="*/ 710 h 1170"/>
                <a:gd name="T48" fmla="*/ 0 w 7680"/>
                <a:gd name="T49" fmla="*/ 778 h 1170"/>
                <a:gd name="T50" fmla="*/ 778 w 7680"/>
                <a:gd name="T51" fmla="*/ 776 h 1170"/>
                <a:gd name="T52" fmla="*/ 798 w 7680"/>
                <a:gd name="T53" fmla="*/ 762 h 1170"/>
                <a:gd name="T54" fmla="*/ 912 w 7680"/>
                <a:gd name="T55" fmla="*/ 806 h 1170"/>
                <a:gd name="T56" fmla="*/ 936 w 7680"/>
                <a:gd name="T57" fmla="*/ 826 h 1170"/>
                <a:gd name="T58" fmla="*/ 958 w 7680"/>
                <a:gd name="T59" fmla="*/ 824 h 1170"/>
                <a:gd name="T60" fmla="*/ 976 w 7680"/>
                <a:gd name="T61" fmla="*/ 798 h 1170"/>
                <a:gd name="T62" fmla="*/ 1100 w 7680"/>
                <a:gd name="T63" fmla="*/ 1140 h 1170"/>
                <a:gd name="T64" fmla="*/ 1122 w 7680"/>
                <a:gd name="T65" fmla="*/ 1168 h 1170"/>
                <a:gd name="T66" fmla="*/ 1134 w 7680"/>
                <a:gd name="T67" fmla="*/ 1170 h 1170"/>
                <a:gd name="T68" fmla="*/ 1156 w 7680"/>
                <a:gd name="T69" fmla="*/ 1162 h 1170"/>
                <a:gd name="T70" fmla="*/ 1222 w 7680"/>
                <a:gd name="T71" fmla="*/ 778 h 1170"/>
                <a:gd name="T72" fmla="*/ 1236 w 7680"/>
                <a:gd name="T73" fmla="*/ 794 h 1170"/>
                <a:gd name="T74" fmla="*/ 1264 w 7680"/>
                <a:gd name="T75" fmla="*/ 802 h 1170"/>
                <a:gd name="T76" fmla="*/ 1280 w 7680"/>
                <a:gd name="T77" fmla="*/ 794 h 1170"/>
                <a:gd name="T78" fmla="*/ 1334 w 7680"/>
                <a:gd name="T79" fmla="*/ 640 h 1170"/>
                <a:gd name="T80" fmla="*/ 1392 w 7680"/>
                <a:gd name="T81" fmla="*/ 864 h 1170"/>
                <a:gd name="T82" fmla="*/ 1418 w 7680"/>
                <a:gd name="T83" fmla="*/ 878 h 1170"/>
                <a:gd name="T84" fmla="*/ 1440 w 7680"/>
                <a:gd name="T85" fmla="*/ 872 h 1170"/>
                <a:gd name="T86" fmla="*/ 1480 w 7680"/>
                <a:gd name="T87" fmla="*/ 774 h 1170"/>
                <a:gd name="T88" fmla="*/ 1498 w 7680"/>
                <a:gd name="T89" fmla="*/ 814 h 1170"/>
                <a:gd name="T90" fmla="*/ 1518 w 7680"/>
                <a:gd name="T91" fmla="*/ 828 h 1170"/>
                <a:gd name="T92" fmla="*/ 1536 w 7680"/>
                <a:gd name="T93" fmla="*/ 826 h 1170"/>
                <a:gd name="T94" fmla="*/ 1588 w 7680"/>
                <a:gd name="T95" fmla="*/ 776 h 1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7680" h="1170">
                  <a:moveTo>
                    <a:pt x="7680" y="710"/>
                  </a:move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72" y="708"/>
                  </a:lnTo>
                  <a:lnTo>
                    <a:pt x="1566" y="710"/>
                  </a:lnTo>
                  <a:lnTo>
                    <a:pt x="1558" y="712"/>
                  </a:lnTo>
                  <a:lnTo>
                    <a:pt x="1552" y="714"/>
                  </a:lnTo>
                  <a:lnTo>
                    <a:pt x="1548" y="720"/>
                  </a:lnTo>
                  <a:lnTo>
                    <a:pt x="1536" y="732"/>
                  </a:lnTo>
                  <a:lnTo>
                    <a:pt x="1508" y="664"/>
                  </a:lnTo>
                  <a:lnTo>
                    <a:pt x="1508" y="664"/>
                  </a:lnTo>
                  <a:lnTo>
                    <a:pt x="1502" y="654"/>
                  </a:lnTo>
                  <a:lnTo>
                    <a:pt x="1496" y="648"/>
                  </a:lnTo>
                  <a:lnTo>
                    <a:pt x="1486" y="644"/>
                  </a:lnTo>
                  <a:lnTo>
                    <a:pt x="1476" y="642"/>
                  </a:lnTo>
                  <a:lnTo>
                    <a:pt x="1476" y="642"/>
                  </a:lnTo>
                  <a:lnTo>
                    <a:pt x="1466" y="644"/>
                  </a:lnTo>
                  <a:lnTo>
                    <a:pt x="1456" y="648"/>
                  </a:lnTo>
                  <a:lnTo>
                    <a:pt x="1450" y="656"/>
                  </a:lnTo>
                  <a:lnTo>
                    <a:pt x="1444" y="666"/>
                  </a:lnTo>
                  <a:lnTo>
                    <a:pt x="1424" y="724"/>
                  </a:lnTo>
                  <a:lnTo>
                    <a:pt x="1372" y="506"/>
                  </a:lnTo>
                  <a:lnTo>
                    <a:pt x="1372" y="506"/>
                  </a:lnTo>
                  <a:lnTo>
                    <a:pt x="1366" y="496"/>
                  </a:lnTo>
                  <a:lnTo>
                    <a:pt x="1360" y="488"/>
                  </a:lnTo>
                  <a:lnTo>
                    <a:pt x="1350" y="484"/>
                  </a:lnTo>
                  <a:lnTo>
                    <a:pt x="1340" y="480"/>
                  </a:lnTo>
                  <a:lnTo>
                    <a:pt x="1340" y="480"/>
                  </a:lnTo>
                  <a:lnTo>
                    <a:pt x="1328" y="482"/>
                  </a:lnTo>
                  <a:lnTo>
                    <a:pt x="1318" y="488"/>
                  </a:lnTo>
                  <a:lnTo>
                    <a:pt x="1310" y="494"/>
                  </a:lnTo>
                  <a:lnTo>
                    <a:pt x="1306" y="504"/>
                  </a:lnTo>
                  <a:lnTo>
                    <a:pt x="1246" y="692"/>
                  </a:lnTo>
                  <a:lnTo>
                    <a:pt x="1230" y="668"/>
                  </a:lnTo>
                  <a:lnTo>
                    <a:pt x="1230" y="668"/>
                  </a:lnTo>
                  <a:lnTo>
                    <a:pt x="1222" y="662"/>
                  </a:lnTo>
                  <a:lnTo>
                    <a:pt x="1214" y="656"/>
                  </a:lnTo>
                  <a:lnTo>
                    <a:pt x="1204" y="654"/>
                  </a:lnTo>
                  <a:lnTo>
                    <a:pt x="1194" y="656"/>
                  </a:lnTo>
                  <a:lnTo>
                    <a:pt x="1194" y="656"/>
                  </a:lnTo>
                  <a:lnTo>
                    <a:pt x="1184" y="660"/>
                  </a:lnTo>
                  <a:lnTo>
                    <a:pt x="1176" y="666"/>
                  </a:lnTo>
                  <a:lnTo>
                    <a:pt x="1172" y="674"/>
                  </a:lnTo>
                  <a:lnTo>
                    <a:pt x="1168" y="684"/>
                  </a:lnTo>
                  <a:lnTo>
                    <a:pt x="1146" y="834"/>
                  </a:lnTo>
                  <a:lnTo>
                    <a:pt x="1084" y="32"/>
                  </a:lnTo>
                  <a:lnTo>
                    <a:pt x="1084" y="32"/>
                  </a:lnTo>
                  <a:lnTo>
                    <a:pt x="1082" y="20"/>
                  </a:lnTo>
                  <a:lnTo>
                    <a:pt x="1074" y="10"/>
                  </a:lnTo>
                  <a:lnTo>
                    <a:pt x="1064" y="2"/>
                  </a:lnTo>
                  <a:lnTo>
                    <a:pt x="1052" y="0"/>
                  </a:lnTo>
                  <a:lnTo>
                    <a:pt x="1052" y="0"/>
                  </a:lnTo>
                  <a:lnTo>
                    <a:pt x="1046" y="0"/>
                  </a:lnTo>
                  <a:lnTo>
                    <a:pt x="1040" y="2"/>
                  </a:lnTo>
                  <a:lnTo>
                    <a:pt x="1028" y="8"/>
                  </a:lnTo>
                  <a:lnTo>
                    <a:pt x="1020" y="18"/>
                  </a:lnTo>
                  <a:lnTo>
                    <a:pt x="1016" y="28"/>
                  </a:lnTo>
                  <a:lnTo>
                    <a:pt x="926" y="664"/>
                  </a:lnTo>
                  <a:lnTo>
                    <a:pt x="900" y="598"/>
                  </a:lnTo>
                  <a:lnTo>
                    <a:pt x="900" y="598"/>
                  </a:lnTo>
                  <a:lnTo>
                    <a:pt x="896" y="590"/>
                  </a:lnTo>
                  <a:lnTo>
                    <a:pt x="888" y="584"/>
                  </a:lnTo>
                  <a:lnTo>
                    <a:pt x="882" y="580"/>
                  </a:lnTo>
                  <a:lnTo>
                    <a:pt x="872" y="578"/>
                  </a:lnTo>
                  <a:lnTo>
                    <a:pt x="872" y="578"/>
                  </a:lnTo>
                  <a:lnTo>
                    <a:pt x="864" y="578"/>
                  </a:lnTo>
                  <a:lnTo>
                    <a:pt x="854" y="580"/>
                  </a:lnTo>
                  <a:lnTo>
                    <a:pt x="848" y="584"/>
                  </a:lnTo>
                  <a:lnTo>
                    <a:pt x="840" y="590"/>
                  </a:lnTo>
                  <a:lnTo>
                    <a:pt x="754" y="708"/>
                  </a:lnTo>
                  <a:lnTo>
                    <a:pt x="0" y="710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0" y="778"/>
                  </a:lnTo>
                  <a:lnTo>
                    <a:pt x="770" y="776"/>
                  </a:lnTo>
                  <a:lnTo>
                    <a:pt x="770" y="776"/>
                  </a:lnTo>
                  <a:lnTo>
                    <a:pt x="778" y="776"/>
                  </a:lnTo>
                  <a:lnTo>
                    <a:pt x="786" y="772"/>
                  </a:lnTo>
                  <a:lnTo>
                    <a:pt x="792" y="768"/>
                  </a:lnTo>
                  <a:lnTo>
                    <a:pt x="798" y="762"/>
                  </a:lnTo>
                  <a:lnTo>
                    <a:pt x="860" y="680"/>
                  </a:lnTo>
                  <a:lnTo>
                    <a:pt x="912" y="806"/>
                  </a:lnTo>
                  <a:lnTo>
                    <a:pt x="912" y="806"/>
                  </a:lnTo>
                  <a:lnTo>
                    <a:pt x="918" y="816"/>
                  </a:lnTo>
                  <a:lnTo>
                    <a:pt x="926" y="822"/>
                  </a:lnTo>
                  <a:lnTo>
                    <a:pt x="936" y="826"/>
                  </a:lnTo>
                  <a:lnTo>
                    <a:pt x="948" y="826"/>
                  </a:lnTo>
                  <a:lnTo>
                    <a:pt x="948" y="826"/>
                  </a:lnTo>
                  <a:lnTo>
                    <a:pt x="958" y="824"/>
                  </a:lnTo>
                  <a:lnTo>
                    <a:pt x="966" y="818"/>
                  </a:lnTo>
                  <a:lnTo>
                    <a:pt x="974" y="808"/>
                  </a:lnTo>
                  <a:lnTo>
                    <a:pt x="976" y="798"/>
                  </a:lnTo>
                  <a:lnTo>
                    <a:pt x="1040" y="348"/>
                  </a:lnTo>
                  <a:lnTo>
                    <a:pt x="1100" y="1140"/>
                  </a:lnTo>
                  <a:lnTo>
                    <a:pt x="1100" y="1140"/>
                  </a:lnTo>
                  <a:lnTo>
                    <a:pt x="1104" y="1152"/>
                  </a:lnTo>
                  <a:lnTo>
                    <a:pt x="1112" y="1162"/>
                  </a:lnTo>
                  <a:lnTo>
                    <a:pt x="1122" y="1168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34" y="1170"/>
                  </a:lnTo>
                  <a:lnTo>
                    <a:pt x="1146" y="1168"/>
                  </a:lnTo>
                  <a:lnTo>
                    <a:pt x="1156" y="1162"/>
                  </a:lnTo>
                  <a:lnTo>
                    <a:pt x="1164" y="1154"/>
                  </a:lnTo>
                  <a:lnTo>
                    <a:pt x="1168" y="1142"/>
                  </a:lnTo>
                  <a:lnTo>
                    <a:pt x="1222" y="778"/>
                  </a:lnTo>
                  <a:lnTo>
                    <a:pt x="1230" y="788"/>
                  </a:lnTo>
                  <a:lnTo>
                    <a:pt x="1230" y="788"/>
                  </a:lnTo>
                  <a:lnTo>
                    <a:pt x="1236" y="794"/>
                  </a:lnTo>
                  <a:lnTo>
                    <a:pt x="1244" y="798"/>
                  </a:lnTo>
                  <a:lnTo>
                    <a:pt x="1254" y="802"/>
                  </a:lnTo>
                  <a:lnTo>
                    <a:pt x="1264" y="802"/>
                  </a:lnTo>
                  <a:lnTo>
                    <a:pt x="1264" y="802"/>
                  </a:lnTo>
                  <a:lnTo>
                    <a:pt x="1272" y="798"/>
                  </a:lnTo>
                  <a:lnTo>
                    <a:pt x="1280" y="794"/>
                  </a:lnTo>
                  <a:lnTo>
                    <a:pt x="1286" y="786"/>
                  </a:lnTo>
                  <a:lnTo>
                    <a:pt x="1290" y="778"/>
                  </a:lnTo>
                  <a:lnTo>
                    <a:pt x="1334" y="640"/>
                  </a:lnTo>
                  <a:lnTo>
                    <a:pt x="1388" y="854"/>
                  </a:lnTo>
                  <a:lnTo>
                    <a:pt x="1388" y="854"/>
                  </a:lnTo>
                  <a:lnTo>
                    <a:pt x="1392" y="864"/>
                  </a:lnTo>
                  <a:lnTo>
                    <a:pt x="1398" y="872"/>
                  </a:lnTo>
                  <a:lnTo>
                    <a:pt x="1408" y="876"/>
                  </a:lnTo>
                  <a:lnTo>
                    <a:pt x="1418" y="878"/>
                  </a:lnTo>
                  <a:lnTo>
                    <a:pt x="1418" y="878"/>
                  </a:lnTo>
                  <a:lnTo>
                    <a:pt x="1430" y="878"/>
                  </a:lnTo>
                  <a:lnTo>
                    <a:pt x="1440" y="872"/>
                  </a:lnTo>
                  <a:lnTo>
                    <a:pt x="1448" y="866"/>
                  </a:lnTo>
                  <a:lnTo>
                    <a:pt x="1452" y="856"/>
                  </a:lnTo>
                  <a:lnTo>
                    <a:pt x="1480" y="774"/>
                  </a:lnTo>
                  <a:lnTo>
                    <a:pt x="1494" y="806"/>
                  </a:lnTo>
                  <a:lnTo>
                    <a:pt x="1494" y="806"/>
                  </a:lnTo>
                  <a:lnTo>
                    <a:pt x="1498" y="814"/>
                  </a:lnTo>
                  <a:lnTo>
                    <a:pt x="1504" y="820"/>
                  </a:lnTo>
                  <a:lnTo>
                    <a:pt x="1510" y="824"/>
                  </a:lnTo>
                  <a:lnTo>
                    <a:pt x="1518" y="828"/>
                  </a:lnTo>
                  <a:lnTo>
                    <a:pt x="1518" y="828"/>
                  </a:lnTo>
                  <a:lnTo>
                    <a:pt x="1528" y="828"/>
                  </a:lnTo>
                  <a:lnTo>
                    <a:pt x="1536" y="826"/>
                  </a:lnTo>
                  <a:lnTo>
                    <a:pt x="1544" y="822"/>
                  </a:lnTo>
                  <a:lnTo>
                    <a:pt x="1550" y="818"/>
                  </a:lnTo>
                  <a:lnTo>
                    <a:pt x="1588" y="776"/>
                  </a:lnTo>
                  <a:lnTo>
                    <a:pt x="7680" y="778"/>
                  </a:lnTo>
                  <a:lnTo>
                    <a:pt x="7680" y="710"/>
                  </a:lnTo>
                  <a:close/>
                </a:path>
              </a:pathLst>
            </a:custGeom>
            <a:solidFill>
              <a:srgbClr val="4EB79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pic>
        <p:nvPicPr>
          <p:cNvPr id="10" name="Imagem 9"/>
          <p:cNvPicPr>
            <a:picLocks noChangeAspect="1"/>
          </p:cNvPicPr>
          <p:nvPr userDrawn="1"/>
        </p:nvPicPr>
        <p:blipFill rotWithShape="1">
          <a:blip r:embed="rId3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416" t="36957" r="18643" b="39072"/>
          <a:stretch/>
        </p:blipFill>
        <p:spPr>
          <a:xfrm>
            <a:off x="184358" y="816196"/>
            <a:ext cx="1087770" cy="345126"/>
          </a:xfrm>
          <a:prstGeom prst="rect">
            <a:avLst/>
          </a:prstGeom>
          <a:noFill/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 rotWithShape="1">
          <a:blip r:embed="rId5" cstate="print">
            <a:biLevel thresh="75000"/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307" t="24361" r="61252" b="26615"/>
          <a:stretch/>
        </p:blipFill>
        <p:spPr>
          <a:xfrm>
            <a:off x="433157" y="173341"/>
            <a:ext cx="549137" cy="69700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00174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wmf"/><Relationship Id="rId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 flipV="1">
            <a:off x="0" y="-1"/>
            <a:ext cx="12192000" cy="3552823"/>
          </a:xfrm>
          <a:prstGeom prst="rect">
            <a:avLst/>
          </a:prstGeom>
          <a:solidFill>
            <a:srgbClr val="3A4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CaixaDeTexto 9"/>
          <p:cNvSpPr txBox="1"/>
          <p:nvPr/>
        </p:nvSpPr>
        <p:spPr>
          <a:xfrm>
            <a:off x="2259329" y="3682116"/>
            <a:ext cx="76733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cap="small" dirty="0" smtClean="0">
                <a:solidFill>
                  <a:schemeClr val="bg1">
                    <a:lumMod val="50000"/>
                  </a:schemeClr>
                </a:solidFill>
                <a:latin typeface="Bariol Light" panose="02000506040000020003" pitchFamily="50" charset="0"/>
              </a:rPr>
              <a:t>Resultados</a:t>
            </a:r>
            <a:endParaRPr lang="pt-BR" sz="9600" b="1" cap="small" dirty="0">
              <a:solidFill>
                <a:schemeClr val="bg1">
                  <a:lumMod val="50000"/>
                </a:schemeClr>
              </a:solidFill>
              <a:latin typeface="Bariol Light" panose="02000506040000020003" pitchFamily="50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0" y="6486526"/>
            <a:ext cx="12192000" cy="371474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836845" y="5155092"/>
            <a:ext cx="105354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pt-BR" sz="3000" cap="small" dirty="0" smtClean="0">
                <a:solidFill>
                  <a:srgbClr val="7F7F7F"/>
                </a:solidFill>
                <a:latin typeface="Bariol Light" panose="02000506040000020003" pitchFamily="50" charset="0"/>
              </a:rPr>
              <a:t>Satisfação com os </a:t>
            </a:r>
            <a:r>
              <a:rPr lang="pt-BR" sz="3000" cap="small" dirty="0">
                <a:solidFill>
                  <a:srgbClr val="7F7F7F"/>
                </a:solidFill>
                <a:latin typeface="Bariol Light" panose="02000506040000020003" pitchFamily="50" charset="0"/>
              </a:rPr>
              <a:t>e</a:t>
            </a:r>
            <a:r>
              <a:rPr lang="pt-BR" sz="3000" cap="small" dirty="0" smtClean="0">
                <a:solidFill>
                  <a:srgbClr val="7F7F7F"/>
                </a:solidFill>
                <a:latin typeface="Bariol Light" panose="02000506040000020003" pitchFamily="50" charset="0"/>
              </a:rPr>
              <a:t>xames eletivos</a:t>
            </a:r>
          </a:p>
        </p:txBody>
      </p:sp>
      <p:sp>
        <p:nvSpPr>
          <p:cNvPr id="3" name="Retângulo 2"/>
          <p:cNvSpPr/>
          <p:nvPr/>
        </p:nvSpPr>
        <p:spPr>
          <a:xfrm>
            <a:off x="4574" y="1702"/>
            <a:ext cx="12200021" cy="3552823"/>
          </a:xfrm>
          <a:prstGeom prst="rect">
            <a:avLst/>
          </a:prstGeom>
          <a:blipFill dpi="0" rotWithShape="1">
            <a:blip r:embed="rId3" cstate="print">
              <a:alphaModFix amt="35000"/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artisticChalkSketch/>
                      </a14:imgEffect>
                      <a14:imgEffect>
                        <a14:saturation sat="67000"/>
                      </a14:imgEffect>
                    </a14:imgLayer>
                  </a14:imgProps>
                </a:ext>
              </a:extLst>
            </a:blip>
            <a:srcRect/>
            <a:stretch>
              <a:fillRect t="-43983" r="-17496" b="-105846"/>
            </a:stretch>
          </a:blipFill>
          <a:ln>
            <a:noFill/>
          </a:ln>
          <a:effectLst>
            <a:outerShdw blurRad="1003300" dist="50800" dir="5400000" algn="ctr" rotWithShape="0">
              <a:srgbClr val="18283F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1" name="Grupo 10"/>
          <p:cNvGrpSpPr/>
          <p:nvPr/>
        </p:nvGrpSpPr>
        <p:grpSpPr>
          <a:xfrm>
            <a:off x="4829577" y="798645"/>
            <a:ext cx="2550017" cy="2298179"/>
            <a:chOff x="4829577" y="535174"/>
            <a:chExt cx="2550017" cy="2298179"/>
          </a:xfrm>
        </p:grpSpPr>
        <p:pic>
          <p:nvPicPr>
            <p:cNvPr id="15" name="Imagem 14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29208"/>
            <a:stretch/>
          </p:blipFill>
          <p:spPr>
            <a:xfrm>
              <a:off x="4852510" y="535174"/>
              <a:ext cx="2486979" cy="151256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Imagem 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39457" t="37642" r="18334" b="39736"/>
            <a:stretch/>
          </p:blipFill>
          <p:spPr>
            <a:xfrm>
              <a:off x="4829577" y="2073498"/>
              <a:ext cx="2550017" cy="75985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12" name="Imagem 1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938" t="9951" r="32978" b="14838"/>
          <a:stretch/>
        </p:blipFill>
        <p:spPr>
          <a:xfrm>
            <a:off x="5720603" y="5805774"/>
            <a:ext cx="750791" cy="6624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528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244961" y="2009044"/>
            <a:ext cx="7527925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Utilidade gerencial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Método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Caracterização da amostra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</a:t>
            </a:r>
            <a:r>
              <a:rPr lang="pt-BR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de concentração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  <a:defRPr/>
            </a:pP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Resultados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06218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Objetivos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2398004" y="2515367"/>
            <a:ext cx="844686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Conhecer os níveis de </a:t>
            </a:r>
            <a:r>
              <a:rPr lang="pt-BR" sz="2400" dirty="0">
                <a:solidFill>
                  <a:srgbClr val="3B485D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dos beneficiários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com </a:t>
            </a:r>
            <a:r>
              <a:rPr lang="pt-BR" sz="2400" dirty="0" smtClean="0">
                <a:solidFill>
                  <a:srgbClr val="3B485D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os exames eletivos realizados </a:t>
            </a:r>
            <a:r>
              <a:rPr lang="pt-BR" sz="24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na rede </a:t>
            </a:r>
            <a:r>
              <a:rPr lang="pt-BR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da FioSaúde, identificando </a:t>
            </a:r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os principais</a:t>
            </a:r>
            <a:r>
              <a:rPr lang="pt-BR" sz="2400" dirty="0">
                <a:solidFill>
                  <a:schemeClr val="bg1">
                    <a:lumMod val="50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2400" dirty="0">
                <a:solidFill>
                  <a:srgbClr val="3B485D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positivos e negativos</a:t>
            </a:r>
            <a:r>
              <a:rPr lang="pt-BR" sz="2400" dirty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pt-BR" sz="2400" dirty="0" smtClean="0">
                <a:solidFill>
                  <a:srgbClr val="3B485D"/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relacionados aos prestadores e à facilidade de agendamento.</a:t>
            </a:r>
            <a:endParaRPr lang="pt-BR" sz="2400" dirty="0">
              <a:solidFill>
                <a:schemeClr val="bg1">
                  <a:lumMod val="50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25259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Utilidade gerencial</a:t>
            </a:r>
            <a:endParaRPr lang="pt-BR" sz="3600" b="1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2112135" y="2176470"/>
            <a:ext cx="8732733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Suportar o planejamento estratégico da operadora, embasando quantitativamente a </a:t>
            </a: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tomada de decisão 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gerencial. </a:t>
            </a:r>
          </a:p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Atender parcialmente às demandas do Programa de Acreditação de Operadoras (Item 4.6 da RN 277).</a:t>
            </a:r>
          </a:p>
          <a:p>
            <a:pPr marL="457200" indent="-457200" algn="just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Contribuir para o aumento da satisfação geral com relação à operadora, promovendo a fidelização dos beneficiários.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671163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DESCRIÇÃO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 flipH="1">
            <a:off x="2249712" y="2976578"/>
            <a:ext cx="859515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Os critérios de definição foram os seguintes: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Ser beneficiário da 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FioSaúde;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Idade maior de 18 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anos ou acompanhante de menores;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Tipo de atendimento: exames 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eletivos;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Atendimento dentro da área </a:t>
            </a: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de 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atuação;</a:t>
            </a: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Atendimento entre os meses de março e abril de 2016;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</a:endParaRPr>
          </a:p>
          <a:p>
            <a:pPr marL="342900" indent="-34290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Ter o e-mail atualizado na base de cadastro da </a:t>
            </a:r>
            <a:r>
              <a:rPr lang="pt-BR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operadora.</a:t>
            </a:r>
            <a:endParaRPr lang="pt-BR" sz="24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10825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126273" y="1603619"/>
            <a:ext cx="891640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Metodologia: 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quantitativa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População-alvo: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beneficiários 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que realizaram exames eletivos em março e abril de 2016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Intervalo de confiança: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90%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Margem de erro amostral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: até 5 </a:t>
            </a:r>
            <a:r>
              <a:rPr lang="pt-BR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p.p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  <a:p>
            <a:pPr algn="just">
              <a:lnSpc>
                <a:spcPct val="150000"/>
              </a:lnSpc>
              <a:defRPr/>
            </a:pPr>
            <a:r>
              <a:rPr lang="pt-B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Proporcionalidade: </a:t>
            </a:r>
            <a:r>
              <a:rPr lang="pt-B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representação dos diferentes perfis de </a:t>
            </a:r>
            <a:r>
              <a:rPr lang="pt-B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clientes</a:t>
            </a:r>
            <a:endParaRPr lang="pt-BR" sz="20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2711450" y="424573"/>
            <a:ext cx="81334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b="1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Método</a:t>
            </a:r>
          </a:p>
        </p:txBody>
      </p:sp>
      <p:sp>
        <p:nvSpPr>
          <p:cNvPr id="5" name="Retângulo 4"/>
          <p:cNvSpPr/>
          <p:nvPr/>
        </p:nvSpPr>
        <p:spPr>
          <a:xfrm>
            <a:off x="0" y="6372224"/>
            <a:ext cx="12192000" cy="485775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739366458"/>
              </p:ext>
            </p:extLst>
          </p:nvPr>
        </p:nvGraphicFramePr>
        <p:xfrm>
          <a:off x="2126273" y="4843082"/>
          <a:ext cx="8930542" cy="1152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646867"/>
                <a:gridCol w="1198568"/>
                <a:gridCol w="1809251"/>
                <a:gridCol w="2077288"/>
                <a:gridCol w="1198568"/>
              </a:tblGrid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Perfil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Planos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Coleta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Período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Amostra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>
                    <a:solidFill>
                      <a:srgbClr val="4EB798"/>
                    </a:solidFill>
                  </a:tcPr>
                </a:tc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Beneficiários FioSaúde</a:t>
                      </a:r>
                      <a:r>
                        <a:rPr lang="pt-BR" sz="1400" baseline="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– Exames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Todos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 smtClean="0"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E-mail</a:t>
                      </a:r>
                      <a:endParaRPr lang="pt-BR" sz="1400" dirty="0"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kern="1200" dirty="0" smtClean="0">
                          <a:solidFill>
                            <a:schemeClr val="dk1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 de maio a 22 de junho</a:t>
                      </a:r>
                    </a:p>
                  </a:txBody>
                  <a:tcPr marL="48781" marR="48781" marT="24391" marB="24391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kern="1200" dirty="0" smtClean="0">
                          <a:solidFill>
                            <a:schemeClr val="dk1"/>
                          </a:solidFill>
                          <a:latin typeface="Bariol Regular" panose="02000506040000020003" pitchFamily="50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255</a:t>
                      </a:r>
                      <a:endParaRPr lang="pt-BR" sz="1400" b="1" kern="1200" dirty="0">
                        <a:solidFill>
                          <a:schemeClr val="dk1"/>
                        </a:solidFill>
                        <a:latin typeface="Bariol Regular" panose="02000506040000020003" pitchFamily="50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48781" marR="48781" marT="24391" marB="24391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7218377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7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Observação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Pergunta filtro: Realização de exames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6338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O (A) Sr. (a) realizou algum exame eletivo na rede credenciada da FioSaúde nos últimos 60 dias?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8212248" y="231796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 flipH="1">
            <a:off x="8212248" y="2909482"/>
            <a:ext cx="365060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Houve um índice considerável de clientes que estavam presentes na base de contatos, mas que indicaram não ter realizado exames no período avaliado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(17%)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Tal característica da base de contatos desperdiça tempo de aplicação e créditos do sistema com os clientes que não estão aptos para a pesquisa, gerando custos desnecessários para a FioSaúde. </a:t>
            </a:r>
          </a:p>
        </p:txBody>
      </p:sp>
      <p:sp>
        <p:nvSpPr>
          <p:cNvPr id="9" name="Retângulo 8"/>
          <p:cNvSpPr/>
          <p:nvPr/>
        </p:nvSpPr>
        <p:spPr>
          <a:xfrm>
            <a:off x="1482348" y="2317969"/>
            <a:ext cx="462722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Realização de exames eletivos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8059526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066828779"/>
              </p:ext>
            </p:extLst>
          </p:nvPr>
        </p:nvGraphicFramePr>
        <p:xfrm>
          <a:off x="1679077" y="3102665"/>
          <a:ext cx="5120968" cy="31112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8857411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Amostra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caracterização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 flipH="1">
            <a:off x="287977" y="2912184"/>
            <a:ext cx="36506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amostra entrevistada apresentou equilíbrio entre os 02 tipos de exames, </a:t>
            </a:r>
          </a:p>
        </p:txBody>
      </p:sp>
      <p:cxnSp>
        <p:nvCxnSpPr>
          <p:cNvPr id="11" name="Conector reto 10"/>
          <p:cNvCxnSpPr/>
          <p:nvPr/>
        </p:nvCxnSpPr>
        <p:spPr>
          <a:xfrm>
            <a:off x="4189957" y="2626257"/>
            <a:ext cx="0" cy="3896160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tângulo 8"/>
          <p:cNvSpPr/>
          <p:nvPr/>
        </p:nvSpPr>
        <p:spPr>
          <a:xfrm>
            <a:off x="287977" y="240143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609991" y="2401438"/>
            <a:ext cx="67557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Percentual de entrevistados por tipo de exame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569393269"/>
              </p:ext>
            </p:extLst>
          </p:nvPr>
        </p:nvGraphicFramePr>
        <p:xfrm>
          <a:off x="5342586" y="3080513"/>
          <a:ext cx="5502282" cy="3220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4250263" y="6522417"/>
            <a:ext cx="25111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Qual o tipo de exame realizado?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165510" y="6520269"/>
            <a:ext cx="27579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*dados não extraídos da base de contatos</a:t>
            </a:r>
            <a:endParaRPr lang="pt-BR" sz="1200" dirty="0"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384669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Amostra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caracterização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2753056" y="2035677"/>
            <a:ext cx="67557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Percentual de entrevistados por prestador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92977050"/>
              </p:ext>
            </p:extLst>
          </p:nvPr>
        </p:nvGraphicFramePr>
        <p:xfrm>
          <a:off x="3235768" y="2633675"/>
          <a:ext cx="5318923" cy="3413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4250263" y="6522417"/>
            <a:ext cx="50997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Em qual prestador o (a) Sr. (a) realizou o exame mais recente?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165510" y="6520269"/>
            <a:ext cx="27579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*dados não extraídos da base de contatos</a:t>
            </a:r>
            <a:endParaRPr lang="pt-BR" sz="1200" dirty="0"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22566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2531568" y="4645240"/>
            <a:ext cx="8133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de Concentração</a:t>
            </a:r>
          </a:p>
          <a:p>
            <a:r>
              <a:rPr lang="pt-BR" sz="28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Principais resultados</a:t>
            </a:r>
            <a:endParaRPr lang="pt-BR" sz="2800" b="1" cap="small" dirty="0">
              <a:solidFill>
                <a:schemeClr val="bg1"/>
              </a:solidFill>
              <a:latin typeface="Bariol Light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7549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Pontos de concentração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Principais resultados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3458" y1="53258" x2="17579" y2="8215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95890" y="1557983"/>
            <a:ext cx="1647968" cy="1676462"/>
          </a:xfrm>
          <a:prstGeom prst="rect">
            <a:avLst/>
          </a:prstGeom>
        </p:spPr>
      </p:pic>
      <p:sp>
        <p:nvSpPr>
          <p:cNvPr id="15" name="CaixaDeTexto 14"/>
          <p:cNvSpPr txBox="1"/>
          <p:nvPr/>
        </p:nvSpPr>
        <p:spPr>
          <a:xfrm>
            <a:off x="259214" y="3837821"/>
            <a:ext cx="5471887" cy="1719620"/>
          </a:xfrm>
          <a:prstGeom prst="flowChartAlternateProcess">
            <a:avLst/>
          </a:prstGeom>
          <a:ln w="5715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pt-BR" sz="1700" dirty="0" smtClean="0">
                <a:solidFill>
                  <a:schemeClr val="tx1"/>
                </a:solidFill>
                <a:latin typeface="Bariol Regular" panose="02000506040000020003" pitchFamily="50" charset="0"/>
              </a:rPr>
              <a:t>No </a:t>
            </a:r>
            <a:r>
              <a:rPr lang="pt-BR" sz="1700" dirty="0">
                <a:solidFill>
                  <a:schemeClr val="tx1"/>
                </a:solidFill>
                <a:latin typeface="Bariol Regular" panose="02000506040000020003" pitchFamily="50" charset="0"/>
              </a:rPr>
              <a:t>geral</a:t>
            </a:r>
            <a:r>
              <a:rPr lang="pt-BR" sz="1700" dirty="0" smtClean="0">
                <a:solidFill>
                  <a:schemeClr val="tx1"/>
                </a:solidFill>
                <a:latin typeface="Bariol Regular" panose="02000506040000020003" pitchFamily="50" charset="0"/>
              </a:rPr>
              <a:t>, todos os profissionais envolvidos foram bem avaliados (recepção e execução dos procedimentos)</a:t>
            </a:r>
            <a:r>
              <a:rPr lang="pt-BR" sz="1700" dirty="0">
                <a:solidFill>
                  <a:schemeClr val="tx1"/>
                </a:solidFill>
                <a:latin typeface="Bariol Regular" panose="02000506040000020003" pitchFamily="50" charset="0"/>
              </a:rPr>
              <a:t>;</a:t>
            </a:r>
            <a:endParaRPr lang="pt-BR" sz="1700" dirty="0" smtClean="0">
              <a:solidFill>
                <a:schemeClr val="tx1"/>
              </a:solidFill>
              <a:latin typeface="Bariol Regular" panose="02000506040000020003" pitchFamily="50" charset="0"/>
            </a:endParaRP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pt-BR" sz="1700" dirty="0" smtClean="0">
                <a:solidFill>
                  <a:schemeClr val="tx1"/>
                </a:solidFill>
                <a:latin typeface="Bariol Regular" panose="02000506040000020003" pitchFamily="50" charset="0"/>
              </a:rPr>
              <a:t>A estrutura física dos prestadores (recepção e sala de exames) foi bem avaliada</a:t>
            </a:r>
            <a:r>
              <a:rPr lang="pt-BR" sz="1700" dirty="0">
                <a:solidFill>
                  <a:schemeClr val="tx1"/>
                </a:solidFill>
                <a:latin typeface="Bariol Regular" panose="02000506040000020003" pitchFamily="50" charset="0"/>
              </a:rPr>
              <a:t>;</a:t>
            </a:r>
            <a:endParaRPr lang="pt-BR" sz="1700" dirty="0" smtClean="0">
              <a:solidFill>
                <a:schemeClr val="tx1"/>
              </a:solidFill>
              <a:latin typeface="Bariol Regular" panose="02000506040000020003" pitchFamily="50" charset="0"/>
            </a:endParaRP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pt-BR" sz="1700" dirty="0" smtClean="0">
                <a:solidFill>
                  <a:schemeClr val="tx1"/>
                </a:solidFill>
                <a:latin typeface="Bariol Regular" panose="02000506040000020003" pitchFamily="50" charset="0"/>
              </a:rPr>
              <a:t>Boa satisfação com a rede de prestadores para exames.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473769" y="3378107"/>
            <a:ext cx="41510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Forças</a:t>
            </a:r>
            <a:endParaRPr lang="pt-BR" sz="22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6386283" y="3837821"/>
            <a:ext cx="5471887" cy="2298502"/>
          </a:xfrm>
          <a:prstGeom prst="flowChartAlternateProcess">
            <a:avLst/>
          </a:prstGeom>
          <a:ln w="5715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pt-BR" sz="1700" dirty="0" smtClean="0">
                <a:solidFill>
                  <a:schemeClr val="tx1"/>
                </a:solidFill>
                <a:latin typeface="Bariol Regular" panose="02000506040000020003" pitchFamily="50" charset="0"/>
              </a:rPr>
              <a:t>Insatisfação com o tempo de espera em todas as etapas do processo;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pt-BR" sz="1700" dirty="0" smtClean="0">
                <a:solidFill>
                  <a:schemeClr val="tx1"/>
                </a:solidFill>
                <a:latin typeface="Bariol Regular" panose="02000506040000020003" pitchFamily="50" charset="0"/>
              </a:rPr>
              <a:t>A percepção de prazo longo para agendamento resultou em diversas reclamações espontâneas. Fato intensificado pelo descredenciamento de prestadores;</a:t>
            </a:r>
          </a:p>
          <a:p>
            <a:pPr marL="342900" indent="-342900" algn="just">
              <a:spcAft>
                <a:spcPts val="600"/>
              </a:spcAft>
              <a:buFont typeface="+mj-lt"/>
              <a:buAutoNum type="arabicPeriod"/>
            </a:pPr>
            <a:r>
              <a:rPr lang="pt-BR" sz="1700" dirty="0" smtClean="0">
                <a:solidFill>
                  <a:schemeClr val="tx1"/>
                </a:solidFill>
                <a:latin typeface="Bariol Regular" panose="02000506040000020003" pitchFamily="50" charset="0"/>
              </a:rPr>
              <a:t>Todas </a:t>
            </a:r>
            <a:r>
              <a:rPr lang="pt-BR" sz="1700" dirty="0">
                <a:solidFill>
                  <a:schemeClr val="tx1"/>
                </a:solidFill>
                <a:latin typeface="Bariol Regular" panose="02000506040000020003" pitchFamily="50" charset="0"/>
              </a:rPr>
              <a:t>as perguntas </a:t>
            </a:r>
            <a:r>
              <a:rPr lang="pt-BR" sz="1700" dirty="0" smtClean="0">
                <a:solidFill>
                  <a:schemeClr val="tx1"/>
                </a:solidFill>
                <a:latin typeface="Bariol Regular" panose="02000506040000020003" pitchFamily="50" charset="0"/>
              </a:rPr>
              <a:t>tiveram índice muito maior de satisfeitos do que de muito satisfeitos.</a:t>
            </a:r>
            <a:endParaRPr lang="pt-BR" sz="1700" dirty="0">
              <a:solidFill>
                <a:schemeClr val="tx1"/>
              </a:solidFill>
              <a:latin typeface="Bariol Regular" panose="02000506040000020003" pitchFamily="50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6547291" y="3379139"/>
            <a:ext cx="415108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Fraquezas</a:t>
            </a:r>
            <a:endParaRPr lang="pt-BR" sz="22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259214" y="1964793"/>
            <a:ext cx="9918632" cy="1225868"/>
          </a:xfrm>
          <a:prstGeom prst="flowChartAlternateProcess">
            <a:avLst/>
          </a:prstGeom>
          <a:solidFill>
            <a:srgbClr val="3B485D"/>
          </a:solidFill>
          <a:ln w="57150">
            <a:solidFill>
              <a:srgbClr val="3B485D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200" dirty="0" smtClean="0">
                <a:solidFill>
                  <a:schemeClr val="bg1"/>
                </a:solidFill>
                <a:latin typeface="Bariol Regular" panose="02000506040000020003" pitchFamily="50" charset="0"/>
              </a:rPr>
              <a:t>No geral, os resultados aferidos foram satisfatórios. As principais queixas foram relacionadas ao tempo de espera em todas as etapas do processo. Abaixo, as principais forças e fraquezas identificadas.</a:t>
            </a:r>
            <a:endParaRPr lang="pt-BR" sz="2200" dirty="0">
              <a:solidFill>
                <a:schemeClr val="bg1"/>
              </a:solidFill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491239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531568" y="4645240"/>
            <a:ext cx="8133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4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Resultados</a:t>
            </a:r>
          </a:p>
          <a:p>
            <a:r>
              <a:rPr lang="pt-BR" sz="28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Pesquisa de satisfação – exames eletivos</a:t>
            </a:r>
            <a:endParaRPr lang="pt-BR" sz="2800" b="1" cap="small" dirty="0">
              <a:solidFill>
                <a:schemeClr val="bg1"/>
              </a:solidFill>
              <a:latin typeface="Bariol Light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62195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7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Geral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0393" y="6534442"/>
            <a:ext cx="75781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Qual a sua satisfação geral em relação ao prestador em que o(a) </a:t>
            </a:r>
            <a:r>
              <a:rPr lang="pt-BR" sz="1200" dirty="0" err="1">
                <a:latin typeface="Bariol Regular" panose="02000506040000020003" pitchFamily="50" charset="0"/>
              </a:rPr>
              <a:t>Sr</a:t>
            </a:r>
            <a:r>
              <a:rPr lang="pt-BR" sz="1200" dirty="0">
                <a:latin typeface="Bariol Regular" panose="02000506040000020003" pitchFamily="50" charset="0"/>
              </a:rPr>
              <a:t>(a) realizou este exame?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219129" y="2343727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bg1">
                    <a:lumMod val="50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bg1">
                  <a:lumMod val="50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219129" y="2343727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305083" y="2343726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Geral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8" name="Conector reto 17"/>
          <p:cNvCxnSpPr/>
          <p:nvPr/>
        </p:nvCxnSpPr>
        <p:spPr>
          <a:xfrm>
            <a:off x="4128655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 flipH="1">
            <a:off x="219129" y="2909043"/>
            <a:ext cx="36506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satisfação geral dos beneficiários com os prestadores se mostrou boa (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79,6%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). Chama a atenção o elevado percentual de clientes muito insatisfeitos (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16%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), que foi determinante para a avaliação geral não ser excelente.</a:t>
            </a:r>
          </a:p>
        </p:txBody>
      </p: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540103852"/>
              </p:ext>
            </p:extLst>
          </p:nvPr>
        </p:nvGraphicFramePr>
        <p:xfrm>
          <a:off x="5263647" y="2940719"/>
          <a:ext cx="5736932" cy="3442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9287485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escolha 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2"/>
            <a:ext cx="46687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</a:t>
            </a:r>
            <a:r>
              <a:rPr lang="pt-BR" sz="1200" dirty="0">
                <a:latin typeface="Bariol Regular" panose="02000506040000020003" pitchFamily="50" charset="0"/>
              </a:rPr>
              <a:t>. Por qual motivo o (a) Sr.(a) escolheu esse local para realizar seu exame?</a:t>
            </a:r>
            <a:endParaRPr lang="pt-BR" sz="1100" dirty="0">
              <a:latin typeface="Bariol Regular" panose="02000506040000020003" pitchFamily="50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333298" y="2343727"/>
            <a:ext cx="551904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 de escolha do local do exame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19129" y="2343727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 flipH="1">
            <a:off x="219129" y="2982616"/>
            <a:ext cx="36506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Nota-se que, entre todos os respondentes, há uma tendência a escolher o prestador pela comodidade: seja por serem os mesmos nos quais estão habituados a ir (</a:t>
            </a: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42,7%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), ou por serem próximos às residências dos respondentes (</a:t>
            </a: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61,3%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).</a:t>
            </a:r>
          </a:p>
          <a:p>
            <a:pPr algn="just"/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Nas demais opções foi verificada certa uniformidade entre as opções de resposta.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4128655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39888810"/>
              </p:ext>
            </p:extLst>
          </p:nvPr>
        </p:nvGraphicFramePr>
        <p:xfrm>
          <a:off x="4333298" y="3136522"/>
          <a:ext cx="7708448" cy="3051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7356747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Rede credenciada</a:t>
            </a:r>
            <a:endParaRPr lang="pt-BR" sz="3600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442109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Sr. (a) avalia as opções disponíveis na rede credenciada da FioSaúde para o agendamento do seu exame?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49708" y="2292210"/>
            <a:ext cx="675576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Satisfação com a rede para exames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665305649"/>
              </p:ext>
            </p:extLst>
          </p:nvPr>
        </p:nvGraphicFramePr>
        <p:xfrm>
          <a:off x="241480" y="3056538"/>
          <a:ext cx="5616241" cy="3113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Retângulo 14"/>
          <p:cNvSpPr/>
          <p:nvPr/>
        </p:nvSpPr>
        <p:spPr>
          <a:xfrm>
            <a:off x="6334280" y="231796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6" name="Conector reto 15"/>
          <p:cNvCxnSpPr/>
          <p:nvPr/>
        </p:nvCxnSpPr>
        <p:spPr>
          <a:xfrm>
            <a:off x="6096000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04115285"/>
              </p:ext>
            </p:extLst>
          </p:nvPr>
        </p:nvGraphicFramePr>
        <p:xfrm>
          <a:off x="6096000" y="3047904"/>
          <a:ext cx="6095999" cy="33140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CaixaDeTexto 18"/>
          <p:cNvSpPr txBox="1"/>
          <p:nvPr/>
        </p:nvSpPr>
        <p:spPr>
          <a:xfrm>
            <a:off x="6215140" y="6442109"/>
            <a:ext cx="58266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/>
              <a:t>Por qual motivo as opções da rede credenciada são insatisfatórias?</a:t>
            </a:r>
          </a:p>
        </p:txBody>
      </p:sp>
      <p:sp>
        <p:nvSpPr>
          <p:cNvPr id="21" name="Retângulo de cantos arredondados 20"/>
          <p:cNvSpPr/>
          <p:nvPr/>
        </p:nvSpPr>
        <p:spPr>
          <a:xfrm>
            <a:off x="449708" y="5111819"/>
            <a:ext cx="1984399" cy="1058404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2" name="Conector de seta reta 21"/>
          <p:cNvCxnSpPr/>
          <p:nvPr/>
        </p:nvCxnSpPr>
        <p:spPr>
          <a:xfrm>
            <a:off x="2249714" y="6168773"/>
            <a:ext cx="4105292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4310904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Contato com o prestador</a:t>
            </a:r>
          </a:p>
          <a:p>
            <a:pPr algn="r"/>
            <a:r>
              <a:rPr lang="pt-BR" sz="2000" b="1" cap="small" dirty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</a:t>
            </a:r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2"/>
            <a:ext cx="51174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</a:t>
            </a:r>
            <a:r>
              <a:rPr lang="pt-BR" sz="1200" dirty="0">
                <a:latin typeface="Bariol Regular" panose="02000506040000020003" pitchFamily="50" charset="0"/>
              </a:rPr>
              <a:t>. Como o (a) Sr. (a) obteve o telefone de contato do local onde realizou o exame?</a:t>
            </a:r>
            <a:endParaRPr lang="pt-BR" sz="1100" dirty="0">
              <a:latin typeface="Bariol Regular" panose="02000506040000020003" pitchFamily="50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4333298" y="2343727"/>
            <a:ext cx="630465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</a:t>
            </a:r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btenção do contato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219129" y="2343727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6" name="CaixaDeTexto 15"/>
          <p:cNvSpPr txBox="1"/>
          <p:nvPr/>
        </p:nvSpPr>
        <p:spPr>
          <a:xfrm flipH="1">
            <a:off x="219129" y="2982616"/>
            <a:ext cx="365060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Assim como foi observado nos motivos de escolha, a predileção pelo prestador de costume para realizar novos exames foi a principal forma de obtenção do contato (</a:t>
            </a: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53,6%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).</a:t>
            </a:r>
          </a:p>
          <a:p>
            <a:pPr algn="just"/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Vale destacar que o site da FioSaúde também tem grande peso no momento de busca dos contatos de prestadores, se tratando da principal opção entre os beneficiários que ainda não têm um prestador frequente (</a:t>
            </a: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20,8%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).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4128655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5" name="Gráfico 1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539404285"/>
              </p:ext>
            </p:extLst>
          </p:nvPr>
        </p:nvGraphicFramePr>
        <p:xfrm>
          <a:off x="4387581" y="2982616"/>
          <a:ext cx="6549622" cy="3347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650315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77566454"/>
              </p:ext>
            </p:extLst>
          </p:nvPr>
        </p:nvGraphicFramePr>
        <p:xfrm>
          <a:off x="925032" y="2881345"/>
          <a:ext cx="5800226" cy="34494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Contato com o prestador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1"/>
            <a:ext cx="5962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Sr. (a) avalia a facilidade de contato com este prestador?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</a:t>
            </a:r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acilidade contato prestador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7972023" y="2292210"/>
            <a:ext cx="255224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 flipH="1">
            <a:off x="7972023" y="2910078"/>
            <a:ext cx="39782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A satisfação com a facilidade de contato com os prestadores é alta (</a:t>
            </a: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93,6%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). </a:t>
            </a:r>
          </a:p>
          <a:p>
            <a:pPr algn="just"/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Entretanto, vale ressaltar que a grade maioria (</a:t>
            </a: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68,7%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) considerou o contato como “fácil” em detrimento do “muito fácil”. Essa característica vale de alerta para uma tendência à insatisfação caso algo saia um pouco do esperado.</a:t>
            </a:r>
          </a:p>
        </p:txBody>
      </p:sp>
      <p:cxnSp>
        <p:nvCxnSpPr>
          <p:cNvPr id="23" name="Conector reto 22"/>
          <p:cNvCxnSpPr/>
          <p:nvPr/>
        </p:nvCxnSpPr>
        <p:spPr>
          <a:xfrm>
            <a:off x="7731284" y="229221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0438513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2"/>
            <a:ext cx="10483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Quanto tempo de intervalo havia desde o dia em que o Sr.(a) tentou realizar o agendamento e o primeiro horário disponível para realização de seu exame?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219129" y="2343727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 flipH="1">
            <a:off x="219129" y="2924766"/>
            <a:ext cx="36506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Boa parte dos beneficiários entrevistados (42,6%) afirmou ter conseguido agendar o exame para até 05 dias após o contato.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Entretanto, aproximadamente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15,4%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 dos beneficiários afirmou que o intervalo até a primeira data disponível foi superior a 21 dias, representando uma potencial fonte de insatisfação. 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4387580" y="2343727"/>
            <a:ext cx="674411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Intervalo de tempo para conseguir agenda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5" name="Conector reto 14"/>
          <p:cNvCxnSpPr/>
          <p:nvPr/>
        </p:nvCxnSpPr>
        <p:spPr>
          <a:xfrm>
            <a:off x="4128655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78009134"/>
              </p:ext>
            </p:extLst>
          </p:nvPr>
        </p:nvGraphicFramePr>
        <p:xfrm>
          <a:off x="4528061" y="2988118"/>
          <a:ext cx="6463153" cy="33478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9232066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Agenda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4442"/>
            <a:ext cx="87447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dirty="0">
                <a:latin typeface="Bariol Regular" panose="02000506040000020003" pitchFamily="50" charset="0"/>
              </a:rPr>
              <a:t>Como o (a) Sr. (a) avalia esse intervalo?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219129" y="2343727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 flipH="1">
            <a:off x="219129" y="2924766"/>
            <a:ext cx="36506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Entretanto, quase um terço dos entrevistados demonstrou-se insatisfeito com o prazo de agendamento do exame (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32,9%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), o que merece especial atenção.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Novamente, este é um resultado crítico, pois este grau de insatisfação tende a refletir na imagem e reputação da operadora apesar de ser um fator advindo dos prestadores.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4387580" y="2343727"/>
            <a:ext cx="674411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prazo agendado 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5" name="Conector reto 14"/>
          <p:cNvCxnSpPr/>
          <p:nvPr/>
        </p:nvCxnSpPr>
        <p:spPr>
          <a:xfrm>
            <a:off x="4128655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Gráfico 1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831497420"/>
              </p:ext>
            </p:extLst>
          </p:nvPr>
        </p:nvGraphicFramePr>
        <p:xfrm>
          <a:off x="4725590" y="2924766"/>
          <a:ext cx="6068095" cy="3305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8482449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13673229"/>
              </p:ext>
            </p:extLst>
          </p:nvPr>
        </p:nvGraphicFramePr>
        <p:xfrm>
          <a:off x="365087" y="2889041"/>
          <a:ext cx="5492634" cy="3295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Recepção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-2591" y="6442108"/>
            <a:ext cx="60959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Sr. (a) avalia sua satisfação sobre o atendimento das recepcionistas do prestador em que realizou o exame?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das recepcionistas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tângulo de cantos arredondados 2"/>
          <p:cNvSpPr/>
          <p:nvPr/>
        </p:nvSpPr>
        <p:spPr>
          <a:xfrm>
            <a:off x="463639" y="5241698"/>
            <a:ext cx="2089929" cy="91044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>
            <a:off x="2435096" y="6152136"/>
            <a:ext cx="392485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6096000" y="6534442"/>
            <a:ext cx="5765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O que o (a) Sr. (a) considerou insatisfatório no atendimento das recepcionistas?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6334280" y="231796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5" name="Conector reto 24"/>
          <p:cNvCxnSpPr/>
          <p:nvPr/>
        </p:nvCxnSpPr>
        <p:spPr>
          <a:xfrm>
            <a:off x="6096000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Gráfico 1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588266643"/>
              </p:ext>
            </p:extLst>
          </p:nvPr>
        </p:nvGraphicFramePr>
        <p:xfrm>
          <a:off x="6306208" y="2889041"/>
          <a:ext cx="5555234" cy="3295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34565989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541903550"/>
              </p:ext>
            </p:extLst>
          </p:nvPr>
        </p:nvGraphicFramePr>
        <p:xfrm>
          <a:off x="306497" y="3115028"/>
          <a:ext cx="5325548" cy="3195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Recepção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42137"/>
            <a:ext cx="5512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Sr. (a) avalia sua satisfação sobre a estrutura física da recepção?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da estrutura física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tângulo de cantos arredondados 2"/>
          <p:cNvSpPr/>
          <p:nvPr/>
        </p:nvSpPr>
        <p:spPr>
          <a:xfrm>
            <a:off x="306497" y="5447763"/>
            <a:ext cx="2189712" cy="759885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>
            <a:off x="2023484" y="6203655"/>
            <a:ext cx="4312666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6171148" y="6534442"/>
            <a:ext cx="5480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O que o (a) Sr. (a) considerou insatisfatório na estrutura da recepção?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6334280" y="231796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6096000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Gráfico 19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8098689"/>
              </p:ext>
            </p:extLst>
          </p:nvPr>
        </p:nvGraphicFramePr>
        <p:xfrm>
          <a:off x="6215887" y="3115028"/>
          <a:ext cx="5774344" cy="3195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21748089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Tempo de espera</a:t>
            </a:r>
            <a:endParaRPr lang="pt-BR" sz="3600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42137"/>
            <a:ext cx="75035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Sr. (a) avalia o tempo de espera entre o momento que passou a carteirinha e a realização do exame?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17885" y="2292210"/>
            <a:ext cx="740640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Tempo de espera: recepção e exame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7972023" y="2292210"/>
            <a:ext cx="255224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 flipH="1">
            <a:off x="7972023" y="2910078"/>
            <a:ext cx="397823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Na avalição do tempo de espera para realizar o exame após o atendimento da recepção, quase um terço dos beneficiários (</a:t>
            </a: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31,3%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) considera esse período longo ou muito longo.</a:t>
            </a:r>
          </a:p>
          <a:p>
            <a:pPr algn="just"/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Este resultado merece destaque, dado que o histórico de pesquisas mostra que o tempo de espera para atendimento é um importante fator na formação da insatisfação com os serviços.</a:t>
            </a: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7731284" y="229221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532753643"/>
              </p:ext>
            </p:extLst>
          </p:nvPr>
        </p:nvGraphicFramePr>
        <p:xfrm>
          <a:off x="1158568" y="2910078"/>
          <a:ext cx="5525567" cy="3315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0108108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Gráfico 1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916114435"/>
              </p:ext>
            </p:extLst>
          </p:nvPr>
        </p:nvGraphicFramePr>
        <p:xfrm>
          <a:off x="330559" y="3036169"/>
          <a:ext cx="5213999" cy="3128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Procedimento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439105"/>
            <a:ext cx="5818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Sobre os profissionais responsáveis pela realização do exame, como o (a) Sr. (a) avalia o atendimento prestado por eles?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dos profissionais de exames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tângulo de cantos arredondados 2"/>
          <p:cNvSpPr/>
          <p:nvPr/>
        </p:nvSpPr>
        <p:spPr>
          <a:xfrm>
            <a:off x="448710" y="5176552"/>
            <a:ext cx="1999776" cy="91044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>
            <a:off x="2171145" y="6090950"/>
            <a:ext cx="416313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6096000" y="6534442"/>
            <a:ext cx="57654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Por qual motivo o atendimento não foi satisfatório?</a:t>
            </a:r>
          </a:p>
        </p:txBody>
      </p:sp>
      <p:sp>
        <p:nvSpPr>
          <p:cNvPr id="21" name="Retângulo 20"/>
          <p:cNvSpPr/>
          <p:nvPr/>
        </p:nvSpPr>
        <p:spPr>
          <a:xfrm>
            <a:off x="6334280" y="231796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3" name="Conector reto 22"/>
          <p:cNvCxnSpPr/>
          <p:nvPr/>
        </p:nvCxnSpPr>
        <p:spPr>
          <a:xfrm>
            <a:off x="6096000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650080071"/>
              </p:ext>
            </p:extLst>
          </p:nvPr>
        </p:nvGraphicFramePr>
        <p:xfrm>
          <a:off x="6096000" y="3036168"/>
          <a:ext cx="6129476" cy="3473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32996660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Gráfico 17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80115084"/>
              </p:ext>
            </p:extLst>
          </p:nvPr>
        </p:nvGraphicFramePr>
        <p:xfrm>
          <a:off x="184896" y="3065172"/>
          <a:ext cx="5911104" cy="3140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Procedimento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42137"/>
            <a:ext cx="5512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Como </a:t>
            </a:r>
            <a:r>
              <a:rPr lang="pt-BR" sz="1200" dirty="0">
                <a:latin typeface="Bariol Regular" panose="02000506040000020003" pitchFamily="50" charset="0"/>
              </a:rPr>
              <a:t>o (a) Sr. (a) avalia a estrutura física do local onde o exame foi realizado?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306497" y="2342349"/>
            <a:ext cx="5499284" cy="492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Avaliação da estrutura física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Retângulo de cantos arredondados 2"/>
          <p:cNvSpPr/>
          <p:nvPr/>
        </p:nvSpPr>
        <p:spPr>
          <a:xfrm>
            <a:off x="344958" y="5232254"/>
            <a:ext cx="2192180" cy="910441"/>
          </a:xfrm>
          <a:prstGeom prst="round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>
            <a:off x="1868864" y="6138734"/>
            <a:ext cx="451735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tângulo 1"/>
          <p:cNvSpPr/>
          <p:nvPr/>
        </p:nvSpPr>
        <p:spPr>
          <a:xfrm>
            <a:off x="7609441" y="5803944"/>
            <a:ext cx="982767" cy="5640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CaixaDeTexto 13"/>
          <p:cNvSpPr txBox="1"/>
          <p:nvPr/>
        </p:nvSpPr>
        <p:spPr>
          <a:xfrm>
            <a:off x="6200174" y="6534443"/>
            <a:ext cx="5410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Por qual motivo não era confortável?</a:t>
            </a:r>
          </a:p>
        </p:txBody>
      </p:sp>
      <p:sp>
        <p:nvSpPr>
          <p:cNvPr id="26" name="Retângulo 25"/>
          <p:cNvSpPr/>
          <p:nvPr/>
        </p:nvSpPr>
        <p:spPr>
          <a:xfrm>
            <a:off x="6334280" y="231796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Motivos de insatisfação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27" name="Conector reto 26"/>
          <p:cNvCxnSpPr/>
          <p:nvPr/>
        </p:nvCxnSpPr>
        <p:spPr>
          <a:xfrm>
            <a:off x="6096000" y="2295375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Gráfico 1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5711566"/>
              </p:ext>
            </p:extLst>
          </p:nvPr>
        </p:nvGraphicFramePr>
        <p:xfrm>
          <a:off x="6397997" y="3065172"/>
          <a:ext cx="5492005" cy="3140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="" xmlns:p14="http://schemas.microsoft.com/office/powerpoint/2010/main" val="5849407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Tempo de espera</a:t>
            </a:r>
            <a:endParaRPr lang="pt-BR" sz="3600" cap="small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42137"/>
            <a:ext cx="51167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Como o (a) Sr. (a) avalia o tempo para entrega do resultado do seu exame?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217885" y="2292210"/>
            <a:ext cx="7406405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Tempo de espera: resultado do exame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7972023" y="2292210"/>
            <a:ext cx="255224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0" name="CaixaDeTexto 19"/>
          <p:cNvSpPr txBox="1"/>
          <p:nvPr/>
        </p:nvSpPr>
        <p:spPr>
          <a:xfrm flipH="1">
            <a:off x="7972023" y="2910078"/>
            <a:ext cx="397823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Na avalição do tempo de espera para a retirada do resultado do exame, a maior parcela dos beneficiários (</a:t>
            </a: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69,9%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) declarou que esse tempo foi rápido ou muito rápido.</a:t>
            </a:r>
          </a:p>
          <a:p>
            <a:pPr algn="just"/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Entretanto, há ainda uma parcela significativa (</a:t>
            </a:r>
            <a:r>
              <a:rPr lang="pt-B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26,7%</a:t>
            </a:r>
            <a:r>
              <a:rPr lang="pt-BR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Bariol Regular" panose="02000506040000020003" pitchFamily="50" charset="0"/>
              </a:rPr>
              <a:t>) de clientes insatisfeitos com esta etapa final do serviço.</a:t>
            </a:r>
            <a:endParaRPr lang="pt-BR" sz="1600" dirty="0">
              <a:solidFill>
                <a:schemeClr val="tx1">
                  <a:lumMod val="75000"/>
                  <a:lumOff val="25000"/>
                </a:schemeClr>
              </a:solidFill>
              <a:latin typeface="Bariol Regular" panose="02000506040000020003" pitchFamily="50" charset="0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7731284" y="229221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Gráfico 1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80073962"/>
              </p:ext>
            </p:extLst>
          </p:nvPr>
        </p:nvGraphicFramePr>
        <p:xfrm>
          <a:off x="1086118" y="2910078"/>
          <a:ext cx="5662411" cy="3397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53814621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7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941912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Nível de satisfação por indicação (Método NPS)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Exames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0" y="6536338"/>
            <a:ext cx="12192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latin typeface="Bariol Regular" panose="02000506040000020003" pitchFamily="50" charset="0"/>
              </a:rPr>
              <a:t>P. Em uma escala de 1 a 10, qual é a probabilidade do (a) Sr.(a) recomendar a FioSaúde para um amigo ou familiar que estivesse precisando de um plano de saúde?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8212248" y="2317969"/>
            <a:ext cx="38270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Observações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1" name="CaixaDeTexto 20"/>
          <p:cNvSpPr txBox="1"/>
          <p:nvPr/>
        </p:nvSpPr>
        <p:spPr>
          <a:xfrm flipH="1">
            <a:off x="8212248" y="2909482"/>
            <a:ext cx="36506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maioria das notas se concentraram entre 7 e 10 e isso refletiu na nota média de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7,94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</a:t>
            </a:r>
          </a:p>
          <a:p>
            <a:pPr algn="just"/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Apesar disso, uma boa parcela (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27,5%</a:t>
            </a:r>
            <a:r>
              <a:rPr lang="pt-B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) deu nota máxima (10) quando questionados.</a:t>
            </a:r>
          </a:p>
        </p:txBody>
      </p:sp>
      <p:sp>
        <p:nvSpPr>
          <p:cNvPr id="9" name="Retângulo 8"/>
          <p:cNvSpPr/>
          <p:nvPr/>
        </p:nvSpPr>
        <p:spPr>
          <a:xfrm>
            <a:off x="910590" y="2231089"/>
            <a:ext cx="633179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Nível de satisfação por indicação (NPS)</a:t>
            </a:r>
            <a:endParaRPr lang="pt-BR" sz="2600" b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0" name="Conector reto 9"/>
          <p:cNvCxnSpPr/>
          <p:nvPr/>
        </p:nvCxnSpPr>
        <p:spPr>
          <a:xfrm>
            <a:off x="8059526" y="2261270"/>
            <a:ext cx="0" cy="4280867"/>
          </a:xfrm>
          <a:prstGeom prst="line">
            <a:avLst/>
          </a:prstGeom>
          <a:ln w="12700">
            <a:solidFill>
              <a:srgbClr val="4EB7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/>
          <p:cNvSpPr txBox="1"/>
          <p:nvPr/>
        </p:nvSpPr>
        <p:spPr>
          <a:xfrm>
            <a:off x="1347978" y="3201227"/>
            <a:ext cx="1787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Bariol Regular" panose="02000506040000020003" pitchFamily="50" charset="0"/>
              </a:rPr>
              <a:t>Nota média</a:t>
            </a:r>
          </a:p>
          <a:p>
            <a:pPr algn="ctr"/>
            <a:r>
              <a:rPr lang="pt-BR" b="1" dirty="0" smtClean="0">
                <a:latin typeface="Bariol Regular" panose="02000506040000020003" pitchFamily="50" charset="0"/>
              </a:rPr>
              <a:t>7,94</a:t>
            </a:r>
            <a:endParaRPr lang="pt-BR" b="1" dirty="0">
              <a:latin typeface="Bariol Regular" panose="02000506040000020003" pitchFamily="50" charset="0"/>
            </a:endParaRPr>
          </a:p>
        </p:txBody>
      </p:sp>
      <p:graphicFrame>
        <p:nvGraphicFramePr>
          <p:cNvPr id="12" name="Gráfico 11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455892396"/>
              </p:ext>
            </p:extLst>
          </p:nvPr>
        </p:nvGraphicFramePr>
        <p:xfrm>
          <a:off x="0" y="2952844"/>
          <a:ext cx="8162557" cy="3303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32168358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149601" y="1570459"/>
            <a:ext cx="8686676" cy="4528899"/>
          </a:xfrm>
          <a:prstGeom prst="flowChartAlternateProcess">
            <a:avLst/>
          </a:prstGeom>
          <a:ln w="3810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“A Policlínica é excelente, apenas o intervalo de tempo para marcação de consulta com Cardiologia é longo. Só tenho a agradecer pela facilidade de fazer terapia próximo à residência (isso é fundamental para uma aposentada).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Obrigada!”</a:t>
            </a:r>
          </a:p>
          <a:p>
            <a:pPr algn="just"/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“Agradeço muito a ótima recepção que tenho recebido nos contatos com o FioSaúde, e são muitos nos últimos 2 anos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  <a:p>
            <a:pPr algn="just"/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“Vocês estão de parabéns pelas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iniciativas.”</a:t>
            </a:r>
          </a:p>
          <a:p>
            <a:pPr algn="just"/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“As muitas vezes que utilizei o FioSaúde, sempre tive uma recepção muito cordial e amistosa, mesmo quando a solicitação tinha alguma exigência ou não podia ser atendida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  <a:endParaRPr lang="pt-BR" sz="2000" i="1" dirty="0" smtClean="0">
              <a:solidFill>
                <a:srgbClr val="FF0000"/>
              </a:solidFill>
              <a:latin typeface="Bariol Regular" panose="02000506040000020003" pitchFamily="50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Elogios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FioSaúde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Picture 6" descr="http://www.hercampus.com/sites/default/files/styles/full_width_embed/public/2013/10/21/13476359851958638477thumbs-down-icon-red-hi-hi.png?itok=8IHHp3bJ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00719" y="2227970"/>
            <a:ext cx="2505402" cy="26234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/>
          <p:cNvSpPr txBox="1"/>
          <p:nvPr/>
        </p:nvSpPr>
        <p:spPr>
          <a:xfrm>
            <a:off x="0" y="6521185"/>
            <a:ext cx="52298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Qual a sugestão ou crítica que o(a) Sr.(a) gostaria de deixar para a </a:t>
            </a:r>
            <a:r>
              <a:rPr lang="pt-BR" sz="1200" b="1" dirty="0" smtClean="0">
                <a:latin typeface="Bariol Regular" panose="02000506040000020003" pitchFamily="50" charset="0"/>
              </a:rPr>
              <a:t>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73993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Sugestões e críticas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FioSaúde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30" name="Picture 6" descr="http://www.hercampus.com/sites/default/files/styles/full_width_embed/public/2013/10/21/13476359851958638477thumbs-down-icon-red-hi-hi.png?itok=8IHHp3bJ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3265714"/>
            <a:ext cx="2505402" cy="26234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2981416" y="1558653"/>
            <a:ext cx="8886422" cy="4869418"/>
          </a:xfrm>
          <a:prstGeom prst="flowChartAlternateProcess">
            <a:avLst/>
          </a:prstGeom>
          <a:ln w="3810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Gostaria que fosse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ampliada a rede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de convênio com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o plano na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baixada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fluminense. Muitos profissionais  que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atendiam, já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não atendem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mais...A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rede de exames de imagem e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emergência tem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poucas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opções, lotando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os poucos que atendem e temos que nos deslocar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para lugares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cada vez mais longe para conseguirmos tratamento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endParaRPr lang="pt-BR" sz="2000" i="1" dirty="0" smtClean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“Justificativa para a nota 7: rede de atendimento ainda é pequena. Minha médica ginecologista de mais de 20 anos se descredenciou pela demora no pagamento pelo FioSaúde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  <a:p>
            <a:pPr algn="just"/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“Faço acompanhamento médico na policlínica do FioSaúde. Necessitei de risco cirúrgico e fui obrigado a fazer com médico fora da policlínica por falta de agenda. O ideal seria realizar este exame dentro da policlínica onde tem todo meu histórico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0" y="6521185"/>
            <a:ext cx="52298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Qual a sugestão ou crítica que o(a) Sr.(a) gostaria de deixar para a </a:t>
            </a:r>
            <a:r>
              <a:rPr lang="pt-BR" sz="1200" b="1" dirty="0" smtClean="0">
                <a:latin typeface="Bariol Regular" panose="02000506040000020003" pitchFamily="50" charset="0"/>
              </a:rPr>
              <a:t>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87182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6487886"/>
            <a:ext cx="12192000" cy="370113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2249714" y="253123"/>
            <a:ext cx="859515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3600" cap="small" dirty="0" smtClean="0">
                <a:solidFill>
                  <a:schemeClr val="bg1"/>
                </a:solidFill>
                <a:latin typeface="Bariol Bold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Sugestões e críticas</a:t>
            </a:r>
          </a:p>
          <a:p>
            <a:pPr algn="r"/>
            <a:r>
              <a:rPr lang="pt-BR" sz="2000" b="1" cap="small" dirty="0" smtClean="0">
                <a:solidFill>
                  <a:schemeClr val="bg1"/>
                </a:solidFill>
                <a:latin typeface="Bariol Light" panose="02000506040000020003" pitchFamily="50" charset="0"/>
                <a:ea typeface="Verdana" panose="020B0604030504040204" pitchFamily="34" charset="0"/>
                <a:cs typeface="Verdana" panose="020B0604030504040204" pitchFamily="34" charset="0"/>
              </a:rPr>
              <a:t>FioSaúde</a:t>
            </a:r>
            <a:endParaRPr lang="pt-BR" sz="3600" b="1" dirty="0">
              <a:solidFill>
                <a:schemeClr val="bg1"/>
              </a:solidFill>
              <a:latin typeface="Bariol Bold" panose="02000506040000020003" pitchFamily="50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030" name="Picture 6" descr="http://www.hercampus.com/sites/default/files/styles/full_width_embed/public/2013/10/21/13476359851958638477thumbs-down-icon-red-hi-hi.png?itok=8IHHp3bJ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" y="3265714"/>
            <a:ext cx="2505402" cy="26234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2968537" y="1805944"/>
            <a:ext cx="8886422" cy="4528899"/>
          </a:xfrm>
          <a:prstGeom prst="flowChartAlternateProcess">
            <a:avLst/>
          </a:prstGeom>
          <a:ln w="38100">
            <a:solidFill>
              <a:srgbClr val="4EB798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“Fornecer o livro para que tenhamos facilidades para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a pesquisa dos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laboratórios credenciados.”</a:t>
            </a:r>
          </a:p>
          <a:p>
            <a:pPr algn="just"/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“Disponibilizar catálogos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impressos para a pessoa da 3 idade. 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Meu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pai (agregado) não sabe consultar bem o site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  <a:p>
            <a:pPr algn="just"/>
            <a:endParaRPr lang="pt-BR" sz="2000" i="1" dirty="0" smtClean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“Acho </a:t>
            </a:r>
            <a:r>
              <a:rPr lang="pt-BR" sz="2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muito importante um guia impresso (livro) com as informações dos serviços e servidores credenciados. As vezes, não posso contar com sinal de internet para ficar procurando serviço</a:t>
            </a:r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.”</a:t>
            </a:r>
          </a:p>
          <a:p>
            <a:pPr algn="just"/>
            <a:endParaRPr lang="pt-BR" sz="2000" i="1" dirty="0">
              <a:solidFill>
                <a:schemeClr val="tx1">
                  <a:lumMod val="65000"/>
                  <a:lumOff val="35000"/>
                </a:schemeClr>
              </a:solidFill>
              <a:latin typeface="Bariol Regular" panose="02000506040000020003" pitchFamily="50" charset="0"/>
            </a:endParaRPr>
          </a:p>
          <a:p>
            <a:pPr algn="just"/>
            <a:r>
              <a:rPr lang="pt-BR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Regular" panose="02000506040000020003" pitchFamily="50" charset="0"/>
              </a:rPr>
              <a:t>“Livro de pesquisa das redes credenciadas de péssimo entendimento. Na minha opinião, deveriam vir por ordem alfabética, tanto a clínica, quanto o laboratório e a categoria dos profissionais que prestam serviços.”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0" y="6521185"/>
            <a:ext cx="52298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200" dirty="0" smtClean="0">
                <a:latin typeface="Bariol Regular" panose="02000506040000020003" pitchFamily="50" charset="0"/>
              </a:rPr>
              <a:t>P. </a:t>
            </a:r>
            <a:r>
              <a:rPr lang="pt-BR" sz="1200" b="1" dirty="0">
                <a:latin typeface="Bariol Regular" panose="02000506040000020003" pitchFamily="50" charset="0"/>
              </a:rPr>
              <a:t>Qual a sugestão ou crítica que o(a) Sr.(a) gostaria de deixar para a </a:t>
            </a:r>
            <a:r>
              <a:rPr lang="pt-BR" sz="1200" b="1" dirty="0" smtClean="0">
                <a:latin typeface="Bariol Regular" panose="02000506040000020003" pitchFamily="50" charset="0"/>
              </a:rPr>
              <a:t>FioSaúde?</a:t>
            </a:r>
            <a:endParaRPr lang="pt-BR" sz="1200" dirty="0">
              <a:latin typeface="Bariol Regular" panose="02000506040000020003" pitchFamily="50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8369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016" t="38158" r="17278" b="38158"/>
          <a:stretch/>
        </p:blipFill>
        <p:spPr>
          <a:xfrm>
            <a:off x="-14068" y="1187719"/>
            <a:ext cx="12210758" cy="3111690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0" y="1132423"/>
            <a:ext cx="12192000" cy="2530781"/>
          </a:xfrm>
          <a:prstGeom prst="rect">
            <a:avLst/>
          </a:prstGeom>
          <a:solidFill>
            <a:srgbClr val="3A485C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2956560" y="1559539"/>
            <a:ext cx="62788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cap="small" dirty="0" smtClean="0">
                <a:solidFill>
                  <a:schemeClr val="bg1"/>
                </a:solidFill>
                <a:latin typeface="Bariol Light" panose="02000506040000020003" pitchFamily="50" charset="0"/>
              </a:rPr>
              <a:t>Obrigado</a:t>
            </a:r>
            <a:endParaRPr lang="pt-BR" sz="9600" b="1" cap="small" dirty="0">
              <a:solidFill>
                <a:schemeClr val="bg1"/>
              </a:solidFill>
              <a:latin typeface="Bariol Light" panose="02000506040000020003" pitchFamily="50" charset="0"/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31035"/>
          <a:stretch/>
        </p:blipFill>
        <p:spPr>
          <a:xfrm>
            <a:off x="3722976" y="5315765"/>
            <a:ext cx="1296670" cy="76825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8449" t="36336" r="17429" b="39356"/>
          <a:stretch/>
        </p:blipFill>
        <p:spPr>
          <a:xfrm>
            <a:off x="3682293" y="6041405"/>
            <a:ext cx="1363113" cy="417531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0" y="3504117"/>
            <a:ext cx="12192000" cy="1195057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 12"/>
          <p:cNvSpPr/>
          <p:nvPr/>
        </p:nvSpPr>
        <p:spPr>
          <a:xfrm>
            <a:off x="0" y="-7337"/>
            <a:ext cx="12192000" cy="1191958"/>
          </a:xfrm>
          <a:prstGeom prst="rect">
            <a:avLst/>
          </a:prstGeom>
          <a:solidFill>
            <a:srgbClr val="4EB7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/>
          <p:cNvSpPr txBox="1"/>
          <p:nvPr/>
        </p:nvSpPr>
        <p:spPr>
          <a:xfrm>
            <a:off x="5440625" y="5625906"/>
            <a:ext cx="4010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(</a:t>
            </a:r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21) </a:t>
            </a:r>
            <a:r>
              <a:rPr lang="pt-BR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3936-8007</a:t>
            </a:r>
            <a:endParaRPr lang="pt-BR" sz="1600" b="1" dirty="0">
              <a:solidFill>
                <a:schemeClr val="tx1">
                  <a:lumMod val="65000"/>
                  <a:lumOff val="35000"/>
                </a:schemeClr>
              </a:solidFill>
              <a:latin typeface="Bariol Light" panose="02000506040000020003" pitchFamily="50" charset="0"/>
            </a:endParaRPr>
          </a:p>
          <a:p>
            <a:pPr lvl="0"/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contato@xartis.com.br</a:t>
            </a:r>
          </a:p>
          <a:p>
            <a:pPr lvl="0"/>
            <a:r>
              <a:rPr lang="pt-BR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Bariol Light" panose="02000506040000020003" pitchFamily="50" charset="0"/>
              </a:rPr>
              <a:t>www.xartis.com.br</a:t>
            </a:r>
          </a:p>
        </p:txBody>
      </p:sp>
    </p:spTree>
    <p:extLst>
      <p:ext uri="{BB962C8B-B14F-4D97-AF65-F5344CB8AC3E}">
        <p14:creationId xmlns="" xmlns:p14="http://schemas.microsoft.com/office/powerpoint/2010/main" val="42672491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6040F03DBDAD04FA2175EF5F9A0A008" ma:contentTypeVersion="1" ma:contentTypeDescription="Crie um novo documento." ma:contentTypeScope="" ma:versionID="1d52159262b79aef9689ad175f82b845">
  <xsd:schema xmlns:xsd="http://www.w3.org/2001/XMLSchema" xmlns:xs="http://www.w3.org/2001/XMLSchema" xmlns:p="http://schemas.microsoft.com/office/2006/metadata/properties" xmlns:ns3="34a7d1ea-0461-4f08-9b44-83bd537c6b0b" targetNamespace="http://schemas.microsoft.com/office/2006/metadata/properties" ma:root="true" ma:fieldsID="29fa959a6605035bb1687743dd5a6223" ns3:_="">
    <xsd:import namespace="34a7d1ea-0461-4f08-9b44-83bd537c6b0b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a7d1ea-0461-4f08-9b44-83bd537c6b0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0C0675B-C707-4C36-B3D2-4DE4AB6DE2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A4EE9D-691F-4E4D-9ED2-F2D409BDD295}">
  <ds:schemaRefs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purl.org/dc/dcmitype/"/>
    <ds:schemaRef ds:uri="34a7d1ea-0461-4f08-9b44-83bd537c6b0b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39EDDF0-3802-41F7-92D6-C197A7E4AB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4a7d1ea-0461-4f08-9b44-83bd537c6b0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15873</TotalTime>
  <Words>2040</Words>
  <Application>Microsoft Office PowerPoint</Application>
  <PresentationFormat>Personalizar</PresentationFormat>
  <Paragraphs>231</Paragraphs>
  <Slides>30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slides</vt:lpstr>
      </vt:variant>
      <vt:variant>
        <vt:i4>30</vt:i4>
      </vt:variant>
    </vt:vector>
  </HeadingPairs>
  <TitlesOfParts>
    <vt:vector size="33" baseType="lpstr">
      <vt:lpstr>Personalizar design</vt:lpstr>
      <vt:lpstr>1_Personalizar design</vt:lpstr>
      <vt:lpstr>2_Personalizar design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Thiago Negrão</dc:creator>
  <cp:lastModifiedBy>Carlos Pellon</cp:lastModifiedBy>
  <cp:revision>1785</cp:revision>
  <dcterms:created xsi:type="dcterms:W3CDTF">2014-03-17T14:51:01Z</dcterms:created>
  <dcterms:modified xsi:type="dcterms:W3CDTF">2016-12-07T14:38:23Z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0x010100E6040F03DBDAD04FA2175EF5F9A0A008</vt:lpwstr>
  </property>
  <property fmtid="{D5CDD505-2E9C-101B-9397-08002B2CF9AE}" pid="3" name="IsMyDocuments">
    <vt:bool>true</vt:bool>
  </property>
</Properties>
</file>