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charts/colors8.xml" ContentType="application/vnd.ms-office.chartcolorstyl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charts/colors6.xml" ContentType="application/vnd.ms-office.chartcolorstyle+xml"/>
  <Override PartName="/ppt/charts/style13.xml" ContentType="application/vnd.ms-office.chart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Override PartName="/ppt/charts/style11.xml" ContentType="application/vnd.ms-office.chart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docProps/custom.xml" ContentType="application/vnd.openxmlformats-officedocument.custom-properties+xml"/>
  <Override PartName="/ppt/charts/colors12.xml" ContentType="application/vnd.ms-office.chartcolorstyle+xml"/>
  <Override PartName="/ppt/commentAuthors.xml" ContentType="application/vnd.openxmlformats-officedocument.presentationml.commentAuthors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olors10.xml" ContentType="application/vnd.ms-office.chartcolorstyle+xml"/>
  <Override PartName="/ppt/charts/style7.xml" ContentType="application/vnd.ms-office.chartstyle+xml"/>
  <Override PartName="/ppt/charts/style9.xml" ContentType="application/vnd.ms-office.chartstyl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charts/colors9.xml" ContentType="application/vnd.ms-office.chartcolor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charts/style12.xml" ContentType="application/vnd.ms-office.chartstyle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Default Extension="jpeg" ContentType="image/jpeg"/>
  <Override PartName="/ppt/charts/style10.xml" ContentType="application/vnd.ms-office.chart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charts/colors13.xml" ContentType="application/vnd.ms-office.chartcolorstyle+xml"/>
  <Override PartName="/ppt/slides/slide11.xml" ContentType="application/vnd.openxmlformats-officedocument.presentationml.slide+xml"/>
  <Override PartName="/ppt/charts/chart8.xml" ContentType="application/vnd.openxmlformats-officedocument.drawingml.chart+xml"/>
  <Default Extension="wdp" ContentType="image/vnd.ms-photo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8.xml" ContentType="application/vnd.ms-office.chart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57" r:id="rId5"/>
    <p:sldMasterId id="2147483659" r:id="rId6"/>
  </p:sldMasterIdLst>
  <p:notesMasterIdLst>
    <p:notesMasterId r:id="rId25"/>
  </p:notesMasterIdLst>
  <p:sldIdLst>
    <p:sldId id="340" r:id="rId7"/>
    <p:sldId id="331" r:id="rId8"/>
    <p:sldId id="332" r:id="rId9"/>
    <p:sldId id="486" r:id="rId10"/>
    <p:sldId id="432" r:id="rId11"/>
    <p:sldId id="404" r:id="rId12"/>
    <p:sldId id="440" r:id="rId13"/>
    <p:sldId id="406" r:id="rId14"/>
    <p:sldId id="560" r:id="rId15"/>
    <p:sldId id="541" r:id="rId16"/>
    <p:sldId id="564" r:id="rId17"/>
    <p:sldId id="520" r:id="rId18"/>
    <p:sldId id="489" r:id="rId19"/>
    <p:sldId id="557" r:id="rId20"/>
    <p:sldId id="558" r:id="rId21"/>
    <p:sldId id="559" r:id="rId22"/>
    <p:sldId id="563" r:id="rId23"/>
    <p:sldId id="282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4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80" userDrawn="1">
          <p15:clr>
            <a:srgbClr val="A4A3A4"/>
          </p15:clr>
        </p15:guide>
        <p15:guide id="4" pos="1708" userDrawn="1">
          <p15:clr>
            <a:srgbClr val="A4A3A4"/>
          </p15:clr>
        </p15:guide>
        <p15:guide id="5" pos="46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" initials="B" lastIdx="21" clrIdx="0">
    <p:extLst>
      <p:ext uri="{19B8F6BF-5375-455C-9EA6-DF929625EA0E}">
        <p15:presenceInfo xmlns="" xmlns:p15="http://schemas.microsoft.com/office/powerpoint/2012/main" userId="Barbara" providerId="None"/>
      </p:ext>
    </p:extLst>
  </p:cmAuthor>
  <p:cmAuthor id="2" name="Bruna Lordello" initials="BL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485D"/>
    <a:srgbClr val="FF0000"/>
    <a:srgbClr val="4EB798"/>
    <a:srgbClr val="8CB9E2"/>
    <a:srgbClr val="A8A8A8"/>
    <a:srgbClr val="F2F2F2"/>
    <a:srgbClr val="7F7F7F"/>
    <a:srgbClr val="BBBBBB"/>
    <a:srgbClr val="8B8B8B"/>
    <a:srgbClr val="66D0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26" autoAdjust="0"/>
    <p:restoredTop sz="94434" autoAdjust="0"/>
  </p:normalViewPr>
  <p:slideViewPr>
    <p:cSldViewPr snapToGrid="0" showGuides="1">
      <p:cViewPr varScale="1">
        <p:scale>
          <a:sx n="74" d="100"/>
          <a:sy n="74" d="100"/>
        </p:scale>
        <p:origin x="-408" y="-102"/>
      </p:cViewPr>
      <p:guideLst>
        <p:guide orient="horz" pos="1412"/>
        <p:guide pos="3840"/>
        <p:guide pos="7680"/>
        <p:guide pos="1708"/>
        <p:guide pos="46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6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7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3.xml"/><Relationship Id="rId4" Type="http://schemas.microsoft.com/office/2011/relationships/chartStyle" Target="style8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5.xml"/><Relationship Id="rId4" Type="http://schemas.microsoft.com/office/2011/relationships/chartStyle" Target="style9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6.xml"/><Relationship Id="rId4" Type="http://schemas.microsoft.com/office/2011/relationships/chartStyle" Target="style10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7.xml"/><Relationship Id="rId4" Type="http://schemas.microsoft.com/office/2011/relationships/chartStyle" Target="style11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8.xml"/><Relationship Id="rId4" Type="http://schemas.microsoft.com/office/2011/relationships/chartStyle" Target="style12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openxmlformats.org/officeDocument/2006/relationships/oleObject" Target="file:///C:\Users\Matheus\Desktop\Gr&#225;ficos%20Cassi%20Fio.xls" TargetMode="External"/><Relationship Id="rId1" Type="http://schemas.openxmlformats.org/officeDocument/2006/relationships/themeOverride" Target="../theme/themeOverride9.xml"/><Relationship Id="rId4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2'!$B$4:$B$8</c:f>
              <c:strCache>
                <c:ptCount val="5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  <c:pt idx="4">
                  <c:v>Não soube</c:v>
                </c:pt>
              </c:strCache>
            </c:strRef>
          </c:cat>
          <c:val>
            <c:numRef>
              <c:f>'Question 2'!$C$4:$C$8</c:f>
              <c:numCache>
                <c:formatCode>0.0%</c:formatCode>
                <c:ptCount val="5"/>
                <c:pt idx="0">
                  <c:v>7.5999999999999998E-2</c:v>
                </c:pt>
                <c:pt idx="1">
                  <c:v>0.11199999999999996</c:v>
                </c:pt>
                <c:pt idx="2">
                  <c:v>0.54200000000000004</c:v>
                </c:pt>
                <c:pt idx="3">
                  <c:v>0.26100000000000001</c:v>
                </c:pt>
                <c:pt idx="4">
                  <c:v>8.0000000000000054E-3</c:v>
                </c:pt>
              </c:numCache>
            </c:numRef>
          </c:val>
        </c:ser>
        <c:gapWidth val="80"/>
        <c:overlap val="25"/>
        <c:axId val="64708992"/>
        <c:axId val="64710528"/>
      </c:barChart>
      <c:catAx>
        <c:axId val="647089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710528"/>
        <c:crosses val="autoZero"/>
        <c:auto val="1"/>
        <c:lblAlgn val="ctr"/>
        <c:lblOffset val="100"/>
      </c:catAx>
      <c:valAx>
        <c:axId val="647105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64708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7537817147856519"/>
                  <c:y val="7.0135243511227727E-2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125087489063866"/>
                  <c:y val="-0.10674139690871977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9455380577427838E-3"/>
                  <c:y val="1.1574074074074073E-3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3'!$B$4:$B$6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3'!$C$4:$C$6</c:f>
              <c:numCache>
                <c:formatCode>0.0%</c:formatCode>
                <c:ptCount val="3"/>
                <c:pt idx="0">
                  <c:v>0.39400000000000013</c:v>
                </c:pt>
                <c:pt idx="1">
                  <c:v>0.6020000000000002</c:v>
                </c:pt>
                <c:pt idx="2">
                  <c:v>4.0000000000000018E-3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86111111111125"/>
          <c:y val="0.63794838145231869"/>
          <c:w val="0.17952252843394567"/>
          <c:h val="0.2427190871974338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4'!$B$4:$B$8</c:f>
              <c:strCache>
                <c:ptCount val="5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  <c:pt idx="4">
                  <c:v>Não soube</c:v>
                </c:pt>
              </c:strCache>
            </c:strRef>
          </c:cat>
          <c:val>
            <c:numRef>
              <c:f>'Question 4'!$C$4:$C$8</c:f>
              <c:numCache>
                <c:formatCode>0.0%</c:formatCode>
                <c:ptCount val="5"/>
                <c:pt idx="0">
                  <c:v>6.3E-2</c:v>
                </c:pt>
                <c:pt idx="1">
                  <c:v>9.5000000000000029E-2</c:v>
                </c:pt>
                <c:pt idx="2">
                  <c:v>0.63200000000000023</c:v>
                </c:pt>
                <c:pt idx="3">
                  <c:v>0.2</c:v>
                </c:pt>
                <c:pt idx="4">
                  <c:v>1.1000000000000005E-2</c:v>
                </c:pt>
              </c:numCache>
            </c:numRef>
          </c:val>
        </c:ser>
        <c:gapWidth val="80"/>
        <c:overlap val="25"/>
        <c:axId val="64681856"/>
        <c:axId val="64683392"/>
      </c:barChart>
      <c:catAx>
        <c:axId val="646818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683392"/>
        <c:crosses val="autoZero"/>
        <c:auto val="1"/>
        <c:lblAlgn val="ctr"/>
        <c:lblOffset val="100"/>
      </c:catAx>
      <c:valAx>
        <c:axId val="64683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64681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5'!$G$1:$G$7</c:f>
              <c:strCache>
                <c:ptCount val="7"/>
                <c:pt idx="0">
                  <c:v>Houve demora para autorizar o procedimento</c:v>
                </c:pt>
                <c:pt idx="1">
                  <c:v>As informações passadas estavam incompletas</c:v>
                </c:pt>
                <c:pt idx="2">
                  <c:v>As informações passadas estavam incorretas</c:v>
                </c:pt>
                <c:pt idx="3">
                  <c:v>A espera para ser atendido foi muito longa</c:v>
                </c:pt>
                <c:pt idx="4">
                  <c:v>O atendente agiu de forma fria/robotizada</c:v>
                </c:pt>
                <c:pt idx="5">
                  <c:v>Encontrei dificuldades para conseguir achar o contato</c:v>
                </c:pt>
                <c:pt idx="6">
                  <c:v>Não soube</c:v>
                </c:pt>
              </c:strCache>
            </c:strRef>
          </c:cat>
          <c:val>
            <c:numRef>
              <c:f>'Question 5'!$H$1:$H$7</c:f>
              <c:numCache>
                <c:formatCode>0</c:formatCode>
                <c:ptCount val="7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</c:ser>
        <c:overlap val="100"/>
        <c:axId val="64999808"/>
        <c:axId val="65001344"/>
      </c:barChart>
      <c:catAx>
        <c:axId val="64999808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001344"/>
        <c:crosses val="autoZero"/>
        <c:auto val="1"/>
        <c:lblAlgn val="ctr"/>
        <c:lblOffset val="100"/>
      </c:catAx>
      <c:valAx>
        <c:axId val="65001344"/>
        <c:scaling>
          <c:orientation val="minMax"/>
        </c:scaling>
        <c:delete val="1"/>
        <c:axPos val="t"/>
        <c:numFmt formatCode="0" sourceLinked="1"/>
        <c:tickLblPos val="none"/>
        <c:crossAx val="649998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0593372703412077"/>
                  <c:y val="-0.25856846019247604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4584208223972007E-2"/>
                  <c:y val="0.12474008457276174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6'!$B$4:$B$5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'Question 6'!$C$4:$C$5</c:f>
              <c:numCache>
                <c:formatCode>0.0%</c:formatCode>
                <c:ptCount val="2"/>
                <c:pt idx="0">
                  <c:v>0.89700000000000002</c:v>
                </c:pt>
                <c:pt idx="1">
                  <c:v>0.10300000000000002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575000000000051"/>
          <c:y val="0.63794838145231869"/>
          <c:w val="0.11007799371791215"/>
          <c:h val="0.2242005738780800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Bariol Regular" panose="02000506040000020003" pitchFamily="50" charset="0"/>
              <a:ea typeface="+mn-ea"/>
              <a:cs typeface="+mn-cs"/>
            </a:defRPr>
          </a:pPr>
          <a:endParaRPr lang="pt-BR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spPr>
              <a:solidFill>
                <a:srgbClr val="FFFF0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7'!$B$4:$B$8</c:f>
              <c:strCache>
                <c:ptCount val="5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soube</c:v>
                </c:pt>
              </c:strCache>
            </c:strRef>
          </c:cat>
          <c:val>
            <c:numRef>
              <c:f>'Question 7'!$C$4:$C$8</c:f>
              <c:numCache>
                <c:formatCode>0.0%</c:formatCode>
                <c:ptCount val="5"/>
                <c:pt idx="0">
                  <c:v>2.3E-2</c:v>
                </c:pt>
                <c:pt idx="1">
                  <c:v>0.10600000000000002</c:v>
                </c:pt>
                <c:pt idx="2">
                  <c:v>0.56899999999999995</c:v>
                </c:pt>
                <c:pt idx="3">
                  <c:v>0.29800000000000015</c:v>
                </c:pt>
                <c:pt idx="4">
                  <c:v>5.0000000000000018E-3</c:v>
                </c:pt>
              </c:numCache>
            </c:numRef>
          </c:val>
        </c:ser>
        <c:gapWidth val="80"/>
        <c:overlap val="25"/>
        <c:axId val="65144704"/>
        <c:axId val="65146240"/>
      </c:barChart>
      <c:catAx>
        <c:axId val="651447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146240"/>
        <c:crosses val="autoZero"/>
        <c:auto val="1"/>
        <c:lblAlgn val="ctr"/>
        <c:lblOffset val="100"/>
      </c:catAx>
      <c:valAx>
        <c:axId val="65146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6514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8'!$A$12:$A$15</c:f>
              <c:strCache>
                <c:ptCount val="4"/>
                <c:pt idx="0">
                  <c:v>Consultórios médicos</c:v>
                </c:pt>
                <c:pt idx="1">
                  <c:v>Hospitais/Clínicas</c:v>
                </c:pt>
                <c:pt idx="2">
                  <c:v>Laboratórios</c:v>
                </c:pt>
                <c:pt idx="3">
                  <c:v>Não soube</c:v>
                </c:pt>
              </c:strCache>
            </c:strRef>
          </c:cat>
          <c:val>
            <c:numRef>
              <c:f>'Question 8'!$B$12:$B$15</c:f>
              <c:numCache>
                <c:formatCode>0.0%</c:formatCode>
                <c:ptCount val="4"/>
                <c:pt idx="0">
                  <c:v>0.72400000000000031</c:v>
                </c:pt>
                <c:pt idx="1">
                  <c:v>0.58599999999999997</c:v>
                </c:pt>
                <c:pt idx="2">
                  <c:v>0.10300000000000002</c:v>
                </c:pt>
                <c:pt idx="3">
                  <c:v>3.4000000000000002E-2</c:v>
                </c:pt>
              </c:numCache>
            </c:numRef>
          </c:val>
        </c:ser>
        <c:gapWidth val="80"/>
        <c:overlap val="25"/>
        <c:axId val="65200512"/>
        <c:axId val="65202048"/>
      </c:barChart>
      <c:catAx>
        <c:axId val="652005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202048"/>
        <c:crosses val="autoZero"/>
        <c:auto val="1"/>
        <c:lblAlgn val="ctr"/>
        <c:lblOffset val="100"/>
      </c:catAx>
      <c:valAx>
        <c:axId val="65202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6520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'Question 9'!$G$1:$G$6</c:f>
              <c:strCache>
                <c:ptCount val="6"/>
                <c:pt idx="0">
                  <c:v>A variedade de opções</c:v>
                </c:pt>
                <c:pt idx="1">
                  <c:v>A disponibilidade de agenda para marcação</c:v>
                </c:pt>
                <c:pt idx="2">
                  <c:v>A localização das opções disponibilizadas</c:v>
                </c:pt>
                <c:pt idx="3">
                  <c:v>A qualidade do atendimento</c:v>
                </c:pt>
                <c:pt idx="4">
                  <c:v>O acesso aos telefones e endereços para conseguir marcação</c:v>
                </c:pt>
                <c:pt idx="5">
                  <c:v>Não soube</c:v>
                </c:pt>
              </c:strCache>
            </c:strRef>
          </c:cat>
          <c:val>
            <c:numRef>
              <c:f>'Question 9'!$I$1:$I$6</c:f>
              <c:numCache>
                <c:formatCode>0.0%</c:formatCode>
                <c:ptCount val="6"/>
                <c:pt idx="0">
                  <c:v>0.96551724137931039</c:v>
                </c:pt>
                <c:pt idx="1">
                  <c:v>0.37931034482758635</c:v>
                </c:pt>
                <c:pt idx="2">
                  <c:v>0.2758620689655174</c:v>
                </c:pt>
                <c:pt idx="3">
                  <c:v>0.17241379310344837</c:v>
                </c:pt>
                <c:pt idx="4">
                  <c:v>0.10344827586206895</c:v>
                </c:pt>
                <c:pt idx="5">
                  <c:v>3.4482758620689655E-2</c:v>
                </c:pt>
              </c:numCache>
            </c:numRef>
          </c:val>
        </c:ser>
        <c:gapWidth val="80"/>
        <c:overlap val="25"/>
        <c:axId val="65255296"/>
        <c:axId val="65256832"/>
      </c:barChart>
      <c:catAx>
        <c:axId val="652552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256832"/>
        <c:crosses val="autoZero"/>
        <c:auto val="1"/>
        <c:lblAlgn val="ctr"/>
        <c:lblOffset val="100"/>
      </c:catAx>
      <c:valAx>
        <c:axId val="65256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65255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10'!$C$11:$C$21</c:f>
              <c:strCache>
                <c:ptCount val="11"/>
                <c:pt idx="0">
                  <c:v>1 - Não recomendo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10 - Recomendo muito</c:v>
                </c:pt>
                <c:pt idx="10">
                  <c:v>Não soube</c:v>
                </c:pt>
              </c:strCache>
            </c:strRef>
          </c:cat>
          <c:val>
            <c:numRef>
              <c:f>'Question 10'!$E$11:$E$21</c:f>
              <c:numCache>
                <c:formatCode>0.0%</c:formatCode>
                <c:ptCount val="11"/>
                <c:pt idx="0">
                  <c:v>4.1666666666666664E-2</c:v>
                </c:pt>
                <c:pt idx="1">
                  <c:v>8.3333333333333367E-3</c:v>
                </c:pt>
                <c:pt idx="2">
                  <c:v>8.3333333333333367E-3</c:v>
                </c:pt>
                <c:pt idx="3">
                  <c:v>2.0833333333333343E-2</c:v>
                </c:pt>
                <c:pt idx="4">
                  <c:v>4.5833333333333365E-2</c:v>
                </c:pt>
                <c:pt idx="5">
                  <c:v>5.4166666666666696E-2</c:v>
                </c:pt>
                <c:pt idx="6">
                  <c:v>0.1166666666666667</c:v>
                </c:pt>
                <c:pt idx="7">
                  <c:v>0.23333333333333339</c:v>
                </c:pt>
                <c:pt idx="8">
                  <c:v>0.2</c:v>
                </c:pt>
                <c:pt idx="9">
                  <c:v>0.25833333333333325</c:v>
                </c:pt>
                <c:pt idx="10">
                  <c:v>1.2500000000000001E-2</c:v>
                </c:pt>
              </c:numCache>
            </c:numRef>
          </c:val>
        </c:ser>
        <c:gapWidth val="100"/>
        <c:overlap val="-24"/>
        <c:axId val="74291072"/>
        <c:axId val="74292608"/>
      </c:barChart>
      <c:catAx>
        <c:axId val="742910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74292608"/>
        <c:crosses val="autoZero"/>
        <c:auto val="1"/>
        <c:lblAlgn val="ctr"/>
        <c:lblOffset val="100"/>
      </c:catAx>
      <c:valAx>
        <c:axId val="742926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one"/>
        <c:crossAx val="7429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6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08320-EA81-485C-8B28-FB8135880C77}" type="datetimeFigureOut">
              <a:rPr lang="pt-BR" smtClean="0"/>
              <a:pPr/>
              <a:t>07/12/2016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F62C-BD12-472A-A959-442DAE3FBB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180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56856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49482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56241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46161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60345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47998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30728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80894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28403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23128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2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4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351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1336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9910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677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569" t="17186" r="60299" b="19569"/>
          <a:stretch/>
        </p:blipFill>
        <p:spPr>
          <a:xfrm>
            <a:off x="11077732" y="111411"/>
            <a:ext cx="749508" cy="113925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773" t="27610" r="15500" b="19570"/>
          <a:stretch/>
        </p:blipFill>
        <p:spPr>
          <a:xfrm>
            <a:off x="9563726" y="299206"/>
            <a:ext cx="1514006" cy="9514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2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B4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iângulo isósceles 14"/>
          <p:cNvSpPr/>
          <p:nvPr userDrawn="1"/>
        </p:nvSpPr>
        <p:spPr>
          <a:xfrm>
            <a:off x="885825" y="5833393"/>
            <a:ext cx="897739" cy="102460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riângulo isósceles 13"/>
          <p:cNvSpPr/>
          <p:nvPr userDrawn="1"/>
        </p:nvSpPr>
        <p:spPr>
          <a:xfrm>
            <a:off x="1693278" y="5745163"/>
            <a:ext cx="849396" cy="11128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riângulo isósceles 6"/>
          <p:cNvSpPr/>
          <p:nvPr userDrawn="1"/>
        </p:nvSpPr>
        <p:spPr>
          <a:xfrm>
            <a:off x="1356394" y="5322971"/>
            <a:ext cx="579570" cy="15159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 userDrawn="1"/>
        </p:nvSpPr>
        <p:spPr>
          <a:xfrm>
            <a:off x="-1" y="6048375"/>
            <a:ext cx="12192001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6673850"/>
            <a:chOff x="0" y="0"/>
            <a:chExt cx="7680" cy="420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3034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0174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wmf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V="1">
            <a:off x="0" y="-1"/>
            <a:ext cx="12192000" cy="3552823"/>
          </a:xfrm>
          <a:prstGeom prst="rect">
            <a:avLst/>
          </a:prstGeom>
          <a:solidFill>
            <a:srgbClr val="3A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2259329" y="3593744"/>
            <a:ext cx="7673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cap="small" dirty="0" smtClean="0">
                <a:solidFill>
                  <a:schemeClr val="bg1">
                    <a:lumMod val="50000"/>
                  </a:schemeClr>
                </a:solidFill>
                <a:latin typeface="Bariol Light" panose="02000506040000020003" pitchFamily="50" charset="0"/>
              </a:rPr>
              <a:t>Resultados</a:t>
            </a:r>
            <a:endParaRPr lang="pt-BR" sz="8000" b="1" cap="small" dirty="0">
              <a:solidFill>
                <a:schemeClr val="bg1">
                  <a:lumMod val="50000"/>
                </a:schemeClr>
              </a:solidFill>
              <a:latin typeface="Bariol Light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6486526"/>
            <a:ext cx="12192000" cy="371474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828260" y="5025446"/>
            <a:ext cx="10535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3000" cap="small" dirty="0" smtClean="0">
                <a:solidFill>
                  <a:srgbClr val="7F7F7F"/>
                </a:solidFill>
                <a:latin typeface="Bariol Light" panose="02000506040000020003" pitchFamily="50" charset="0"/>
              </a:rPr>
              <a:t>Satisfação com o Convênio Cassi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74" y="1702"/>
            <a:ext cx="12200021" cy="3552823"/>
          </a:xfrm>
          <a:prstGeom prst="rect">
            <a:avLst/>
          </a:prstGeom>
          <a:blipFill dpi="0" rotWithShape="1">
            <a:blip r:embed="rId3" cstate="print">
              <a:alphaModFix amt="35000"/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artisticChalkSketch/>
                      </a14:imgEffect>
                      <a14:imgEffect>
                        <a14:saturation sat="67000"/>
                      </a14:imgEffect>
                    </a14:imgLayer>
                  </a14:imgProps>
                </a:ext>
              </a:extLst>
            </a:blip>
            <a:srcRect/>
            <a:stretch>
              <a:fillRect t="-43983" r="-17496" b="-105846"/>
            </a:stretch>
          </a:blipFill>
          <a:ln>
            <a:noFill/>
          </a:ln>
          <a:effectLst>
            <a:outerShdw blurRad="1003300" dist="50800" dir="5400000" algn="ctr" rotWithShape="0">
              <a:srgbClr val="18283F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Grupo 10"/>
          <p:cNvGrpSpPr/>
          <p:nvPr/>
        </p:nvGrpSpPr>
        <p:grpSpPr>
          <a:xfrm>
            <a:off x="4829577" y="798645"/>
            <a:ext cx="2550017" cy="2298179"/>
            <a:chOff x="4829577" y="535174"/>
            <a:chExt cx="2550017" cy="229817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29208"/>
            <a:stretch/>
          </p:blipFill>
          <p:spPr>
            <a:xfrm>
              <a:off x="4852510" y="535174"/>
              <a:ext cx="2486979" cy="151256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9457" t="37642" r="18334" b="39736"/>
            <a:stretch/>
          </p:blipFill>
          <p:spPr>
            <a:xfrm>
              <a:off x="4829577" y="2073498"/>
              <a:ext cx="2550017" cy="7598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938" t="9951" r="32978" b="14838"/>
          <a:stretch/>
        </p:blipFill>
        <p:spPr>
          <a:xfrm>
            <a:off x="5720603" y="5579444"/>
            <a:ext cx="750791" cy="6624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2861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244961" y="2009044"/>
            <a:ext cx="7527925" cy="2870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gerencial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 </a:t>
            </a: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concentração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  <a:defRPr/>
            </a:pP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="" xmlns:p14="http://schemas.microsoft.com/office/powerpoint/2010/main" val="10906218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398004" y="2512217"/>
            <a:ext cx="84468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Conhecer os níveis de </a:t>
            </a:r>
            <a:r>
              <a:rPr lang="pt-BR" sz="2400" dirty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dos </a:t>
            </a:r>
            <a:r>
              <a:rPr lang="pt-BR" sz="2400" dirty="0" smtClean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beneficiários do convênio FioSaúde/Cassi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 </a:t>
            </a:r>
            <a:r>
              <a:rPr lang="pt-BR" sz="2400" dirty="0" smtClean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 atendimento prestado pelo plano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, identificando 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os principais</a:t>
            </a:r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2400" dirty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positivos e negativos</a:t>
            </a:r>
            <a:r>
              <a:rPr lang="pt-BR" sz="24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relacionados </a:t>
            </a:r>
            <a:r>
              <a:rPr lang="pt-BR" sz="24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todos os tipos de atendimento, 0800 e rede credenciada.</a:t>
            </a:r>
            <a:endParaRPr lang="pt-BR" sz="2400" dirty="0">
              <a:solidFill>
                <a:schemeClr val="bg1">
                  <a:lumMod val="50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25259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Relevância gerencial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112135" y="2176470"/>
            <a:ext cx="8732733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Suportar o planejamento estratégico da operadora, embasando quantitativamente a 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tomada de decisão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gerencial. 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Atender parcialmente às demandas do Programa de Acreditação de Operadoras (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Item 4.8 da RN 277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Contribuir para o aumento da satisfação geral com relação à operadora, promovendo a fidelização dos beneficiários.</a:t>
            </a:r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67116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 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descrição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2249714" y="2926234"/>
            <a:ext cx="92479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Os critérios de definição foram os seguintes: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Ser beneficiário do convênio FioSaúde/Cassi;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Ter idade maior de 18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anos ou acompanhantes de menores;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Estar cadastrado como ativo no plano em junho de 2016;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Ter o e-mail atualizado na base de cadastro da operadora.</a:t>
            </a:r>
          </a:p>
        </p:txBody>
      </p:sp>
      <p:sp>
        <p:nvSpPr>
          <p:cNvPr id="9" name="Retângulo 8"/>
          <p:cNvSpPr/>
          <p:nvPr/>
        </p:nvSpPr>
        <p:spPr>
          <a:xfrm>
            <a:off x="2249714" y="2198947"/>
            <a:ext cx="448572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 (N = 2.722)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32435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124635" y="2102029"/>
            <a:ext cx="89164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quantitativa.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População-alvo: </a:t>
            </a:r>
            <a:r>
              <a:rPr lang="pt-BR" sz="20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beneficiários com cadastro completo possuidores do plano do convênio FioSaúde/Cassi em junho de 2016.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Intervalo de confiança: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90%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Margem de erro amostral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até </a:t>
            </a:r>
            <a:r>
              <a:rPr lang="pt-BR" sz="20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5 </a:t>
            </a:r>
            <a:r>
              <a:rPr lang="pt-BR" sz="2000" dirty="0" err="1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p.p</a:t>
            </a:r>
            <a:r>
              <a:rPr lang="pt-BR" sz="20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– exceto 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quando indicado o contrário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Proporcionalidade: </a:t>
            </a:r>
            <a:r>
              <a:rPr lang="pt-B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representação dos diferentes perfis de </a:t>
            </a:r>
            <a:r>
              <a:rPr lang="pt-B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clientes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08209083"/>
              </p:ext>
            </p:extLst>
          </p:nvPr>
        </p:nvGraphicFramePr>
        <p:xfrm>
          <a:off x="2112135" y="4998656"/>
          <a:ext cx="8930542" cy="115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46867"/>
                <a:gridCol w="1198568"/>
                <a:gridCol w="1809251"/>
                <a:gridCol w="2077288"/>
                <a:gridCol w="1198568"/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Perfil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Planos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Coleta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Período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Amostra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Beneficiários convênio Cassi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Todos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E-mail</a:t>
                      </a:r>
                      <a:endParaRPr lang="pt-BR" sz="1400" dirty="0">
                        <a:solidFill>
                          <a:srgbClr val="3B485D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22</a:t>
                      </a:r>
                      <a:r>
                        <a:rPr lang="pt-BR" sz="1400" baseline="0" dirty="0" smtClean="0">
                          <a:solidFill>
                            <a:srgbClr val="3B485D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de junho – 26 de agosto 2016</a:t>
                      </a: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240</a:t>
                      </a:r>
                      <a:endParaRPr lang="pt-BR" sz="14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</a:tr>
            </a:tbl>
          </a:graphicData>
        </a:graphic>
      </p:graphicFrame>
      <p:sp>
        <p:nvSpPr>
          <p:cNvPr id="2" name="Retângulo 1"/>
          <p:cNvSpPr/>
          <p:nvPr/>
        </p:nvSpPr>
        <p:spPr>
          <a:xfrm>
            <a:off x="50110" y="6476611"/>
            <a:ext cx="63743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 smtClean="0"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*Somente foram entrevistados beneficiários que tinham um e-mail de contato cadastrado e atualizado.</a:t>
            </a:r>
            <a:endParaRPr lang="pt-BR" sz="1200" dirty="0"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18377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75490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458" y1="53258" x2="17579" y2="82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83011" y="1577546"/>
            <a:ext cx="1647968" cy="1676462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59214" y="4115700"/>
            <a:ext cx="5471887" cy="1282621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Satisfação geral boa com o convênio;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Boa satisfação com o 0800;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Concentração entre 8 e 10 da nota NPS </a:t>
            </a:r>
            <a:r>
              <a:rPr lang="pt-BR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  <a:endParaRPr lang="pt-BR" sz="1700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73769" y="3655986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Forças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386283" y="4115700"/>
            <a:ext cx="5471887" cy="1861503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Alto índice percentual de utilização do plano;</a:t>
            </a:r>
            <a:endParaRPr lang="pt-BR" sz="17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Percepção de baixa variedade de médicos e hospitais credenciados;</a:t>
            </a:r>
          </a:p>
          <a:p>
            <a:pPr marL="285750" indent="-285750" algn="just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pt-BR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Satisfação geral com apenas 1/3 dos clientes satisfeitos tendo declarado estar “muito satisfeitos”.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547291" y="3657018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Pontos de Atenção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59214" y="2196615"/>
            <a:ext cx="9918632" cy="851297"/>
          </a:xfrm>
          <a:prstGeom prst="flowChartAlternateProcess">
            <a:avLst/>
          </a:prstGeom>
          <a:solidFill>
            <a:srgbClr val="3B485D"/>
          </a:solidFill>
          <a:ln w="57150">
            <a:solidFill>
              <a:srgbClr val="3B485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200" dirty="0" smtClean="0">
                <a:solidFill>
                  <a:schemeClr val="bg1"/>
                </a:solidFill>
                <a:latin typeface="Bariol Regular" panose="02000506040000020003" pitchFamily="50" charset="0"/>
              </a:rPr>
              <a:t>No geral, o índice de satisfação com o convênio FioSaúde/Cassi é </a:t>
            </a:r>
            <a:r>
              <a:rPr lang="pt-BR" sz="2200" dirty="0" smtClean="0">
                <a:solidFill>
                  <a:schemeClr val="bg1"/>
                </a:solidFill>
                <a:latin typeface="Bariol Regular" panose="02000506040000020003" pitchFamily="50" charset="0"/>
              </a:rPr>
              <a:t>bom. </a:t>
            </a:r>
            <a:r>
              <a:rPr lang="pt-BR" sz="2200" dirty="0" smtClean="0">
                <a:solidFill>
                  <a:schemeClr val="bg1"/>
                </a:solidFill>
                <a:latin typeface="Bariol Regular" panose="02000506040000020003" pitchFamily="50" charset="0"/>
              </a:rPr>
              <a:t>O principal ponto de atenção se refere a baixa variedade de médicos e hospitais credenciados.</a:t>
            </a:r>
            <a:endParaRPr lang="pt-BR" sz="2200" dirty="0">
              <a:solidFill>
                <a:schemeClr val="bg1"/>
              </a:solidFill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91239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Convênio FioSaúde/Cassi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0393" y="6534442"/>
            <a:ext cx="8247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Como o(a) Sr.(a) avalia sua satisfação geral com convênio FioSaúde/Cassi?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bg1">
                    <a:lumMod val="50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bg1">
                  <a:lumMod val="50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 flipH="1">
            <a:off x="219129" y="2909043"/>
            <a:ext cx="36506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satisfação geral dos beneficiários com o plano do convênio FioSaúde/Cassi é boa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80,3%).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Entretanto, a quantidade de beneficiários muito satisfeitos (26,1%) é bem menor que a de satisfeitos (54,1%).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305083" y="234372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444342"/>
              </p:ext>
            </p:extLst>
          </p:nvPr>
        </p:nvGraphicFramePr>
        <p:xfrm>
          <a:off x="4930270" y="2911113"/>
          <a:ext cx="6095446" cy="3049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2641934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Sugestões e críticas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833"/>
            <a:ext cx="7849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Para finalizar, o (a) Sr.(a) gostaria de deixar alguma outra sugestão, critica ou elogio </a:t>
            </a:r>
            <a:r>
              <a:rPr lang="pt-BR" sz="1200" b="1" dirty="0" smtClean="0">
                <a:latin typeface="Bariol Regular" panose="02000506040000020003" pitchFamily="50" charset="0"/>
              </a:rPr>
              <a:t>sobre o convênio FioSaúde/Cassi?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1030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3265714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902428" y="1805944"/>
            <a:ext cx="8886422" cy="4528899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“Ampliar a rede de credenciados com serviços cada vez mais de qualidade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 rede credenciada tem especialidades que não são cobertas pelo Cassi, seria bom deixar claro. Aumentar a rede credenciada para algumas especialidades e para hospitais seria muito bom também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 marcação de consultas para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conveniados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demora semanas e as vezes dependendo da especialidade até meses enquanto para particulares o atendimento é imediato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 Só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gostaria que lembrassem que a mensalidade do convênio é muito cara e ė injusto sermos penalizados com a demora no atendimento se o preço que pagamos ė bem elevado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</p:txBody>
      </p:sp>
    </p:spTree>
    <p:extLst>
      <p:ext uri="{BB962C8B-B14F-4D97-AF65-F5344CB8AC3E}">
        <p14:creationId xmlns="" xmlns:p14="http://schemas.microsoft.com/office/powerpoint/2010/main" val="417432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Sugestões e críticas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833"/>
            <a:ext cx="7849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Para finalizar, o (a) Sr.(a) gostaria de deixar alguma outra sugestão, critica ou elogio </a:t>
            </a:r>
            <a:r>
              <a:rPr lang="pt-BR" sz="1200" b="1" dirty="0" smtClean="0">
                <a:latin typeface="Bariol Regular" panose="02000506040000020003" pitchFamily="50" charset="0"/>
              </a:rPr>
              <a:t>sobre o convênio FioSaúde/Cassi?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pic>
        <p:nvPicPr>
          <p:cNvPr id="1030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3265714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875132" y="1805944"/>
            <a:ext cx="8886422" cy="4528899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“Cassi não é aceito em muitos estabelecimentos e demora a autorizar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procedimentos.”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“Algumas especialidades oferecem poucas opções de atendimento ou há uma grande demora para marcar uma consulta. Por outro lado, há profissionais competentes em várias outras especialidades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...”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“Aumentar o numero de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consultórios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médicos credenciados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>
              <a:spcAft>
                <a:spcPts val="1200"/>
              </a:spcAft>
            </a:pP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>
              <a:spcAft>
                <a:spcPts val="1200"/>
              </a:spcAft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“Aumentar o número de médicos na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rede.”</a:t>
            </a:r>
          </a:p>
        </p:txBody>
      </p:sp>
    </p:spTree>
    <p:extLst>
      <p:ext uri="{BB962C8B-B14F-4D97-AF65-F5344CB8AC3E}">
        <p14:creationId xmlns="" xmlns:p14="http://schemas.microsoft.com/office/powerpoint/2010/main" val="7191972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030428" y="2290812"/>
            <a:ext cx="57637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Contato com a Central de Atendimento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0" y="6501193"/>
            <a:ext cx="514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O(A)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(a) fez algum contato com a Central de Atendimento (0800) da CASSI?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Central de atendimento (0800)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Convênio FioSaúde/Cassi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35007889"/>
              </p:ext>
            </p:extLst>
          </p:nvPr>
        </p:nvGraphicFramePr>
        <p:xfrm>
          <a:off x="3384645" y="3028574"/>
          <a:ext cx="5420435" cy="3210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889416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09427774"/>
              </p:ext>
            </p:extLst>
          </p:nvPr>
        </p:nvGraphicFramePr>
        <p:xfrm>
          <a:off x="190112" y="3207313"/>
          <a:ext cx="5438248" cy="3140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-8371" y="6429760"/>
            <a:ext cx="6129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De uma maneira geral, como você avalia sua satisfação geral em relação a Central de Atendimento da Cassi?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96000" y="6492763"/>
            <a:ext cx="5559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Por qual(</a:t>
            </a:r>
            <a:r>
              <a:rPr lang="pt-BR" sz="1200" dirty="0" err="1">
                <a:latin typeface="Bariol Regular" panose="02000506040000020003" pitchFamily="50" charset="0"/>
              </a:rPr>
              <a:t>is</a:t>
            </a:r>
            <a:r>
              <a:rPr lang="pt-BR" sz="1200" dirty="0">
                <a:latin typeface="Bariol Regular" panose="02000506040000020003" pitchFamily="50" charset="0"/>
              </a:rPr>
              <a:t>) motivo(s) o(a)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(a) ficou insatisfeito(a) com o atendimento?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atendimento 0800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6348248" y="234234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9" name="Conector reto 18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87477" y="5268037"/>
            <a:ext cx="2230770" cy="97969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/>
          <p:cNvCxnSpPr/>
          <p:nvPr/>
        </p:nvCxnSpPr>
        <p:spPr>
          <a:xfrm flipV="1">
            <a:off x="2370162" y="6245317"/>
            <a:ext cx="3964438" cy="259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 19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Central de atendimento (0800)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Convênio FioSaúde/Cassi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83332184"/>
              </p:ext>
            </p:extLst>
          </p:nvPr>
        </p:nvGraphicFramePr>
        <p:xfrm>
          <a:off x="6227360" y="3207313"/>
          <a:ext cx="5864556" cy="3140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0438513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2030428" y="2290812"/>
            <a:ext cx="57637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Utilização da rede credenciada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0" y="6501193"/>
            <a:ext cx="3529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O(A)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(a) utilizou a rede credenciada recentemente?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Rede Credenciada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Convênio FioSaúde/Cassi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21380778"/>
              </p:ext>
            </p:extLst>
          </p:nvPr>
        </p:nvGraphicFramePr>
        <p:xfrm>
          <a:off x="3324647" y="2961565"/>
          <a:ext cx="5546397" cy="3350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2708487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23266465"/>
              </p:ext>
            </p:extLst>
          </p:nvPr>
        </p:nvGraphicFramePr>
        <p:xfrm>
          <a:off x="146830" y="3165692"/>
          <a:ext cx="5454234" cy="3173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-8371" y="6429760"/>
            <a:ext cx="6129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De uma maneira geral, como você avalia sua satisfação geral com relação à rede credenciada?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096000" y="6492763"/>
            <a:ext cx="5559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Essa insatisfação é com: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rede credenciada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6348248" y="2342347"/>
            <a:ext cx="503525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Fonte da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9" name="Conector reto 18"/>
          <p:cNvCxnSpPr/>
          <p:nvPr/>
        </p:nvCxnSpPr>
        <p:spPr>
          <a:xfrm>
            <a:off x="609600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287477" y="5063319"/>
            <a:ext cx="2082685" cy="118440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/>
          <p:cNvCxnSpPr/>
          <p:nvPr/>
        </p:nvCxnSpPr>
        <p:spPr>
          <a:xfrm flipV="1">
            <a:off x="2129051" y="6245317"/>
            <a:ext cx="4205549" cy="241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tângulo 19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Rede Credenciada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Convênio FioSaúde/Cassi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1" name="Gráfico 2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72913546"/>
              </p:ext>
            </p:extLst>
          </p:nvPr>
        </p:nvGraphicFramePr>
        <p:xfrm>
          <a:off x="6216475" y="3165692"/>
          <a:ext cx="5834498" cy="3173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26125840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-8371" y="6534442"/>
            <a:ext cx="61290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Por qual(</a:t>
            </a:r>
            <a:r>
              <a:rPr lang="pt-BR" sz="1200" b="1" dirty="0" err="1">
                <a:latin typeface="Bariol Regular" panose="02000506040000020003" pitchFamily="50" charset="0"/>
              </a:rPr>
              <a:t>is</a:t>
            </a:r>
            <a:r>
              <a:rPr lang="pt-BR" sz="1200" b="1" dirty="0">
                <a:latin typeface="Bariol Regular" panose="02000506040000020003" pitchFamily="50" charset="0"/>
              </a:rPr>
              <a:t>) motivo(s) o(a) </a:t>
            </a:r>
            <a:r>
              <a:rPr lang="pt-BR" sz="1200" b="1" dirty="0" err="1">
                <a:latin typeface="Bariol Regular" panose="02000506040000020003" pitchFamily="50" charset="0"/>
              </a:rPr>
              <a:t>Sr</a:t>
            </a:r>
            <a:r>
              <a:rPr lang="pt-BR" sz="1200" b="1" dirty="0">
                <a:latin typeface="Bariol Regular" panose="02000506040000020003" pitchFamily="50" charset="0"/>
              </a:rPr>
              <a:t>(a) está insatisfeito(a) com essa rede?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110157" y="2287758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Rede Credenciada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Convênio FioSaúde/Cassi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07203381"/>
              </p:ext>
            </p:extLst>
          </p:nvPr>
        </p:nvGraphicFramePr>
        <p:xfrm>
          <a:off x="900752" y="2900118"/>
          <a:ext cx="10945505" cy="3514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4944961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921768789"/>
              </p:ext>
            </p:extLst>
          </p:nvPr>
        </p:nvGraphicFramePr>
        <p:xfrm>
          <a:off x="-190712" y="2858863"/>
          <a:ext cx="8534400" cy="3705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941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(Método NPS)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Convênio FioSaúde/Cassi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Em uma escala de 1 a 10, qual é a probabilidade do(a) Sr.(a) recomendar o convênio da FioSaúde/Cassi para um amigo ou familiar que estivesse precisando de um plano de saúde?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12248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 flipH="1">
            <a:off x="8212248" y="2909482"/>
            <a:ext cx="36506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média de satisfação dos beneficiários do convênio FioSaúde/Cassi é espelhada pela nota média (NPS) de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7,89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Nota-se que praticamente ¾ dos clientes entrevistados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69,1%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 deram notas entre 8 e 10 quando questionados.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910590" y="2231089"/>
            <a:ext cx="63317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(NPS)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236950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1347978" y="3201227"/>
            <a:ext cx="1787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Nota média</a:t>
            </a:r>
          </a:p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7,89</a:t>
            </a:r>
            <a:endParaRPr lang="pt-BR" b="1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79489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16" t="38158" r="17278" b="38158"/>
          <a:stretch/>
        </p:blipFill>
        <p:spPr>
          <a:xfrm>
            <a:off x="-14068" y="1187719"/>
            <a:ext cx="12210758" cy="311169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1132423"/>
            <a:ext cx="12192000" cy="2530781"/>
          </a:xfrm>
          <a:prstGeom prst="rect">
            <a:avLst/>
          </a:prstGeom>
          <a:solidFill>
            <a:srgbClr val="3A485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440625" y="5625906"/>
            <a:ext cx="401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(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21)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3936-8007</a:t>
            </a: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Bariol Light" panose="02000506040000020003" pitchFamily="50" charset="0"/>
            </a:endParaRP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contato@xartis.com.br</a:t>
            </a: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www.xartis.com.br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956560" y="1559539"/>
            <a:ext cx="627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cap="small" dirty="0" smtClean="0">
                <a:solidFill>
                  <a:schemeClr val="bg1"/>
                </a:solidFill>
                <a:latin typeface="Bariol Light" panose="02000506040000020003" pitchFamily="50" charset="0"/>
              </a:rPr>
              <a:t>Obrigado</a:t>
            </a:r>
            <a:endParaRPr lang="pt-BR" sz="9600" b="1" cap="small" dirty="0">
              <a:solidFill>
                <a:schemeClr val="bg1"/>
              </a:solidFill>
              <a:latin typeface="Bariol Light" panose="02000506040000020003" pitchFamily="50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035"/>
          <a:stretch/>
        </p:blipFill>
        <p:spPr>
          <a:xfrm>
            <a:off x="3722976" y="5315765"/>
            <a:ext cx="1296670" cy="76825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449" t="36336" r="17429" b="39356"/>
          <a:stretch/>
        </p:blipFill>
        <p:spPr>
          <a:xfrm>
            <a:off x="3682293" y="6041405"/>
            <a:ext cx="1363113" cy="417531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3504117"/>
            <a:ext cx="12192000" cy="1195057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-7337"/>
            <a:ext cx="12192000" cy="1191958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2672491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040F03DBDAD04FA2175EF5F9A0A008" ma:contentTypeVersion="1" ma:contentTypeDescription="Crie um novo documento." ma:contentTypeScope="" ma:versionID="1d52159262b79aef9689ad175f82b845">
  <xsd:schema xmlns:xsd="http://www.w3.org/2001/XMLSchema" xmlns:xs="http://www.w3.org/2001/XMLSchema" xmlns:p="http://schemas.microsoft.com/office/2006/metadata/properties" xmlns:ns3="34a7d1ea-0461-4f08-9b44-83bd537c6b0b" targetNamespace="http://schemas.microsoft.com/office/2006/metadata/properties" ma:root="true" ma:fieldsID="29fa959a6605035bb1687743dd5a6223" ns3:_="">
    <xsd:import namespace="34a7d1ea-0461-4f08-9b44-83bd537c6b0b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7d1ea-0461-4f08-9b44-83bd537c6b0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A4EE9D-691F-4E4D-9ED2-F2D409BDD295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34a7d1ea-0461-4f08-9b44-83bd537c6b0b"/>
  </ds:schemaRefs>
</ds:datastoreItem>
</file>

<file path=customXml/itemProps2.xml><?xml version="1.0" encoding="utf-8"?>
<ds:datastoreItem xmlns:ds="http://schemas.openxmlformats.org/officeDocument/2006/customXml" ds:itemID="{939EDDF0-3802-41F7-92D6-C197A7E4AB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a7d1ea-0461-4f08-9b44-83bd537c6b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C0675B-C707-4C36-B3D2-4DE4AB6DE2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19974</TotalTime>
  <Words>933</Words>
  <Application>Microsoft Office PowerPoint</Application>
  <PresentationFormat>Personalizar</PresentationFormat>
  <Paragraphs>133</Paragraphs>
  <Slides>18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Personalizar design</vt:lpstr>
      <vt:lpstr>1_Personalizar design</vt:lpstr>
      <vt:lpstr>2_Personalizar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Negrão</dc:creator>
  <cp:lastModifiedBy>Carlos Pellon</cp:lastModifiedBy>
  <cp:revision>1936</cp:revision>
  <dcterms:created xsi:type="dcterms:W3CDTF">2014-03-17T14:51:01Z</dcterms:created>
  <dcterms:modified xsi:type="dcterms:W3CDTF">2016-12-07T14:37:02Z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0x010100E6040F03DBDAD04FA2175EF5F9A0A008</vt:lpwstr>
  </property>
  <property fmtid="{D5CDD505-2E9C-101B-9397-08002B2CF9AE}" pid="3" name="IsMyDocuments">
    <vt:bool>true</vt:bool>
  </property>
</Properties>
</file>