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4.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5.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6.xml" ContentType="application/vnd.openxmlformats-officedocument.presentationml.notesSl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notesSlides/notesSlide7.xml" ContentType="application/vnd.openxmlformats-officedocument.presentationml.notesSlide+xml"/>
  <Override PartName="/ppt/charts/chart9.xml" ContentType="application/vnd.openxmlformats-officedocument.drawingml.chart+xml"/>
  <Override PartName="/ppt/theme/themeOverride9.xml" ContentType="application/vnd.openxmlformats-officedocument.themeOverride+xml"/>
  <Override PartName="/ppt/notesSlides/notesSlide8.xml" ContentType="application/vnd.openxmlformats-officedocument.presentationml.notesSl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notesSlides/notesSlide9.xml" ContentType="application/vnd.openxmlformats-officedocument.presentationml.notesSlide+xml"/>
  <Override PartName="/ppt/charts/chart12.xml" ContentType="application/vnd.openxmlformats-officedocument.drawingml.chart+xml"/>
  <Override PartName="/ppt/theme/themeOverride1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57" r:id="rId5"/>
    <p:sldMasterId id="2147483659" r:id="rId6"/>
  </p:sldMasterIdLst>
  <p:notesMasterIdLst>
    <p:notesMasterId r:id="rId31"/>
  </p:notesMasterIdLst>
  <p:sldIdLst>
    <p:sldId id="340" r:id="rId7"/>
    <p:sldId id="331" r:id="rId8"/>
    <p:sldId id="332" r:id="rId9"/>
    <p:sldId id="486" r:id="rId10"/>
    <p:sldId id="510" r:id="rId11"/>
    <p:sldId id="404" r:id="rId12"/>
    <p:sldId id="440" r:id="rId13"/>
    <p:sldId id="406" r:id="rId14"/>
    <p:sldId id="424" r:id="rId15"/>
    <p:sldId id="559" r:id="rId16"/>
    <p:sldId id="553" r:id="rId17"/>
    <p:sldId id="530" r:id="rId18"/>
    <p:sldId id="554" r:id="rId19"/>
    <p:sldId id="555" r:id="rId20"/>
    <p:sldId id="562" r:id="rId21"/>
    <p:sldId id="556" r:id="rId22"/>
    <p:sldId id="557" r:id="rId23"/>
    <p:sldId id="561" r:id="rId24"/>
    <p:sldId id="537" r:id="rId25"/>
    <p:sldId id="560" r:id="rId26"/>
    <p:sldId id="540" r:id="rId27"/>
    <p:sldId id="541" r:id="rId28"/>
    <p:sldId id="563" r:id="rId29"/>
    <p:sldId id="282" r:id="rId3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2" userDrawn="1">
          <p15:clr>
            <a:srgbClr val="A4A3A4"/>
          </p15:clr>
        </p15:guide>
        <p15:guide id="2" pos="3840" userDrawn="1">
          <p15:clr>
            <a:srgbClr val="A4A3A4"/>
          </p15:clr>
        </p15:guide>
        <p15:guide id="3" pos="7680" userDrawn="1">
          <p15:clr>
            <a:srgbClr val="A4A3A4"/>
          </p15:clr>
        </p15:guide>
        <p15:guide id="4" pos="1708" userDrawn="1">
          <p15:clr>
            <a:srgbClr val="A4A3A4"/>
          </p15:clr>
        </p15:guide>
        <p15:guide id="5" pos="46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bara" initials="B" lastIdx="21" clrIdx="0">
    <p:extLst>
      <p:ext uri="{19B8F6BF-5375-455C-9EA6-DF929625EA0E}">
        <p15:presenceInfo xmlns:p15="http://schemas.microsoft.com/office/powerpoint/2012/main" userId="Barbara" providerId="None"/>
      </p:ext>
    </p:extLst>
  </p:cmAuthor>
  <p:cmAuthor id="2" name="Bruna Lordello" initials="BL"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485D"/>
    <a:srgbClr val="FF0000"/>
    <a:srgbClr val="8CB9E2"/>
    <a:srgbClr val="F2F2F2"/>
    <a:srgbClr val="4EB798"/>
    <a:srgbClr val="7F7F7F"/>
    <a:srgbClr val="BBBBBB"/>
    <a:srgbClr val="A8A8A8"/>
    <a:srgbClr val="8B8B8B"/>
    <a:srgbClr val="66D0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26" autoAdjust="0"/>
    <p:restoredTop sz="94343" autoAdjust="0"/>
  </p:normalViewPr>
  <p:slideViewPr>
    <p:cSldViewPr snapToGrid="0" showGuides="1">
      <p:cViewPr varScale="1">
        <p:scale>
          <a:sx n="72" d="100"/>
          <a:sy n="72" d="100"/>
        </p:scale>
        <p:origin x="708" y="72"/>
      </p:cViewPr>
      <p:guideLst>
        <p:guide orient="horz" pos="1412"/>
        <p:guide pos="3840"/>
        <p:guide pos="7680"/>
        <p:guide pos="1708"/>
        <p:guide pos="4656"/>
      </p:guideLst>
    </p:cSldViewPr>
  </p:slideViewPr>
  <p:notesTextViewPr>
    <p:cViewPr>
      <p:scale>
        <a:sx n="1" d="1"/>
        <a:sy n="1" d="1"/>
      </p:scale>
      <p:origin x="0" y="0"/>
    </p:cViewPr>
  </p:notesTextViewPr>
  <p:sorterViewPr>
    <p:cViewPr>
      <p:scale>
        <a:sx n="100" d="100"/>
        <a:sy n="100" d="100"/>
      </p:scale>
      <p:origin x="0" y="-97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Respostas%20Contact%20Center%20-%20FioSa&#250;de%202016.xls"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Respostas%20Contact%20Center%20-%20FioSa&#250;de%202016.xls"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oleObject" Target="file:///C:\Users\Matheus\Dropbox\Consultoria%20-%20FioSa&#250;de\2015\6.%20Resultados\2.%20Contact%20Center\Gr&#225;ficos%20Contact%20Center%20-%20FioSa&#250;de%202016.xls" TargetMode="External"/><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alpha val="70000"/>
              </a:schemeClr>
            </a:solidFill>
            <a:ln>
              <a:noFill/>
            </a:ln>
            <a:effectLst/>
          </c:spPr>
          <c:invertIfNegative val="0"/>
          <c:dPt>
            <c:idx val="0"/>
            <c:invertIfNegative val="0"/>
            <c:bubble3D val="0"/>
            <c:spPr>
              <a:solidFill>
                <a:srgbClr val="FF0000"/>
              </a:solidFill>
              <a:ln w="25400">
                <a:noFill/>
              </a:ln>
            </c:spPr>
            <c:extLst>
              <c:ext xmlns:c16="http://schemas.microsoft.com/office/drawing/2014/chart" uri="{C3380CC4-5D6E-409C-BE32-E72D297353CC}">
                <c16:uniqueId val="{00000000-4035-4845-B8B7-F47D240AFB02}"/>
              </c:ext>
            </c:extLst>
          </c:dPt>
          <c:dPt>
            <c:idx val="1"/>
            <c:invertIfNegative val="0"/>
            <c:bubble3D val="0"/>
            <c:spPr>
              <a:solidFill>
                <a:srgbClr val="FFFF00"/>
              </a:solidFill>
              <a:ln w="25400">
                <a:noFill/>
              </a:ln>
            </c:spPr>
            <c:extLst>
              <c:ext xmlns:c16="http://schemas.microsoft.com/office/drawing/2014/chart" uri="{C3380CC4-5D6E-409C-BE32-E72D297353CC}">
                <c16:uniqueId val="{00000001-4035-4845-B8B7-F47D240AFB02}"/>
              </c:ext>
            </c:extLst>
          </c:dPt>
          <c:dPt>
            <c:idx val="2"/>
            <c:invertIfNegative val="0"/>
            <c:bubble3D val="0"/>
            <c:spPr>
              <a:solidFill>
                <a:srgbClr val="92D050"/>
              </a:solidFill>
              <a:ln w="25400">
                <a:noFill/>
              </a:ln>
            </c:spPr>
            <c:extLst>
              <c:ext xmlns:c16="http://schemas.microsoft.com/office/drawing/2014/chart" uri="{C3380CC4-5D6E-409C-BE32-E72D297353CC}">
                <c16:uniqueId val="{00000002-4035-4845-B8B7-F47D240AFB02}"/>
              </c:ext>
            </c:extLst>
          </c:dPt>
          <c:dPt>
            <c:idx val="3"/>
            <c:invertIfNegative val="0"/>
            <c:bubble3D val="0"/>
            <c:spPr>
              <a:solidFill>
                <a:srgbClr val="00B050"/>
              </a:solidFill>
              <a:ln w="25400">
                <a:noFill/>
              </a:ln>
            </c:spPr>
            <c:extLst>
              <c:ext xmlns:c16="http://schemas.microsoft.com/office/drawing/2014/chart" uri="{C3380CC4-5D6E-409C-BE32-E72D297353CC}">
                <c16:uniqueId val="{00000003-4035-4845-B8B7-F47D240AFB02}"/>
              </c:ext>
            </c:extLst>
          </c:dPt>
          <c:dLbls>
            <c:spPr>
              <a:noFill/>
              <a:ln w="25400">
                <a:noFill/>
              </a:ln>
            </c:spPr>
            <c:txPr>
              <a:bodyPr wrap="square" lIns="38100" tIns="19050" rIns="38100" bIns="19050" anchor="ctr">
                <a:spAutoFit/>
              </a:bodyPr>
              <a:lstStyle/>
              <a:p>
                <a:pPr>
                  <a:defRPr sz="1195" b="0" i="0" u="none" strike="noStrike" baseline="0">
                    <a:solidFill>
                      <a:srgbClr val="333333"/>
                    </a:solidFill>
                    <a:latin typeface="Bariol Regular"/>
                    <a:ea typeface="Bariol Regular"/>
                    <a:cs typeface="Bariol Regular"/>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'Question 3'!$B$4:$B$8</c:f>
              <c:strCache>
                <c:ptCount val="5"/>
                <c:pt idx="0">
                  <c:v>Muito insatisfeito</c:v>
                </c:pt>
                <c:pt idx="1">
                  <c:v>Insatisfeito</c:v>
                </c:pt>
                <c:pt idx="2">
                  <c:v>Satisfeito</c:v>
                </c:pt>
                <c:pt idx="3">
                  <c:v>Muito satisfeito</c:v>
                </c:pt>
                <c:pt idx="4">
                  <c:v>Não soube</c:v>
                </c:pt>
              </c:strCache>
            </c:strRef>
          </c:cat>
          <c:val>
            <c:numRef>
              <c:f>'Question 3'!$C$4:$C$8</c:f>
              <c:numCache>
                <c:formatCode>0.0%</c:formatCode>
                <c:ptCount val="5"/>
                <c:pt idx="0">
                  <c:v>0.13400000000000001</c:v>
                </c:pt>
                <c:pt idx="1">
                  <c:v>0.10800000000000011</c:v>
                </c:pt>
                <c:pt idx="2">
                  <c:v>0.45400000000000001</c:v>
                </c:pt>
                <c:pt idx="3">
                  <c:v>0.29100000000000031</c:v>
                </c:pt>
                <c:pt idx="4">
                  <c:v>1.300000000000002E-2</c:v>
                </c:pt>
              </c:numCache>
            </c:numRef>
          </c:val>
          <c:extLst>
            <c:ext xmlns:c16="http://schemas.microsoft.com/office/drawing/2014/chart" uri="{C3380CC4-5D6E-409C-BE32-E72D297353CC}">
              <c16:uniqueId val="{00000004-4035-4845-B8B7-F47D240AFB02}"/>
            </c:ext>
          </c:extLst>
        </c:ser>
        <c:dLbls>
          <c:showLegendKey val="0"/>
          <c:showVal val="0"/>
          <c:showCatName val="0"/>
          <c:showSerName val="0"/>
          <c:showPercent val="0"/>
          <c:showBubbleSize val="0"/>
        </c:dLbls>
        <c:gapWidth val="80"/>
        <c:overlap val="25"/>
        <c:axId val="42674816"/>
        <c:axId val="59189504"/>
      </c:barChart>
      <c:catAx>
        <c:axId val="42674816"/>
        <c:scaling>
          <c:orientation val="minMax"/>
        </c:scaling>
        <c:delete val="0"/>
        <c:axPos val="b"/>
        <c:numFmt formatCode="General" sourceLinked="1"/>
        <c:majorTickMark val="none"/>
        <c:minorTickMark val="none"/>
        <c:tickLblPos val="nextTo"/>
        <c:spPr>
          <a:ln w="12700">
            <a:solidFill>
              <a:srgbClr val="C0C0C0"/>
            </a:solidFill>
            <a:prstDash val="solid"/>
          </a:ln>
        </c:spPr>
        <c:txPr>
          <a:bodyPr rot="0" vert="horz"/>
          <a:lstStyle/>
          <a:p>
            <a:pPr>
              <a:defRPr sz="1195" b="0" i="0" u="none" strike="noStrike" baseline="0">
                <a:solidFill>
                  <a:srgbClr val="333333"/>
                </a:solidFill>
                <a:latin typeface="Bariol Regular"/>
                <a:ea typeface="Bariol Regular"/>
                <a:cs typeface="Bariol Regular"/>
              </a:defRPr>
            </a:pPr>
            <a:endParaRPr lang="pt-BR"/>
          </a:p>
        </c:txPr>
        <c:crossAx val="59189504"/>
        <c:crosses val="autoZero"/>
        <c:auto val="1"/>
        <c:lblAlgn val="ctr"/>
        <c:lblOffset val="100"/>
        <c:noMultiLvlLbl val="0"/>
      </c:catAx>
      <c:valAx>
        <c:axId val="59189504"/>
        <c:scaling>
          <c:orientation val="minMax"/>
        </c:scaling>
        <c:delete val="1"/>
        <c:axPos val="l"/>
        <c:majorGridlines>
          <c:spPr>
            <a:ln w="3175">
              <a:solidFill>
                <a:srgbClr val="EEEEEE"/>
              </a:solidFill>
              <a:prstDash val="solid"/>
            </a:ln>
          </c:spPr>
        </c:majorGridlines>
        <c:numFmt formatCode="0.0%" sourceLinked="1"/>
        <c:majorTickMark val="out"/>
        <c:minorTickMark val="none"/>
        <c:tickLblPos val="none"/>
        <c:crossAx val="42674816"/>
        <c:crosses val="autoZero"/>
        <c:crossBetween val="between"/>
      </c:valAx>
      <c:spPr>
        <a:noFill/>
        <a:ln w="25400">
          <a:noFill/>
        </a:ln>
      </c:spPr>
    </c:plotArea>
    <c:plotVisOnly val="1"/>
    <c:dispBlanksAs val="gap"/>
    <c:showDLblsOverMax val="0"/>
  </c:chart>
  <c:spPr>
    <a:noFill/>
    <a:ln w="6350">
      <a:noFill/>
    </a:ln>
  </c:spPr>
  <c:txPr>
    <a:bodyPr/>
    <a:lstStyle/>
    <a:p>
      <a:pPr>
        <a:defRPr sz="1195" b="0" i="0" u="none" strike="noStrike" baseline="0">
          <a:solidFill>
            <a:srgbClr val="333333"/>
          </a:solidFill>
          <a:latin typeface="Bariol Regular"/>
          <a:ea typeface="Bariol Regular"/>
          <a:cs typeface="Bariol Regular"/>
        </a:defRPr>
      </a:pPr>
      <a:endParaRPr lang="pt-B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stacked"/>
        <c:varyColors val="0"/>
        <c:ser>
          <c:idx val="0"/>
          <c:order val="0"/>
          <c:spPr>
            <a:solidFill>
              <a:srgbClr val="5B9BD5"/>
            </a:solidFill>
            <a:ln w="25400">
              <a:noFill/>
            </a:ln>
          </c:spPr>
          <c:invertIfNegative val="0"/>
          <c:dLbls>
            <c:spPr>
              <a:noFill/>
              <a:ln w="25400">
                <a:noFill/>
              </a:ln>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Bariol Regular" panose="02000506040000020003" pitchFamily="50" charset="0"/>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'Question 4'!$B$74:$B$86</c:f>
              <c:strCache>
                <c:ptCount val="13"/>
                <c:pt idx="0">
                  <c:v>Informação sobre reembolso </c:v>
                </c:pt>
                <c:pt idx="1">
                  <c:v>Informação sobre rede</c:v>
                </c:pt>
                <c:pt idx="2">
                  <c:v>Solicitação de 2ª via de boleto </c:v>
                </c:pt>
                <c:pt idx="3">
                  <c:v>Informação sobre pagamento/desconto em folha</c:v>
                </c:pt>
                <c:pt idx="4">
                  <c:v>Informação sobre autorização de exame ou terapia</c:v>
                </c:pt>
                <c:pt idx="5">
                  <c:v>Solicitação de autorização </c:v>
                </c:pt>
                <c:pt idx="6">
                  <c:v>Informação sobre consultórios </c:v>
                </c:pt>
                <c:pt idx="7">
                  <c:v>Alteração de plano</c:v>
                </c:pt>
                <c:pt idx="8">
                  <c:v>Extrato de utilização para IR</c:v>
                </c:pt>
                <c:pt idx="9">
                  <c:v>Informação sobre autorização de cirurgia</c:v>
                </c:pt>
                <c:pt idx="10">
                  <c:v>Outros</c:v>
                </c:pt>
                <c:pt idx="11">
                  <c:v>Não se recorda</c:v>
                </c:pt>
                <c:pt idx="12">
                  <c:v>Não soube</c:v>
                </c:pt>
              </c:strCache>
            </c:strRef>
          </c:cat>
          <c:val>
            <c:numRef>
              <c:f>'Question 4'!$D$74:$D$86</c:f>
              <c:numCache>
                <c:formatCode>0.0%</c:formatCode>
                <c:ptCount val="13"/>
                <c:pt idx="0">
                  <c:v>0.14790996784565921</c:v>
                </c:pt>
                <c:pt idx="1">
                  <c:v>0.13826366559485531</c:v>
                </c:pt>
                <c:pt idx="2">
                  <c:v>0.11575562700964639</c:v>
                </c:pt>
                <c:pt idx="3">
                  <c:v>8.0385852090032378E-2</c:v>
                </c:pt>
                <c:pt idx="4">
                  <c:v>7.7170418006430874E-2</c:v>
                </c:pt>
                <c:pt idx="5">
                  <c:v>6.7524115755627015E-2</c:v>
                </c:pt>
                <c:pt idx="6">
                  <c:v>6.1093247588424437E-2</c:v>
                </c:pt>
                <c:pt idx="7">
                  <c:v>5.4662379421221943E-2</c:v>
                </c:pt>
                <c:pt idx="8">
                  <c:v>3.5369774919614155E-2</c:v>
                </c:pt>
                <c:pt idx="9">
                  <c:v>3.215434083601288E-2</c:v>
                </c:pt>
                <c:pt idx="10">
                  <c:v>9.0032154340836043E-2</c:v>
                </c:pt>
                <c:pt idx="11">
                  <c:v>6.7524115755627015E-2</c:v>
                </c:pt>
                <c:pt idx="12">
                  <c:v>3.215434083601288E-2</c:v>
                </c:pt>
              </c:numCache>
            </c:numRef>
          </c:val>
          <c:extLst>
            <c:ext xmlns:c16="http://schemas.microsoft.com/office/drawing/2014/chart" uri="{C3380CC4-5D6E-409C-BE32-E72D297353CC}">
              <c16:uniqueId val="{00000000-86A7-4964-B28C-2266391D395C}"/>
            </c:ext>
          </c:extLst>
        </c:ser>
        <c:dLbls>
          <c:showLegendKey val="0"/>
          <c:showVal val="0"/>
          <c:showCatName val="0"/>
          <c:showSerName val="0"/>
          <c:showPercent val="0"/>
          <c:showBubbleSize val="0"/>
        </c:dLbls>
        <c:gapWidth val="150"/>
        <c:overlap val="100"/>
        <c:axId val="43175296"/>
        <c:axId val="43459712"/>
      </c:barChart>
      <c:catAx>
        <c:axId val="431752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Bariol Regular" panose="02000506040000020003" pitchFamily="50" charset="0"/>
                <a:ea typeface="+mn-ea"/>
                <a:cs typeface="+mn-cs"/>
              </a:defRPr>
            </a:pPr>
            <a:endParaRPr lang="pt-BR"/>
          </a:p>
        </c:txPr>
        <c:crossAx val="43459712"/>
        <c:crosses val="autoZero"/>
        <c:auto val="1"/>
        <c:lblAlgn val="ctr"/>
        <c:lblOffset val="100"/>
        <c:noMultiLvlLbl val="0"/>
      </c:catAx>
      <c:valAx>
        <c:axId val="43459712"/>
        <c:scaling>
          <c:orientation val="minMax"/>
        </c:scaling>
        <c:delete val="1"/>
        <c:axPos val="t"/>
        <c:numFmt formatCode="0.0%" sourceLinked="1"/>
        <c:majorTickMark val="out"/>
        <c:minorTickMark val="none"/>
        <c:tickLblPos val="none"/>
        <c:crossAx val="43175296"/>
        <c:crosses val="autoZero"/>
        <c:crossBetween val="between"/>
      </c:valAx>
      <c:spPr>
        <a:noFill/>
        <a:ln w="25400">
          <a:noFill/>
        </a:ln>
      </c:spPr>
    </c:plotArea>
    <c:plotVisOnly val="1"/>
    <c:dispBlanksAs val="gap"/>
    <c:showDLblsOverMax val="0"/>
  </c:chart>
  <c:spPr>
    <a:noFill/>
    <a:ln w="6350">
      <a:noFill/>
    </a:ln>
  </c:spPr>
  <c:txPr>
    <a:bodyPr/>
    <a:lstStyle/>
    <a:p>
      <a:pPr>
        <a:defRPr/>
      </a:pPr>
      <a:endParaRPr lang="pt-BR"/>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bar"/>
        <c:grouping val="stacked"/>
        <c:varyColors val="0"/>
        <c:ser>
          <c:idx val="0"/>
          <c:order val="0"/>
          <c:spPr>
            <a:solidFill>
              <a:srgbClr val="5B9BD5"/>
            </a:solidFill>
            <a:ln w="25400">
              <a:noFill/>
            </a:ln>
          </c:spPr>
          <c:invertIfNegative val="0"/>
          <c:dLbls>
            <c:spPr>
              <a:noFill/>
              <a:ln w="25400">
                <a:noFill/>
              </a:ln>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Bariol Regular" panose="02000506040000020003" pitchFamily="50" charset="0"/>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'Question 5'!$B$44:$B$54</c:f>
              <c:strCache>
                <c:ptCount val="11"/>
                <c:pt idx="0">
                  <c:v>Prefiro fazer por telefone</c:v>
                </c:pt>
                <c:pt idx="1">
                  <c:v>Não sabia que era possível</c:v>
                </c:pt>
                <c:pt idx="2">
                  <c:v>Não encontrei as informações</c:v>
                </c:pt>
                <c:pt idx="3">
                  <c:v>Era urgente</c:v>
                </c:pt>
                <c:pt idx="4">
                  <c:v>Site confuso</c:v>
                </c:pt>
                <c:pt idx="5">
                  <c:v>Não tenho acesso fácil à internet.</c:v>
                </c:pt>
                <c:pt idx="6">
                  <c:v>Minha senha deu problema.</c:v>
                </c:pt>
                <c:pt idx="7">
                  <c:v>Mensagem de erro</c:v>
                </c:pt>
                <c:pt idx="8">
                  <c:v>Site desatualizado</c:v>
                </c:pt>
                <c:pt idx="9">
                  <c:v>Sem resposta imediata</c:v>
                </c:pt>
                <c:pt idx="10">
                  <c:v>Não soube</c:v>
                </c:pt>
              </c:strCache>
            </c:strRef>
          </c:cat>
          <c:val>
            <c:numRef>
              <c:f>'Question 5'!$D$44:$D$54</c:f>
              <c:numCache>
                <c:formatCode>0.0%</c:formatCode>
                <c:ptCount val="11"/>
                <c:pt idx="0">
                  <c:v>0.30107526881720464</c:v>
                </c:pt>
                <c:pt idx="1">
                  <c:v>0.15591397849462388</c:v>
                </c:pt>
                <c:pt idx="2">
                  <c:v>0.12903225806451613</c:v>
                </c:pt>
                <c:pt idx="3">
                  <c:v>9.6774193548387205E-2</c:v>
                </c:pt>
                <c:pt idx="4">
                  <c:v>6.9892473118279647E-2</c:v>
                </c:pt>
                <c:pt idx="5">
                  <c:v>5.3763440860215117E-2</c:v>
                </c:pt>
                <c:pt idx="6">
                  <c:v>4.8387096774193554E-2</c:v>
                </c:pt>
                <c:pt idx="7">
                  <c:v>4.3010752688172046E-2</c:v>
                </c:pt>
                <c:pt idx="8">
                  <c:v>1.0752688172043012E-2</c:v>
                </c:pt>
                <c:pt idx="9">
                  <c:v>1.0752688172043012E-2</c:v>
                </c:pt>
                <c:pt idx="10">
                  <c:v>8.0645161290322662E-2</c:v>
                </c:pt>
              </c:numCache>
            </c:numRef>
          </c:val>
          <c:extLst>
            <c:ext xmlns:c16="http://schemas.microsoft.com/office/drawing/2014/chart" uri="{C3380CC4-5D6E-409C-BE32-E72D297353CC}">
              <c16:uniqueId val="{00000000-5E99-4453-8218-93C92EA6FF4F}"/>
            </c:ext>
          </c:extLst>
        </c:ser>
        <c:dLbls>
          <c:showLegendKey val="0"/>
          <c:showVal val="0"/>
          <c:showCatName val="0"/>
          <c:showSerName val="0"/>
          <c:showPercent val="0"/>
          <c:showBubbleSize val="0"/>
        </c:dLbls>
        <c:gapWidth val="150"/>
        <c:overlap val="100"/>
        <c:axId val="59466880"/>
        <c:axId val="59468416"/>
      </c:barChart>
      <c:catAx>
        <c:axId val="5946688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Bariol Regular" panose="02000506040000020003" pitchFamily="50" charset="0"/>
                <a:ea typeface="+mn-ea"/>
                <a:cs typeface="+mn-cs"/>
              </a:defRPr>
            </a:pPr>
            <a:endParaRPr lang="pt-BR"/>
          </a:p>
        </c:txPr>
        <c:crossAx val="59468416"/>
        <c:crosses val="autoZero"/>
        <c:auto val="1"/>
        <c:lblAlgn val="ctr"/>
        <c:lblOffset val="100"/>
        <c:noMultiLvlLbl val="0"/>
      </c:catAx>
      <c:valAx>
        <c:axId val="59468416"/>
        <c:scaling>
          <c:orientation val="minMax"/>
        </c:scaling>
        <c:delete val="1"/>
        <c:axPos val="t"/>
        <c:numFmt formatCode="0.0%" sourceLinked="1"/>
        <c:majorTickMark val="out"/>
        <c:minorTickMark val="none"/>
        <c:tickLblPos val="none"/>
        <c:crossAx val="59466880"/>
        <c:crosses val="autoZero"/>
        <c:crossBetween val="between"/>
      </c:valAx>
      <c:spPr>
        <a:noFill/>
        <a:ln w="25400">
          <a:noFill/>
        </a:ln>
      </c:spPr>
    </c:plotArea>
    <c:plotVisOnly val="1"/>
    <c:dispBlanksAs val="gap"/>
    <c:showDLblsOverMax val="0"/>
  </c:chart>
  <c:spPr>
    <a:noFill/>
    <a:ln w="6350">
      <a:noFill/>
    </a:ln>
  </c:spPr>
  <c:txPr>
    <a:bodyPr/>
    <a:lstStyle/>
    <a:p>
      <a:pPr>
        <a:defRPr/>
      </a:pPr>
      <a:endParaRPr lang="pt-BR"/>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5B9BD5">
                <a:alpha val="70000"/>
              </a:srgb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Bariol Regular" panose="02000506040000020003" pitchFamily="50"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'Question 7'!$B$35:$B$40</c:f>
              <c:strCache>
                <c:ptCount val="6"/>
                <c:pt idx="0">
                  <c:v>O operador não soube responder</c:v>
                </c:pt>
                <c:pt idx="1">
                  <c:v>Ninguém atendia</c:v>
                </c:pt>
                <c:pt idx="2">
                  <c:v>Não pode ser resolvido pelo 0800</c:v>
                </c:pt>
                <c:pt idx="3">
                  <c:v>Precisava de documentação adicional</c:v>
                </c:pt>
                <c:pt idx="4">
                  <c:v>Outros</c:v>
                </c:pt>
                <c:pt idx="5">
                  <c:v>Não soube</c:v>
                </c:pt>
              </c:strCache>
            </c:strRef>
          </c:cat>
          <c:val>
            <c:numRef>
              <c:f>'Question 7'!$D$35:$D$40</c:f>
              <c:numCache>
                <c:formatCode>0.0%</c:formatCode>
                <c:ptCount val="6"/>
                <c:pt idx="0">
                  <c:v>0.5</c:v>
                </c:pt>
                <c:pt idx="1">
                  <c:v>0.13157894736842121</c:v>
                </c:pt>
                <c:pt idx="2">
                  <c:v>0.10526315789473686</c:v>
                </c:pt>
                <c:pt idx="3">
                  <c:v>5.2631578947368432E-2</c:v>
                </c:pt>
                <c:pt idx="4">
                  <c:v>0.18421052631578938</c:v>
                </c:pt>
                <c:pt idx="5">
                  <c:v>2.6315789473684216E-2</c:v>
                </c:pt>
              </c:numCache>
            </c:numRef>
          </c:val>
          <c:extLst>
            <c:ext xmlns:c16="http://schemas.microsoft.com/office/drawing/2014/chart" uri="{C3380CC4-5D6E-409C-BE32-E72D297353CC}">
              <c16:uniqueId val="{00000000-26B5-47FB-BAE6-D073713F1EE0}"/>
            </c:ext>
          </c:extLst>
        </c:ser>
        <c:dLbls>
          <c:showLegendKey val="0"/>
          <c:showVal val="0"/>
          <c:showCatName val="0"/>
          <c:showSerName val="0"/>
          <c:showPercent val="0"/>
          <c:showBubbleSize val="0"/>
        </c:dLbls>
        <c:gapWidth val="80"/>
        <c:overlap val="25"/>
        <c:axId val="59504512"/>
        <c:axId val="59506048"/>
      </c:barChart>
      <c:catAx>
        <c:axId val="59504512"/>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solidFill>
                <a:latin typeface="Bariol Regular" panose="02000506040000020003" pitchFamily="50" charset="0"/>
                <a:ea typeface="+mn-ea"/>
                <a:cs typeface="+mn-cs"/>
              </a:defRPr>
            </a:pPr>
            <a:endParaRPr lang="pt-BR"/>
          </a:p>
        </c:txPr>
        <c:crossAx val="59506048"/>
        <c:crosses val="autoZero"/>
        <c:auto val="1"/>
        <c:lblAlgn val="ctr"/>
        <c:lblOffset val="100"/>
        <c:noMultiLvlLbl val="0"/>
      </c:catAx>
      <c:valAx>
        <c:axId val="59506048"/>
        <c:scaling>
          <c:orientation val="minMax"/>
        </c:scaling>
        <c:delete val="1"/>
        <c:axPos val="l"/>
        <c:majorGridlines>
          <c:spPr>
            <a:ln w="9525" cap="flat" cmpd="sng" algn="ctr">
              <a:solidFill>
                <a:schemeClr val="tx1">
                  <a:lumMod val="5000"/>
                  <a:lumOff val="95000"/>
                </a:schemeClr>
              </a:solidFill>
              <a:round/>
            </a:ln>
            <a:effectLst/>
          </c:spPr>
        </c:majorGridlines>
        <c:numFmt formatCode="0.0%" sourceLinked="1"/>
        <c:majorTickMark val="out"/>
        <c:minorTickMark val="none"/>
        <c:tickLblPos val="none"/>
        <c:crossAx val="59504512"/>
        <c:crosses val="autoZero"/>
        <c:crossBetween val="between"/>
      </c:valAx>
      <c:spPr>
        <a:noFill/>
        <a:ln w="25400">
          <a:noFill/>
        </a:ln>
      </c:spPr>
    </c:plotArea>
    <c:plotVisOnly val="1"/>
    <c:dispBlanksAs val="gap"/>
    <c:showDLblsOverMax val="0"/>
  </c:chart>
  <c:spPr>
    <a:noFill/>
    <a:ln w="9525" cap="flat" cmpd="sng" algn="ctr">
      <a:noFill/>
      <a:round/>
    </a:ln>
    <a:effectLst/>
  </c:spPr>
  <c:txPr>
    <a:bodyPr/>
    <a:lstStyle/>
    <a:p>
      <a:pPr>
        <a:defRPr>
          <a:solidFill>
            <a:schemeClr val="tx1"/>
          </a:solidFill>
          <a:latin typeface="Bariol Regular" panose="02000506040000020003" pitchFamily="50" charset="0"/>
        </a:defRPr>
      </a:pPr>
      <a:endParaRPr lang="pt-BR"/>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276713386533711"/>
          <c:y val="6.9035699845376886E-2"/>
          <c:w val="0.61331276987972583"/>
          <c:h val="0.83832622392117684"/>
        </c:manualLayout>
      </c:layout>
      <c:pieChart>
        <c:varyColors val="1"/>
        <c:ser>
          <c:idx val="0"/>
          <c:order val="0"/>
          <c:dPt>
            <c:idx val="0"/>
            <c:bubble3D val="0"/>
            <c:spPr>
              <a:solidFill>
                <a:srgbClr val="00B05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0-B6C9-401D-B53A-4642DB08F30C}"/>
              </c:ext>
            </c:extLst>
          </c:dPt>
          <c:dPt>
            <c:idx val="1"/>
            <c:bubble3D val="0"/>
            <c:spPr>
              <a:solidFill>
                <a:srgbClr val="FF0000"/>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6C9-401D-B53A-4642DB08F30C}"/>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B6C9-401D-B53A-4642DB08F30C}"/>
              </c:ext>
            </c:extLst>
          </c:dPt>
          <c:dLbls>
            <c:dLbl>
              <c:idx val="0"/>
              <c:layout>
                <c:manualLayout>
                  <c:x val="-0.13371150481189872"/>
                  <c:y val="-0.24930920093321676"/>
                </c:manualLayout>
              </c:layout>
              <c:spPr>
                <a:noFill/>
                <a:ln w="25400">
                  <a:noFill/>
                </a:ln>
              </c:spPr>
              <c:txPr>
                <a:bodyPr/>
                <a:lstStyle/>
                <a:p>
                  <a:pPr>
                    <a:defRPr sz="1195" b="1" i="0" u="none" strike="noStrike" baseline="0">
                      <a:solidFill>
                        <a:srgbClr val="333333"/>
                      </a:solidFill>
                      <a:latin typeface="Bariol Regular"/>
                      <a:ea typeface="Bariol Regular"/>
                      <a:cs typeface="Bariol Regular"/>
                    </a:defRPr>
                  </a:pPr>
                  <a:endParaRPr lang="pt-B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C9-401D-B53A-4642DB08F30C}"/>
                </c:ext>
              </c:extLst>
            </c:dLbl>
            <c:dLbl>
              <c:idx val="1"/>
              <c:layout>
                <c:manualLayout>
                  <c:x val="9.4028652668416618E-2"/>
                  <c:y val="0.15714749198016953"/>
                </c:manualLayout>
              </c:layout>
              <c:spPr>
                <a:noFill/>
                <a:ln w="25400">
                  <a:noFill/>
                </a:ln>
              </c:spPr>
              <c:txPr>
                <a:bodyPr/>
                <a:lstStyle/>
                <a:p>
                  <a:pPr>
                    <a:defRPr sz="1195" b="1" i="0" u="none" strike="noStrike" baseline="0">
                      <a:solidFill>
                        <a:srgbClr val="333333"/>
                      </a:solidFill>
                      <a:latin typeface="Bariol Regular"/>
                      <a:ea typeface="Bariol Regular"/>
                      <a:cs typeface="Bariol Regular"/>
                    </a:defRPr>
                  </a:pPr>
                  <a:endParaRPr lang="pt-B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C9-401D-B53A-4642DB08F30C}"/>
                </c:ext>
              </c:extLst>
            </c:dLbl>
            <c:dLbl>
              <c:idx val="2"/>
              <c:layout>
                <c:manualLayout>
                  <c:x val="1.7870625546806667E-2"/>
                  <c:y val="1.1574074074074073E-3"/>
                </c:manualLayout>
              </c:layout>
              <c:spPr>
                <a:noFill/>
                <a:ln w="25400">
                  <a:noFill/>
                </a:ln>
              </c:spPr>
              <c:txPr>
                <a:bodyPr/>
                <a:lstStyle/>
                <a:p>
                  <a:pPr>
                    <a:defRPr sz="1195" b="1" i="0" u="none" strike="noStrike" baseline="0">
                      <a:solidFill>
                        <a:srgbClr val="333333"/>
                      </a:solidFill>
                      <a:latin typeface="Bariol Regular"/>
                      <a:ea typeface="Bariol Regular"/>
                      <a:cs typeface="Bariol Regular"/>
                    </a:defRPr>
                  </a:pPr>
                  <a:endParaRPr lang="pt-B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C9-401D-B53A-4642DB08F30C}"/>
                </c:ext>
              </c:extLst>
            </c:dLbl>
            <c:spPr>
              <a:noFill/>
              <a:ln w="25400">
                <a:noFill/>
              </a:ln>
            </c:spPr>
            <c:txPr>
              <a:bodyPr wrap="square" lIns="38100" tIns="19050" rIns="38100" bIns="19050" anchor="ctr">
                <a:spAutoFit/>
              </a:bodyPr>
              <a:lstStyle/>
              <a:p>
                <a:pPr>
                  <a:defRPr sz="1195" b="1" i="0" u="none" strike="noStrike" baseline="0">
                    <a:solidFill>
                      <a:srgbClr val="333333"/>
                    </a:solidFill>
                    <a:latin typeface="Bariol Regular"/>
                    <a:ea typeface="Bariol Regular"/>
                    <a:cs typeface="Bariol Regular"/>
                  </a:defRPr>
                </a:pPr>
                <a:endParaRPr lang="pt-BR"/>
              </a:p>
            </c:txPr>
            <c:dLblPos val="bestFit"/>
            <c:showLegendKey val="0"/>
            <c:showVal val="1"/>
            <c:showCatName val="0"/>
            <c:showSerName val="0"/>
            <c:showPercent val="0"/>
            <c:showBubbleSize val="0"/>
            <c:showLeaderLines val="1"/>
            <c:leaderLines>
              <c:spPr>
                <a:ln w="3175">
                  <a:solidFill>
                    <a:srgbClr val="969696"/>
                  </a:solidFill>
                  <a:prstDash val="solid"/>
                </a:ln>
              </c:spPr>
            </c:leaderLines>
            <c:extLst>
              <c:ext xmlns:c15="http://schemas.microsoft.com/office/drawing/2012/chart" uri="{CE6537A1-D6FC-4f65-9D91-7224C49458BB}"/>
            </c:extLst>
          </c:dLbls>
          <c:cat>
            <c:strRef>
              <c:f>'Question 6'!$B$4:$B$6</c:f>
              <c:strCache>
                <c:ptCount val="3"/>
                <c:pt idx="0">
                  <c:v>Sim</c:v>
                </c:pt>
                <c:pt idx="1">
                  <c:v>Não</c:v>
                </c:pt>
                <c:pt idx="2">
                  <c:v>Não lembro</c:v>
                </c:pt>
              </c:strCache>
            </c:strRef>
          </c:cat>
          <c:val>
            <c:numRef>
              <c:f>'Question 6'!$C$4:$C$6</c:f>
              <c:numCache>
                <c:formatCode>0.0%</c:formatCode>
                <c:ptCount val="3"/>
                <c:pt idx="0">
                  <c:v>0.84800000000000064</c:v>
                </c:pt>
                <c:pt idx="1">
                  <c:v>0.13100000000000001</c:v>
                </c:pt>
                <c:pt idx="2">
                  <c:v>2.1000000000000012E-2</c:v>
                </c:pt>
              </c:numCache>
            </c:numRef>
          </c:val>
          <c:extLst>
            <c:ext xmlns:c16="http://schemas.microsoft.com/office/drawing/2014/chart" uri="{C3380CC4-5D6E-409C-BE32-E72D297353CC}">
              <c16:uniqueId val="{00000003-B6C9-401D-B53A-4642DB08F30C}"/>
            </c:ext>
          </c:extLst>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66575000000000106"/>
          <c:y val="0.46779132891671227"/>
          <c:w val="0.29504177469834808"/>
          <c:h val="0.48695008231320092"/>
        </c:manualLayout>
      </c:layout>
      <c:overlay val="0"/>
      <c:spPr>
        <a:noFill/>
        <a:ln w="25400">
          <a:noFill/>
        </a:ln>
      </c:spPr>
      <c:txPr>
        <a:bodyPr/>
        <a:lstStyle/>
        <a:p>
          <a:pPr>
            <a:defRPr sz="1095" b="0" i="0" u="none" strike="noStrike" baseline="0">
              <a:solidFill>
                <a:srgbClr val="333333"/>
              </a:solidFill>
              <a:latin typeface="Bariol Regular"/>
              <a:ea typeface="Bariol Regular"/>
              <a:cs typeface="Bariol Regular"/>
            </a:defRPr>
          </a:pPr>
          <a:endParaRPr lang="pt-BR"/>
        </a:p>
      </c:txPr>
    </c:legend>
    <c:plotVisOnly val="1"/>
    <c:dispBlanksAs val="zero"/>
    <c:showDLblsOverMax val="0"/>
  </c:chart>
  <c:spPr>
    <a:noFill/>
    <a:ln w="6350">
      <a:noFill/>
    </a:ln>
  </c:spPr>
  <c:txPr>
    <a:bodyPr/>
    <a:lstStyle/>
    <a:p>
      <a:pPr>
        <a:defRPr sz="1195" b="0" i="0" u="none" strike="noStrike" baseline="0">
          <a:solidFill>
            <a:srgbClr val="333333"/>
          </a:solidFill>
          <a:latin typeface="Bariol Regular"/>
          <a:ea typeface="Bariol Regular"/>
          <a:cs typeface="Bariol Regular"/>
        </a:defRPr>
      </a:pPr>
      <a:endParaRPr lang="pt-BR"/>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404809953133826E-2"/>
          <c:y val="5.0234077238425434E-2"/>
          <c:w val="0.96136772628881983"/>
          <c:h val="0.74822775110293516"/>
        </c:manualLayout>
      </c:layout>
      <c:barChart>
        <c:barDir val="col"/>
        <c:grouping val="clustered"/>
        <c:varyColors val="0"/>
        <c:ser>
          <c:idx val="0"/>
          <c:order val="0"/>
          <c:tx>
            <c:strRef>
              <c:f>SatisfaçãoxResolutividade!$G$10</c:f>
              <c:strCache>
                <c:ptCount val="1"/>
                <c:pt idx="0">
                  <c:v>Sim</c:v>
                </c:pt>
              </c:strCache>
            </c:strRef>
          </c:tx>
          <c:spPr>
            <a:solidFill>
              <a:srgbClr val="00B05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Bariol Regular" panose="02000506040000020003" pitchFamily="50"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SatisfaçãoxResolutividade!$F$11:$F$14</c:f>
              <c:strCache>
                <c:ptCount val="4"/>
                <c:pt idx="0">
                  <c:v>Muito satisfeito</c:v>
                </c:pt>
                <c:pt idx="1">
                  <c:v>Satisfeito</c:v>
                </c:pt>
                <c:pt idx="2">
                  <c:v>Insatisfeito</c:v>
                </c:pt>
                <c:pt idx="3">
                  <c:v>Muito insatisfeito</c:v>
                </c:pt>
              </c:strCache>
            </c:strRef>
          </c:cat>
          <c:val>
            <c:numRef>
              <c:f>SatisfaçãoxResolutividade!$G$11:$G$14</c:f>
              <c:numCache>
                <c:formatCode>0.0%</c:formatCode>
                <c:ptCount val="4"/>
                <c:pt idx="0">
                  <c:v>0.34453781512605042</c:v>
                </c:pt>
                <c:pt idx="1">
                  <c:v>0.46638655462184936</c:v>
                </c:pt>
                <c:pt idx="2">
                  <c:v>5.0420168067226885E-2</c:v>
                </c:pt>
                <c:pt idx="3">
                  <c:v>0.13865546218487396</c:v>
                </c:pt>
              </c:numCache>
            </c:numRef>
          </c:val>
          <c:extLst>
            <c:ext xmlns:c16="http://schemas.microsoft.com/office/drawing/2014/chart" uri="{C3380CC4-5D6E-409C-BE32-E72D297353CC}">
              <c16:uniqueId val="{00000000-3330-4313-B301-432828D04959}"/>
            </c:ext>
          </c:extLst>
        </c:ser>
        <c:ser>
          <c:idx val="1"/>
          <c:order val="1"/>
          <c:tx>
            <c:strRef>
              <c:f>SatisfaçãoxResolutividade!$H$10</c:f>
              <c:strCache>
                <c:ptCount val="1"/>
                <c:pt idx="0">
                  <c:v>Não</c:v>
                </c:pt>
              </c:strCache>
            </c:strRef>
          </c:tx>
          <c:spPr>
            <a:solidFill>
              <a:srgbClr val="FF000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Bariol Regular" panose="02000506040000020003" pitchFamily="50"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SatisfaçãoxResolutividade!$F$11:$F$14</c:f>
              <c:strCache>
                <c:ptCount val="4"/>
                <c:pt idx="0">
                  <c:v>Muito satisfeito</c:v>
                </c:pt>
                <c:pt idx="1">
                  <c:v>Satisfeito</c:v>
                </c:pt>
                <c:pt idx="2">
                  <c:v>Insatisfeito</c:v>
                </c:pt>
                <c:pt idx="3">
                  <c:v>Muito insatisfeito</c:v>
                </c:pt>
              </c:strCache>
            </c:strRef>
          </c:cat>
          <c:val>
            <c:numRef>
              <c:f>SatisfaçãoxResolutividade!$H$11:$H$14</c:f>
              <c:numCache>
                <c:formatCode>0.0%</c:formatCode>
                <c:ptCount val="4"/>
                <c:pt idx="0">
                  <c:v>0</c:v>
                </c:pt>
                <c:pt idx="1">
                  <c:v>0.4</c:v>
                </c:pt>
                <c:pt idx="2">
                  <c:v>0.45714285714285763</c:v>
                </c:pt>
                <c:pt idx="3">
                  <c:v>0.14285714285714313</c:v>
                </c:pt>
              </c:numCache>
            </c:numRef>
          </c:val>
          <c:extLst>
            <c:ext xmlns:c16="http://schemas.microsoft.com/office/drawing/2014/chart" uri="{C3380CC4-5D6E-409C-BE32-E72D297353CC}">
              <c16:uniqueId val="{00000001-3330-4313-B301-432828D04959}"/>
            </c:ext>
          </c:extLst>
        </c:ser>
        <c:dLbls>
          <c:showLegendKey val="0"/>
          <c:showVal val="0"/>
          <c:showCatName val="0"/>
          <c:showSerName val="0"/>
          <c:showPercent val="0"/>
          <c:showBubbleSize val="0"/>
        </c:dLbls>
        <c:gapWidth val="100"/>
        <c:overlap val="-24"/>
        <c:axId val="59642624"/>
        <c:axId val="59644160"/>
      </c:barChart>
      <c:catAx>
        <c:axId val="5964262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Bariol Regular" panose="02000506040000020003" pitchFamily="50" charset="0"/>
                <a:ea typeface="+mn-ea"/>
                <a:cs typeface="+mn-cs"/>
              </a:defRPr>
            </a:pPr>
            <a:endParaRPr lang="pt-BR"/>
          </a:p>
        </c:txPr>
        <c:crossAx val="59644160"/>
        <c:crosses val="autoZero"/>
        <c:auto val="1"/>
        <c:lblAlgn val="ctr"/>
        <c:lblOffset val="100"/>
        <c:noMultiLvlLbl val="0"/>
      </c:catAx>
      <c:valAx>
        <c:axId val="59644160"/>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one"/>
        <c:crossAx val="59642624"/>
        <c:crosses val="autoZero"/>
        <c:crossBetween val="between"/>
      </c:valAx>
      <c:spPr>
        <a:noFill/>
        <a:ln>
          <a:noFill/>
        </a:ln>
        <a:effectLst/>
      </c:spPr>
    </c:plotArea>
    <c:legend>
      <c:legendPos val="b"/>
      <c:layout>
        <c:manualLayout>
          <c:xMode val="edge"/>
          <c:yMode val="edge"/>
          <c:x val="0.41867993264350506"/>
          <c:y val="0.91723183255300533"/>
          <c:w val="0.17057382648549591"/>
          <c:h val="8.276816744699652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iol Regular" panose="02000506040000020003" pitchFamily="50" charset="0"/>
              <a:ea typeface="+mn-ea"/>
              <a:cs typeface="+mn-cs"/>
            </a:defRPr>
          </a:pPr>
          <a:endParaRPr lang="pt-BR"/>
        </a:p>
      </c:txPr>
    </c:legend>
    <c:plotVisOnly val="1"/>
    <c:dispBlanksAs val="gap"/>
    <c:showDLblsOverMax val="0"/>
  </c:chart>
  <c:spPr>
    <a:noFill/>
    <a:ln w="9525" cap="flat" cmpd="sng" algn="ctr">
      <a:noFill/>
      <a:round/>
    </a:ln>
    <a:effectLst/>
  </c:spPr>
  <c:txPr>
    <a:bodyPr/>
    <a:lstStyle/>
    <a:p>
      <a:pPr>
        <a:defRPr sz="1100">
          <a:solidFill>
            <a:schemeClr val="tx1"/>
          </a:solidFill>
          <a:latin typeface="Bariol Regular" panose="02000506040000020003" pitchFamily="50" charset="0"/>
        </a:defRPr>
      </a:pPr>
      <a:endParaRPr lang="pt-BR"/>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Bariol Regular" panose="02000506040000020003" pitchFamily="50" charset="0"/>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'Question 9'!$B$48:$B$57</c:f>
              <c:strCache>
                <c:ptCount val="10"/>
                <c:pt idx="0">
                  <c:v>Informações incorretas</c:v>
                </c:pt>
                <c:pt idx="1">
                  <c:v>Agiu de forma robotizada</c:v>
                </c:pt>
                <c:pt idx="2">
                  <c:v>Informações incompletas</c:v>
                </c:pt>
                <c:pt idx="3">
                  <c:v>Não entendia a solicitação</c:v>
                </c:pt>
                <c:pt idx="4">
                  <c:v>Estava impaciente</c:v>
                </c:pt>
                <c:pt idx="5">
                  <c:v>Não fui atendido</c:v>
                </c:pt>
                <c:pt idx="6">
                  <c:v>Foi grosseiro</c:v>
                </c:pt>
                <c:pt idx="7">
                  <c:v>Volume da voz</c:v>
                </c:pt>
                <c:pt idx="8">
                  <c:v>Demora no atendimento</c:v>
                </c:pt>
                <c:pt idx="9">
                  <c:v>Não soube</c:v>
                </c:pt>
              </c:strCache>
            </c:strRef>
          </c:cat>
          <c:val>
            <c:numRef>
              <c:f>'Question 9'!$D$48:$D$57</c:f>
              <c:numCache>
                <c:formatCode>0.0%</c:formatCode>
                <c:ptCount val="10"/>
                <c:pt idx="0">
                  <c:v>0.20967741935483872</c:v>
                </c:pt>
                <c:pt idx="1">
                  <c:v>0.12903225806451613</c:v>
                </c:pt>
                <c:pt idx="2">
                  <c:v>9.6774193548387247E-2</c:v>
                </c:pt>
                <c:pt idx="3">
                  <c:v>6.4516129032258132E-2</c:v>
                </c:pt>
                <c:pt idx="4">
                  <c:v>4.8387096774193554E-2</c:v>
                </c:pt>
                <c:pt idx="5">
                  <c:v>4.8387096774193554E-2</c:v>
                </c:pt>
                <c:pt idx="6">
                  <c:v>3.225806451612908E-2</c:v>
                </c:pt>
                <c:pt idx="7">
                  <c:v>3.225806451612908E-2</c:v>
                </c:pt>
                <c:pt idx="8">
                  <c:v>3.225806451612908E-2</c:v>
                </c:pt>
                <c:pt idx="9">
                  <c:v>0.30645161290322581</c:v>
                </c:pt>
              </c:numCache>
            </c:numRef>
          </c:val>
          <c:extLst>
            <c:ext xmlns:c16="http://schemas.microsoft.com/office/drawing/2014/chart" uri="{C3380CC4-5D6E-409C-BE32-E72D297353CC}">
              <c16:uniqueId val="{00000000-2644-4650-8900-174B72465058}"/>
            </c:ext>
          </c:extLst>
        </c:ser>
        <c:dLbls>
          <c:showLegendKey val="0"/>
          <c:showVal val="1"/>
          <c:showCatName val="0"/>
          <c:showSerName val="0"/>
          <c:showPercent val="0"/>
          <c:showBubbleSize val="0"/>
        </c:dLbls>
        <c:gapWidth val="150"/>
        <c:overlap val="100"/>
        <c:axId val="59660544"/>
        <c:axId val="59543552"/>
      </c:barChart>
      <c:catAx>
        <c:axId val="596605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Bariol Regular" panose="02000506040000020003" pitchFamily="50" charset="0"/>
                <a:ea typeface="+mn-ea"/>
                <a:cs typeface="+mn-cs"/>
              </a:defRPr>
            </a:pPr>
            <a:endParaRPr lang="pt-BR"/>
          </a:p>
        </c:txPr>
        <c:crossAx val="59543552"/>
        <c:crosses val="autoZero"/>
        <c:auto val="1"/>
        <c:lblAlgn val="ctr"/>
        <c:lblOffset val="100"/>
        <c:noMultiLvlLbl val="0"/>
      </c:catAx>
      <c:valAx>
        <c:axId val="59543552"/>
        <c:scaling>
          <c:orientation val="minMax"/>
        </c:scaling>
        <c:delete val="1"/>
        <c:axPos val="t"/>
        <c:numFmt formatCode="0.0%" sourceLinked="1"/>
        <c:majorTickMark val="none"/>
        <c:minorTickMark val="none"/>
        <c:tickLblPos val="none"/>
        <c:crossAx val="59660544"/>
        <c:crosses val="autoZero"/>
        <c:crossBetween val="between"/>
      </c:valAx>
      <c:spPr>
        <a:noFill/>
        <a:ln w="25400">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alpha val="70000"/>
              </a:schemeClr>
            </a:solidFill>
            <a:ln>
              <a:noFill/>
            </a:ln>
            <a:effectLst/>
          </c:spPr>
          <c:invertIfNegative val="0"/>
          <c:dPt>
            <c:idx val="0"/>
            <c:invertIfNegative val="0"/>
            <c:bubble3D val="0"/>
            <c:spPr>
              <a:solidFill>
                <a:srgbClr val="FF0000"/>
              </a:solidFill>
              <a:ln w="25400">
                <a:noFill/>
              </a:ln>
            </c:spPr>
            <c:extLst>
              <c:ext xmlns:c16="http://schemas.microsoft.com/office/drawing/2014/chart" uri="{C3380CC4-5D6E-409C-BE32-E72D297353CC}">
                <c16:uniqueId val="{00000000-FD75-47B7-A9E0-4C466856439E}"/>
              </c:ext>
            </c:extLst>
          </c:dPt>
          <c:dPt>
            <c:idx val="1"/>
            <c:invertIfNegative val="0"/>
            <c:bubble3D val="0"/>
            <c:spPr>
              <a:solidFill>
                <a:srgbClr val="FFFF00"/>
              </a:solidFill>
              <a:ln w="25400">
                <a:noFill/>
              </a:ln>
            </c:spPr>
            <c:extLst>
              <c:ext xmlns:c16="http://schemas.microsoft.com/office/drawing/2014/chart" uri="{C3380CC4-5D6E-409C-BE32-E72D297353CC}">
                <c16:uniqueId val="{00000001-FD75-47B7-A9E0-4C466856439E}"/>
              </c:ext>
            </c:extLst>
          </c:dPt>
          <c:dPt>
            <c:idx val="2"/>
            <c:invertIfNegative val="0"/>
            <c:bubble3D val="0"/>
            <c:spPr>
              <a:solidFill>
                <a:srgbClr val="92D050"/>
              </a:solidFill>
              <a:ln w="25400">
                <a:noFill/>
              </a:ln>
            </c:spPr>
            <c:extLst>
              <c:ext xmlns:c16="http://schemas.microsoft.com/office/drawing/2014/chart" uri="{C3380CC4-5D6E-409C-BE32-E72D297353CC}">
                <c16:uniqueId val="{00000002-FD75-47B7-A9E0-4C466856439E}"/>
              </c:ext>
            </c:extLst>
          </c:dPt>
          <c:dPt>
            <c:idx val="3"/>
            <c:invertIfNegative val="0"/>
            <c:bubble3D val="0"/>
            <c:spPr>
              <a:solidFill>
                <a:srgbClr val="00B050"/>
              </a:solidFill>
              <a:ln w="25400">
                <a:noFill/>
              </a:ln>
            </c:spPr>
            <c:extLst>
              <c:ext xmlns:c16="http://schemas.microsoft.com/office/drawing/2014/chart" uri="{C3380CC4-5D6E-409C-BE32-E72D297353CC}">
                <c16:uniqueId val="{00000003-FD75-47B7-A9E0-4C466856439E}"/>
              </c:ext>
            </c:extLst>
          </c:dPt>
          <c:dLbls>
            <c:spPr>
              <a:noFill/>
              <a:ln w="25400">
                <a:noFill/>
              </a:ln>
            </c:spPr>
            <c:txPr>
              <a:bodyPr wrap="square" lIns="38100" tIns="19050" rIns="38100" bIns="19050" anchor="ctr">
                <a:spAutoFit/>
              </a:bodyPr>
              <a:lstStyle/>
              <a:p>
                <a:pPr>
                  <a:defRPr sz="1195" b="0" i="0" u="none" strike="noStrike" baseline="0">
                    <a:solidFill>
                      <a:srgbClr val="333333"/>
                    </a:solidFill>
                    <a:latin typeface="Bariol Regular"/>
                    <a:ea typeface="Bariol Regular"/>
                    <a:cs typeface="Bariol Regular"/>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'Question 8'!$B$4:$B$7</c:f>
              <c:strCache>
                <c:ptCount val="4"/>
                <c:pt idx="0">
                  <c:v>Muito insatisfatório</c:v>
                </c:pt>
                <c:pt idx="1">
                  <c:v>Insatisfatório</c:v>
                </c:pt>
                <c:pt idx="2">
                  <c:v>Satisfatório</c:v>
                </c:pt>
                <c:pt idx="3">
                  <c:v>Muito satisfatório</c:v>
                </c:pt>
              </c:strCache>
            </c:strRef>
          </c:cat>
          <c:val>
            <c:numRef>
              <c:f>'Question 8'!$C$4:$C$7</c:f>
              <c:numCache>
                <c:formatCode>0.0%</c:formatCode>
                <c:ptCount val="4"/>
                <c:pt idx="0">
                  <c:v>0.10099999999999998</c:v>
                </c:pt>
                <c:pt idx="1">
                  <c:v>0.11900000000000002</c:v>
                </c:pt>
                <c:pt idx="2">
                  <c:v>0.442</c:v>
                </c:pt>
                <c:pt idx="3">
                  <c:v>0.33800000000000052</c:v>
                </c:pt>
              </c:numCache>
            </c:numRef>
          </c:val>
          <c:extLst>
            <c:ext xmlns:c16="http://schemas.microsoft.com/office/drawing/2014/chart" uri="{C3380CC4-5D6E-409C-BE32-E72D297353CC}">
              <c16:uniqueId val="{00000004-FD75-47B7-A9E0-4C466856439E}"/>
            </c:ext>
          </c:extLst>
        </c:ser>
        <c:dLbls>
          <c:showLegendKey val="0"/>
          <c:showVal val="0"/>
          <c:showCatName val="0"/>
          <c:showSerName val="0"/>
          <c:showPercent val="0"/>
          <c:showBubbleSize val="0"/>
        </c:dLbls>
        <c:gapWidth val="80"/>
        <c:overlap val="25"/>
        <c:axId val="59933440"/>
        <c:axId val="59934976"/>
      </c:barChart>
      <c:catAx>
        <c:axId val="59933440"/>
        <c:scaling>
          <c:orientation val="minMax"/>
        </c:scaling>
        <c:delete val="0"/>
        <c:axPos val="b"/>
        <c:numFmt formatCode="General" sourceLinked="1"/>
        <c:majorTickMark val="none"/>
        <c:minorTickMark val="none"/>
        <c:tickLblPos val="nextTo"/>
        <c:spPr>
          <a:ln w="12700">
            <a:solidFill>
              <a:srgbClr val="C0C0C0"/>
            </a:solidFill>
            <a:prstDash val="solid"/>
          </a:ln>
        </c:spPr>
        <c:txPr>
          <a:bodyPr rot="0" vert="horz"/>
          <a:lstStyle/>
          <a:p>
            <a:pPr>
              <a:defRPr sz="1195" b="0" i="0" u="none" strike="noStrike" baseline="0">
                <a:solidFill>
                  <a:srgbClr val="333333"/>
                </a:solidFill>
                <a:latin typeface="Bariol Regular"/>
                <a:ea typeface="Bariol Regular"/>
                <a:cs typeface="Bariol Regular"/>
              </a:defRPr>
            </a:pPr>
            <a:endParaRPr lang="pt-BR"/>
          </a:p>
        </c:txPr>
        <c:crossAx val="59934976"/>
        <c:crosses val="autoZero"/>
        <c:auto val="1"/>
        <c:lblAlgn val="ctr"/>
        <c:lblOffset val="100"/>
        <c:noMultiLvlLbl val="0"/>
      </c:catAx>
      <c:valAx>
        <c:axId val="59934976"/>
        <c:scaling>
          <c:orientation val="minMax"/>
        </c:scaling>
        <c:delete val="1"/>
        <c:axPos val="l"/>
        <c:majorGridlines>
          <c:spPr>
            <a:ln w="3175">
              <a:solidFill>
                <a:srgbClr val="EEEEEE"/>
              </a:solidFill>
              <a:prstDash val="solid"/>
            </a:ln>
          </c:spPr>
        </c:majorGridlines>
        <c:numFmt formatCode="0.0%" sourceLinked="1"/>
        <c:majorTickMark val="out"/>
        <c:minorTickMark val="none"/>
        <c:tickLblPos val="none"/>
        <c:crossAx val="59933440"/>
        <c:crosses val="autoZero"/>
        <c:crossBetween val="between"/>
      </c:valAx>
      <c:spPr>
        <a:noFill/>
        <a:ln w="25400">
          <a:noFill/>
        </a:ln>
      </c:spPr>
    </c:plotArea>
    <c:plotVisOnly val="1"/>
    <c:dispBlanksAs val="gap"/>
    <c:showDLblsOverMax val="0"/>
  </c:chart>
  <c:spPr>
    <a:noFill/>
    <a:ln w="6350">
      <a:noFill/>
    </a:ln>
  </c:spPr>
  <c:txPr>
    <a:bodyPr/>
    <a:lstStyle/>
    <a:p>
      <a:pPr>
        <a:defRPr sz="1195" b="0" i="0" u="none" strike="noStrike" baseline="0">
          <a:solidFill>
            <a:srgbClr val="333333"/>
          </a:solidFill>
          <a:latin typeface="Bariol Regular"/>
          <a:ea typeface="Bariol Regular"/>
          <a:cs typeface="Bariol Regular"/>
        </a:defRPr>
      </a:pPr>
      <a:endParaRPr lang="pt-BR"/>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404809953133826E-2"/>
          <c:y val="5.0234077238425434E-2"/>
          <c:w val="0.96136772628881983"/>
          <c:h val="0.70483751494939662"/>
        </c:manualLayout>
      </c:layout>
      <c:barChart>
        <c:barDir val="col"/>
        <c:grouping val="clustered"/>
        <c:varyColors val="0"/>
        <c:ser>
          <c:idx val="0"/>
          <c:order val="0"/>
          <c:tx>
            <c:strRef>
              <c:f>SatisfaçãoxOperadores!$G$15</c:f>
              <c:strCache>
                <c:ptCount val="1"/>
                <c:pt idx="0">
                  <c:v>Muito satisfeito</c:v>
                </c:pt>
              </c:strCache>
            </c:strRef>
          </c:tx>
          <c:spPr>
            <a:solidFill>
              <a:srgbClr val="00B05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Bariol Regular" panose="02000506040000020003" pitchFamily="50"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SatisfaçãoxOperadores!$H$14:$K$14</c:f>
              <c:strCache>
                <c:ptCount val="4"/>
                <c:pt idx="0">
                  <c:v>Muito satisfatório</c:v>
                </c:pt>
                <c:pt idx="1">
                  <c:v>Satisfatório</c:v>
                </c:pt>
                <c:pt idx="2">
                  <c:v>Insatisfatório</c:v>
                </c:pt>
                <c:pt idx="3">
                  <c:v>Muito insatisfatório</c:v>
                </c:pt>
              </c:strCache>
            </c:strRef>
          </c:cat>
          <c:val>
            <c:numRef>
              <c:f>SatisfaçãoxOperadores!$H$15:$K$15</c:f>
              <c:numCache>
                <c:formatCode>0.0%</c:formatCode>
                <c:ptCount val="4"/>
                <c:pt idx="0">
                  <c:v>0.76595744680851185</c:v>
                </c:pt>
                <c:pt idx="1">
                  <c:v>5.7851239669421503E-2</c:v>
                </c:pt>
                <c:pt idx="2">
                  <c:v>0</c:v>
                </c:pt>
                <c:pt idx="3">
                  <c:v>0.10714285714285714</c:v>
                </c:pt>
              </c:numCache>
            </c:numRef>
          </c:val>
          <c:extLst>
            <c:ext xmlns:c16="http://schemas.microsoft.com/office/drawing/2014/chart" uri="{C3380CC4-5D6E-409C-BE32-E72D297353CC}">
              <c16:uniqueId val="{00000000-815E-48E6-8CED-50E672AB1FB1}"/>
            </c:ext>
          </c:extLst>
        </c:ser>
        <c:ser>
          <c:idx val="1"/>
          <c:order val="1"/>
          <c:tx>
            <c:strRef>
              <c:f>SatisfaçãoxOperadores!$G$16</c:f>
              <c:strCache>
                <c:ptCount val="1"/>
                <c:pt idx="0">
                  <c:v>Satisfeito</c:v>
                </c:pt>
              </c:strCache>
            </c:strRef>
          </c:tx>
          <c:spPr>
            <a:solidFill>
              <a:srgbClr val="92D05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Bariol Regular" panose="02000506040000020003" pitchFamily="50"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SatisfaçãoxOperadores!$H$14:$K$14</c:f>
              <c:strCache>
                <c:ptCount val="4"/>
                <c:pt idx="0">
                  <c:v>Muito satisfatório</c:v>
                </c:pt>
                <c:pt idx="1">
                  <c:v>Satisfatório</c:v>
                </c:pt>
                <c:pt idx="2">
                  <c:v>Insatisfatório</c:v>
                </c:pt>
                <c:pt idx="3">
                  <c:v>Muito insatisfatório</c:v>
                </c:pt>
              </c:strCache>
            </c:strRef>
          </c:cat>
          <c:val>
            <c:numRef>
              <c:f>SatisfaçãoxOperadores!$H$16:$K$16</c:f>
              <c:numCache>
                <c:formatCode>0.0%</c:formatCode>
                <c:ptCount val="4"/>
                <c:pt idx="0">
                  <c:v>0.12765957446808482</c:v>
                </c:pt>
                <c:pt idx="1">
                  <c:v>0.8925619834710744</c:v>
                </c:pt>
                <c:pt idx="2">
                  <c:v>0.16129032258064521</c:v>
                </c:pt>
                <c:pt idx="3">
                  <c:v>0.10714285714285714</c:v>
                </c:pt>
              </c:numCache>
            </c:numRef>
          </c:val>
          <c:extLst>
            <c:ext xmlns:c16="http://schemas.microsoft.com/office/drawing/2014/chart" uri="{C3380CC4-5D6E-409C-BE32-E72D297353CC}">
              <c16:uniqueId val="{00000001-815E-48E6-8CED-50E672AB1FB1}"/>
            </c:ext>
          </c:extLst>
        </c:ser>
        <c:ser>
          <c:idx val="2"/>
          <c:order val="2"/>
          <c:tx>
            <c:strRef>
              <c:f>SatisfaçãoxOperadores!$G$17</c:f>
              <c:strCache>
                <c:ptCount val="1"/>
                <c:pt idx="0">
                  <c:v>Insatisfeito</c:v>
                </c:pt>
              </c:strCache>
            </c:strRef>
          </c:tx>
          <c:spPr>
            <a:solidFill>
              <a:srgbClr val="FFFF00"/>
            </a:solidFill>
            <a:ln>
              <a:noFill/>
            </a:ln>
            <a:effectLst>
              <a:outerShdw blurRad="57150" dist="19050" dir="5400000" algn="ctr" rotWithShape="0">
                <a:srgbClr val="000000">
                  <a:alpha val="63000"/>
                </a:srgbClr>
              </a:outerShdw>
            </a:effectLst>
          </c:spPr>
          <c:invertIfNegative val="0"/>
          <c:dLbls>
            <c:dLbl>
              <c:idx val="2"/>
              <c:layout>
                <c:manualLayout>
                  <c:x val="-6.4386379055022371E-17"/>
                  <c:y val="-2.51170386192127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15E-48E6-8CED-50E672AB1FB1}"/>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Bariol Regular" panose="02000506040000020003" pitchFamily="50"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SatisfaçãoxOperadores!$H$14:$K$14</c:f>
              <c:strCache>
                <c:ptCount val="4"/>
                <c:pt idx="0">
                  <c:v>Muito satisfatório</c:v>
                </c:pt>
                <c:pt idx="1">
                  <c:v>Satisfatório</c:v>
                </c:pt>
                <c:pt idx="2">
                  <c:v>Insatisfatório</c:v>
                </c:pt>
                <c:pt idx="3">
                  <c:v>Muito insatisfatório</c:v>
                </c:pt>
              </c:strCache>
            </c:strRef>
          </c:cat>
          <c:val>
            <c:numRef>
              <c:f>SatisfaçãoxOperadores!$H$17:$K$17</c:f>
              <c:numCache>
                <c:formatCode>0.0%</c:formatCode>
                <c:ptCount val="4"/>
                <c:pt idx="0">
                  <c:v>0</c:v>
                </c:pt>
                <c:pt idx="1">
                  <c:v>4.9586776859504245E-2</c:v>
                </c:pt>
                <c:pt idx="2">
                  <c:v>0.70967741935484008</c:v>
                </c:pt>
                <c:pt idx="3">
                  <c:v>0</c:v>
                </c:pt>
              </c:numCache>
            </c:numRef>
          </c:val>
          <c:extLst>
            <c:ext xmlns:c16="http://schemas.microsoft.com/office/drawing/2014/chart" uri="{C3380CC4-5D6E-409C-BE32-E72D297353CC}">
              <c16:uniqueId val="{00000003-815E-48E6-8CED-50E672AB1FB1}"/>
            </c:ext>
          </c:extLst>
        </c:ser>
        <c:ser>
          <c:idx val="3"/>
          <c:order val="3"/>
          <c:tx>
            <c:strRef>
              <c:f>SatisfaçãoxOperadores!$G$18</c:f>
              <c:strCache>
                <c:ptCount val="1"/>
                <c:pt idx="0">
                  <c:v>Muito insatisfeito</c:v>
                </c:pt>
              </c:strCache>
            </c:strRef>
          </c:tx>
          <c:spPr>
            <a:solidFill>
              <a:srgbClr val="FF0000"/>
            </a:solidFill>
            <a:ln>
              <a:noFill/>
            </a:ln>
            <a:effectLst>
              <a:outerShdw blurRad="57150" dist="19050" dir="5400000" algn="ctr" rotWithShape="0">
                <a:srgbClr val="000000">
                  <a:alpha val="63000"/>
                </a:srgbClr>
              </a:outerShdw>
            </a:effectLst>
          </c:spPr>
          <c:invertIfNegative val="0"/>
          <c:dLbls>
            <c:dLbl>
              <c:idx val="2"/>
              <c:layout>
                <c:manualLayout>
                  <c:x val="1.0536074648503648E-2"/>
                  <c:y val="-7.17629674834648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15E-48E6-8CED-50E672AB1FB1}"/>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Bariol Regular" panose="02000506040000020003" pitchFamily="50"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SatisfaçãoxOperadores!$H$14:$K$14</c:f>
              <c:strCache>
                <c:ptCount val="4"/>
                <c:pt idx="0">
                  <c:v>Muito satisfatório</c:v>
                </c:pt>
                <c:pt idx="1">
                  <c:v>Satisfatório</c:v>
                </c:pt>
                <c:pt idx="2">
                  <c:v>Insatisfatório</c:v>
                </c:pt>
                <c:pt idx="3">
                  <c:v>Muito insatisfatório</c:v>
                </c:pt>
              </c:strCache>
            </c:strRef>
          </c:cat>
          <c:val>
            <c:numRef>
              <c:f>SatisfaçãoxOperadores!$H$18:$K$18</c:f>
              <c:numCache>
                <c:formatCode>0.0%</c:formatCode>
                <c:ptCount val="4"/>
                <c:pt idx="0">
                  <c:v>0.10638297872340426</c:v>
                </c:pt>
                <c:pt idx="1">
                  <c:v>0</c:v>
                </c:pt>
                <c:pt idx="2">
                  <c:v>0.12903225806451613</c:v>
                </c:pt>
                <c:pt idx="3">
                  <c:v>0.78571428571428559</c:v>
                </c:pt>
              </c:numCache>
            </c:numRef>
          </c:val>
          <c:extLst>
            <c:ext xmlns:c16="http://schemas.microsoft.com/office/drawing/2014/chart" uri="{C3380CC4-5D6E-409C-BE32-E72D297353CC}">
              <c16:uniqueId val="{00000005-815E-48E6-8CED-50E672AB1FB1}"/>
            </c:ext>
          </c:extLst>
        </c:ser>
        <c:dLbls>
          <c:showLegendKey val="0"/>
          <c:showVal val="0"/>
          <c:showCatName val="0"/>
          <c:showSerName val="0"/>
          <c:showPercent val="0"/>
          <c:showBubbleSize val="0"/>
        </c:dLbls>
        <c:gapWidth val="100"/>
        <c:overlap val="-24"/>
        <c:axId val="62334464"/>
        <c:axId val="62336000"/>
      </c:barChart>
      <c:catAx>
        <c:axId val="6233446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Bariol Regular" panose="02000506040000020003" pitchFamily="50" charset="0"/>
                <a:ea typeface="+mn-ea"/>
                <a:cs typeface="+mn-cs"/>
              </a:defRPr>
            </a:pPr>
            <a:endParaRPr lang="pt-BR"/>
          </a:p>
        </c:txPr>
        <c:crossAx val="62336000"/>
        <c:crosses val="autoZero"/>
        <c:auto val="1"/>
        <c:lblAlgn val="ctr"/>
        <c:lblOffset val="100"/>
        <c:noMultiLvlLbl val="0"/>
      </c:catAx>
      <c:valAx>
        <c:axId val="62336000"/>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one"/>
        <c:crossAx val="6233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iol Regular" panose="02000506040000020003" pitchFamily="50" charset="0"/>
              <a:ea typeface="+mn-ea"/>
              <a:cs typeface="+mn-cs"/>
            </a:defRPr>
          </a:pPr>
          <a:endParaRPr lang="pt-BR"/>
        </a:p>
      </c:txPr>
    </c:legend>
    <c:plotVisOnly val="1"/>
    <c:dispBlanksAs val="gap"/>
    <c:showDLblsOverMax val="0"/>
  </c:chart>
  <c:spPr>
    <a:noFill/>
    <a:ln w="9525" cap="flat" cmpd="sng" algn="ctr">
      <a:noFill/>
      <a:round/>
    </a:ln>
    <a:effectLst/>
  </c:spPr>
  <c:txPr>
    <a:bodyPr/>
    <a:lstStyle/>
    <a:p>
      <a:pPr>
        <a:defRPr sz="1100">
          <a:solidFill>
            <a:schemeClr val="tx1"/>
          </a:solidFill>
          <a:latin typeface="Bariol Regular" panose="02000506040000020003" pitchFamily="50" charset="0"/>
        </a:defRPr>
      </a:pPr>
      <a:endParaRPr lang="pt-BR"/>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chemeClr val="accent1">
                <a:alpha val="70000"/>
              </a:schemeClr>
            </a:solidFill>
            <a:ln>
              <a:noFill/>
            </a:ln>
            <a:effectLst/>
          </c:spPr>
          <c:invertIfNegative val="0"/>
          <c:dPt>
            <c:idx val="0"/>
            <c:invertIfNegative val="0"/>
            <c:bubble3D val="0"/>
            <c:spPr>
              <a:solidFill>
                <a:srgbClr val="FF0000"/>
              </a:solidFill>
              <a:ln w="25400">
                <a:noFill/>
              </a:ln>
            </c:spPr>
            <c:extLst>
              <c:ext xmlns:c16="http://schemas.microsoft.com/office/drawing/2014/chart" uri="{C3380CC4-5D6E-409C-BE32-E72D297353CC}">
                <c16:uniqueId val="{00000000-1000-40A0-BDFC-EE670745431B}"/>
              </c:ext>
            </c:extLst>
          </c:dPt>
          <c:dPt>
            <c:idx val="1"/>
            <c:invertIfNegative val="0"/>
            <c:bubble3D val="0"/>
            <c:spPr>
              <a:solidFill>
                <a:srgbClr val="FFFF00"/>
              </a:solidFill>
              <a:ln w="25400">
                <a:noFill/>
              </a:ln>
            </c:spPr>
            <c:extLst>
              <c:ext xmlns:c16="http://schemas.microsoft.com/office/drawing/2014/chart" uri="{C3380CC4-5D6E-409C-BE32-E72D297353CC}">
                <c16:uniqueId val="{00000001-1000-40A0-BDFC-EE670745431B}"/>
              </c:ext>
            </c:extLst>
          </c:dPt>
          <c:dPt>
            <c:idx val="2"/>
            <c:invertIfNegative val="0"/>
            <c:bubble3D val="0"/>
            <c:spPr>
              <a:solidFill>
                <a:srgbClr val="92D050"/>
              </a:solidFill>
              <a:ln w="25400">
                <a:noFill/>
              </a:ln>
            </c:spPr>
            <c:extLst>
              <c:ext xmlns:c16="http://schemas.microsoft.com/office/drawing/2014/chart" uri="{C3380CC4-5D6E-409C-BE32-E72D297353CC}">
                <c16:uniqueId val="{00000002-1000-40A0-BDFC-EE670745431B}"/>
              </c:ext>
            </c:extLst>
          </c:dPt>
          <c:dPt>
            <c:idx val="3"/>
            <c:invertIfNegative val="0"/>
            <c:bubble3D val="0"/>
            <c:spPr>
              <a:solidFill>
                <a:srgbClr val="00B050"/>
              </a:solidFill>
              <a:ln w="25400">
                <a:noFill/>
              </a:ln>
            </c:spPr>
            <c:extLst>
              <c:ext xmlns:c16="http://schemas.microsoft.com/office/drawing/2014/chart" uri="{C3380CC4-5D6E-409C-BE32-E72D297353CC}">
                <c16:uniqueId val="{00000003-1000-40A0-BDFC-EE670745431B}"/>
              </c:ext>
            </c:extLst>
          </c:dPt>
          <c:dLbls>
            <c:spPr>
              <a:noFill/>
              <a:ln w="25400">
                <a:noFill/>
              </a:ln>
            </c:spPr>
            <c:txPr>
              <a:bodyPr wrap="square" lIns="38100" tIns="19050" rIns="38100" bIns="19050" anchor="ctr">
                <a:spAutoFit/>
              </a:bodyPr>
              <a:lstStyle/>
              <a:p>
                <a:pPr>
                  <a:defRPr sz="1195" b="0" i="0" u="none" strike="noStrike" baseline="0">
                    <a:solidFill>
                      <a:srgbClr val="333333"/>
                    </a:solidFill>
                    <a:latin typeface="Bariol Regular"/>
                    <a:ea typeface="Bariol Regular"/>
                    <a:cs typeface="Bariol Regular"/>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'Question 10'!$B$4:$B$8</c:f>
              <c:strCache>
                <c:ptCount val="5"/>
                <c:pt idx="0">
                  <c:v>Muito insatisfatório</c:v>
                </c:pt>
                <c:pt idx="1">
                  <c:v>Insatisfatório</c:v>
                </c:pt>
                <c:pt idx="2">
                  <c:v>Satisfatório</c:v>
                </c:pt>
                <c:pt idx="3">
                  <c:v>Muito satisfatório</c:v>
                </c:pt>
                <c:pt idx="4">
                  <c:v>Não soube</c:v>
                </c:pt>
              </c:strCache>
            </c:strRef>
          </c:cat>
          <c:val>
            <c:numRef>
              <c:f>'Question 10'!$C$4:$C$8</c:f>
              <c:numCache>
                <c:formatCode>0.0%</c:formatCode>
                <c:ptCount val="5"/>
                <c:pt idx="0">
                  <c:v>4.5000000000000012E-2</c:v>
                </c:pt>
                <c:pt idx="1">
                  <c:v>0.12000000000000002</c:v>
                </c:pt>
                <c:pt idx="2">
                  <c:v>0.59</c:v>
                </c:pt>
                <c:pt idx="3">
                  <c:v>0.222</c:v>
                </c:pt>
                <c:pt idx="4">
                  <c:v>2.3E-2</c:v>
                </c:pt>
              </c:numCache>
            </c:numRef>
          </c:val>
          <c:extLst>
            <c:ext xmlns:c16="http://schemas.microsoft.com/office/drawing/2014/chart" uri="{C3380CC4-5D6E-409C-BE32-E72D297353CC}">
              <c16:uniqueId val="{00000004-1000-40A0-BDFC-EE670745431B}"/>
            </c:ext>
          </c:extLst>
        </c:ser>
        <c:dLbls>
          <c:showLegendKey val="0"/>
          <c:showVal val="0"/>
          <c:showCatName val="0"/>
          <c:showSerName val="0"/>
          <c:showPercent val="0"/>
          <c:showBubbleSize val="0"/>
        </c:dLbls>
        <c:gapWidth val="80"/>
        <c:overlap val="25"/>
        <c:axId val="62452480"/>
        <c:axId val="62454016"/>
      </c:barChart>
      <c:catAx>
        <c:axId val="62452480"/>
        <c:scaling>
          <c:orientation val="minMax"/>
        </c:scaling>
        <c:delete val="0"/>
        <c:axPos val="b"/>
        <c:numFmt formatCode="General" sourceLinked="1"/>
        <c:majorTickMark val="none"/>
        <c:minorTickMark val="none"/>
        <c:tickLblPos val="nextTo"/>
        <c:spPr>
          <a:ln w="12700">
            <a:solidFill>
              <a:srgbClr val="C0C0C0"/>
            </a:solidFill>
            <a:prstDash val="solid"/>
          </a:ln>
        </c:spPr>
        <c:txPr>
          <a:bodyPr rot="0" vert="horz"/>
          <a:lstStyle/>
          <a:p>
            <a:pPr>
              <a:defRPr sz="1195" b="0" i="0" u="none" strike="noStrike" baseline="0">
                <a:solidFill>
                  <a:srgbClr val="333333"/>
                </a:solidFill>
                <a:latin typeface="Bariol Regular"/>
                <a:ea typeface="Bariol Regular"/>
                <a:cs typeface="Bariol Regular"/>
              </a:defRPr>
            </a:pPr>
            <a:endParaRPr lang="pt-BR"/>
          </a:p>
        </c:txPr>
        <c:crossAx val="62454016"/>
        <c:crosses val="autoZero"/>
        <c:auto val="1"/>
        <c:lblAlgn val="ctr"/>
        <c:lblOffset val="100"/>
        <c:noMultiLvlLbl val="0"/>
      </c:catAx>
      <c:valAx>
        <c:axId val="62454016"/>
        <c:scaling>
          <c:orientation val="minMax"/>
        </c:scaling>
        <c:delete val="1"/>
        <c:axPos val="l"/>
        <c:majorGridlines>
          <c:spPr>
            <a:ln w="3175">
              <a:solidFill>
                <a:srgbClr val="EEEEEE"/>
              </a:solidFill>
              <a:prstDash val="solid"/>
            </a:ln>
          </c:spPr>
        </c:majorGridlines>
        <c:numFmt formatCode="0.0%" sourceLinked="1"/>
        <c:majorTickMark val="out"/>
        <c:minorTickMark val="none"/>
        <c:tickLblPos val="none"/>
        <c:crossAx val="62452480"/>
        <c:crosses val="autoZero"/>
        <c:crossBetween val="between"/>
      </c:valAx>
      <c:spPr>
        <a:noFill/>
        <a:ln w="25400">
          <a:noFill/>
        </a:ln>
      </c:spPr>
    </c:plotArea>
    <c:plotVisOnly val="1"/>
    <c:dispBlanksAs val="gap"/>
    <c:showDLblsOverMax val="0"/>
  </c:chart>
  <c:spPr>
    <a:noFill/>
    <a:ln w="6350">
      <a:noFill/>
    </a:ln>
  </c:spPr>
  <c:txPr>
    <a:bodyPr/>
    <a:lstStyle/>
    <a:p>
      <a:pPr>
        <a:defRPr sz="1195" b="0" i="0" u="none" strike="noStrike" baseline="0">
          <a:solidFill>
            <a:srgbClr val="333333"/>
          </a:solidFill>
          <a:latin typeface="Bariol Regular"/>
          <a:ea typeface="Bariol Regular"/>
          <a:cs typeface="Bariol Regular"/>
        </a:defRPr>
      </a:pPr>
      <a:endParaRPr lang="pt-BR"/>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1276713386533711"/>
          <c:y val="6.903569984537683E-2"/>
          <c:w val="0.61331276987972616"/>
          <c:h val="0.83832622392117684"/>
        </c:manualLayout>
      </c:layout>
      <c:pieChart>
        <c:varyColors val="1"/>
        <c:ser>
          <c:idx val="0"/>
          <c:order val="0"/>
          <c:spPr>
            <a:solidFill>
              <a:srgbClr val="3B485D"/>
            </a:solidFill>
          </c:spPr>
          <c:dPt>
            <c:idx val="0"/>
            <c:bubble3D val="0"/>
            <c:spPr>
              <a:solidFill>
                <a:srgbClr val="188C7E"/>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0-4387-4763-BF46-26AD71C692C0}"/>
              </c:ext>
            </c:extLst>
          </c:dPt>
          <c:dPt>
            <c:idx val="1"/>
            <c:bubble3D val="0"/>
            <c:spPr>
              <a:solidFill>
                <a:srgbClr val="8CB9E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387-4763-BF46-26AD71C692C0}"/>
              </c:ext>
            </c:extLst>
          </c:dPt>
          <c:dPt>
            <c:idx val="2"/>
            <c:bubble3D val="0"/>
            <c:spPr>
              <a:solidFill>
                <a:srgbClr val="3B485D"/>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4387-4763-BF46-26AD71C692C0}"/>
              </c:ext>
            </c:extLst>
          </c:dPt>
          <c:dLbls>
            <c:dLbl>
              <c:idx val="0"/>
              <c:layout>
                <c:manualLayout>
                  <c:x val="-0.16930336832895887"/>
                  <c:y val="-0.19540718868474791"/>
                </c:manualLayout>
              </c:layout>
              <c:spPr>
                <a:noFill/>
                <a:ln w="25400">
                  <a:noFill/>
                </a:ln>
              </c:spPr>
              <c:txPr>
                <a:bodyPr/>
                <a:lstStyle/>
                <a:p>
                  <a:pPr>
                    <a:defRPr sz="1195" b="1" i="0" u="none" strike="noStrike" baseline="0">
                      <a:solidFill>
                        <a:srgbClr val="EEEEEE"/>
                      </a:solidFill>
                      <a:latin typeface="Bariol Regular"/>
                      <a:ea typeface="Bariol Regular"/>
                      <a:cs typeface="Bariol Regular"/>
                    </a:defRPr>
                  </a:pPr>
                  <a:endParaRPr lang="pt-B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87-4763-BF46-26AD71C692C0}"/>
                </c:ext>
              </c:extLst>
            </c:dLbl>
            <c:dLbl>
              <c:idx val="1"/>
              <c:layout>
                <c:manualLayout>
                  <c:x val="0.15584055118110252"/>
                  <c:y val="0.10877223680373298"/>
                </c:manualLayout>
              </c:layout>
              <c:spPr>
                <a:noFill/>
                <a:ln w="25400">
                  <a:noFill/>
                </a:ln>
              </c:spPr>
              <c:txPr>
                <a:bodyPr/>
                <a:lstStyle/>
                <a:p>
                  <a:pPr>
                    <a:defRPr sz="1195" b="1" i="0" u="none" strike="noStrike" baseline="0">
                      <a:solidFill>
                        <a:srgbClr val="333333"/>
                      </a:solidFill>
                      <a:latin typeface="Bariol Regular"/>
                      <a:ea typeface="Bariol Regular"/>
                      <a:cs typeface="Bariol Regular"/>
                    </a:defRPr>
                  </a:pPr>
                  <a:endParaRPr lang="pt-B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387-4763-BF46-26AD71C692C0}"/>
                </c:ext>
              </c:extLst>
            </c:dLbl>
            <c:dLbl>
              <c:idx val="2"/>
              <c:layout>
                <c:manualLayout>
                  <c:x val="2.7032808398950101E-2"/>
                  <c:y val="9.6229585885097724E-2"/>
                </c:manualLayout>
              </c:layout>
              <c:spPr>
                <a:noFill/>
                <a:ln w="25400">
                  <a:noFill/>
                </a:ln>
              </c:spPr>
              <c:txPr>
                <a:bodyPr/>
                <a:lstStyle/>
                <a:p>
                  <a:pPr>
                    <a:defRPr sz="1195" b="1" i="0" u="none" strike="noStrike" baseline="0">
                      <a:solidFill>
                        <a:srgbClr val="EEEEEE"/>
                      </a:solidFill>
                      <a:latin typeface="Bariol Regular"/>
                      <a:ea typeface="Bariol Regular"/>
                      <a:cs typeface="Bariol Regular"/>
                    </a:defRPr>
                  </a:pPr>
                  <a:endParaRPr lang="pt-BR"/>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87-4763-BF46-26AD71C692C0}"/>
                </c:ext>
              </c:extLst>
            </c:dLbl>
            <c:spPr>
              <a:noFill/>
              <a:ln w="25400">
                <a:noFill/>
              </a:ln>
            </c:spPr>
            <c:txPr>
              <a:bodyPr wrap="square" lIns="38100" tIns="19050" rIns="38100" bIns="19050" anchor="ctr">
                <a:spAutoFit/>
              </a:bodyPr>
              <a:lstStyle/>
              <a:p>
                <a:pPr>
                  <a:defRPr sz="1195" b="1" i="0" u="none" strike="noStrike" baseline="0">
                    <a:solidFill>
                      <a:srgbClr val="333333"/>
                    </a:solidFill>
                    <a:latin typeface="Bariol Regular"/>
                    <a:ea typeface="Bariol Regular"/>
                    <a:cs typeface="Bariol Regular"/>
                  </a:defRPr>
                </a:pPr>
                <a:endParaRPr lang="pt-BR"/>
              </a:p>
            </c:txPr>
            <c:dLblPos val="bestFit"/>
            <c:showLegendKey val="0"/>
            <c:showVal val="1"/>
            <c:showCatName val="0"/>
            <c:showSerName val="0"/>
            <c:showPercent val="0"/>
            <c:showBubbleSize val="0"/>
            <c:showLeaderLines val="1"/>
            <c:leaderLines>
              <c:spPr>
                <a:ln w="3175">
                  <a:solidFill>
                    <a:srgbClr val="969696"/>
                  </a:solidFill>
                  <a:prstDash val="solid"/>
                </a:ln>
              </c:spPr>
            </c:leaderLines>
            <c:extLst>
              <c:ext xmlns:c15="http://schemas.microsoft.com/office/drawing/2012/chart" uri="{CE6537A1-D6FC-4f65-9D91-7224C49458BB}"/>
            </c:extLst>
          </c:dLbls>
          <c:cat>
            <c:strRef>
              <c:f>'Question 11'!$B$4:$B$6</c:f>
              <c:strCache>
                <c:ptCount val="3"/>
                <c:pt idx="0">
                  <c:v>Antes de ser atendido</c:v>
                </c:pt>
                <c:pt idx="1">
                  <c:v>Durante o atendimento</c:v>
                </c:pt>
                <c:pt idx="2">
                  <c:v>Não soube</c:v>
                </c:pt>
              </c:strCache>
            </c:strRef>
          </c:cat>
          <c:val>
            <c:numRef>
              <c:f>'Question 11'!$C$4:$C$6</c:f>
              <c:numCache>
                <c:formatCode>0.0%</c:formatCode>
                <c:ptCount val="3"/>
                <c:pt idx="0">
                  <c:v>0.71800000000000053</c:v>
                </c:pt>
                <c:pt idx="1">
                  <c:v>0.23100000000000001</c:v>
                </c:pt>
                <c:pt idx="2">
                  <c:v>5.1000000000000004E-2</c:v>
                </c:pt>
              </c:numCache>
            </c:numRef>
          </c:val>
          <c:extLst>
            <c:ext xmlns:c16="http://schemas.microsoft.com/office/drawing/2014/chart" uri="{C3380CC4-5D6E-409C-BE32-E72D297353CC}">
              <c16:uniqueId val="{00000003-4387-4763-BF46-26AD71C692C0}"/>
            </c:ext>
          </c:extLst>
        </c:ser>
        <c:dLbls>
          <c:showLegendKey val="0"/>
          <c:showVal val="0"/>
          <c:showCatName val="0"/>
          <c:showSerName val="0"/>
          <c:showPercent val="0"/>
          <c:showBubbleSize val="0"/>
          <c:showLeaderLines val="1"/>
        </c:dLbls>
        <c:firstSliceAng val="0"/>
      </c:pieChart>
      <c:spPr>
        <a:noFill/>
        <a:ln w="25400">
          <a:noFill/>
        </a:ln>
      </c:spPr>
    </c:plotArea>
    <c:legend>
      <c:legendPos val="r"/>
      <c:layout>
        <c:manualLayout>
          <c:xMode val="edge"/>
          <c:yMode val="edge"/>
          <c:x val="0.7023727034120737"/>
          <c:y val="0.29699074074074105"/>
          <c:w val="0.26195866141732282"/>
          <c:h val="0.42818642461358997"/>
        </c:manualLayout>
      </c:layout>
      <c:overlay val="0"/>
      <c:spPr>
        <a:noFill/>
        <a:ln w="25400">
          <a:noFill/>
        </a:ln>
      </c:spPr>
      <c:txPr>
        <a:bodyPr/>
        <a:lstStyle/>
        <a:p>
          <a:pPr>
            <a:defRPr sz="1095" b="0" i="0" u="none" strike="noStrike" baseline="0">
              <a:solidFill>
                <a:srgbClr val="333333"/>
              </a:solidFill>
              <a:latin typeface="Bariol Regular"/>
              <a:ea typeface="Bariol Regular"/>
              <a:cs typeface="Bariol Regular"/>
            </a:defRPr>
          </a:pPr>
          <a:endParaRPr lang="pt-BR"/>
        </a:p>
      </c:txPr>
    </c:legend>
    <c:plotVisOnly val="1"/>
    <c:dispBlanksAs val="zero"/>
    <c:showDLblsOverMax val="0"/>
  </c:chart>
  <c:spPr>
    <a:noFill/>
    <a:ln w="6350">
      <a:noFill/>
    </a:ln>
  </c:spPr>
  <c:txPr>
    <a:bodyPr/>
    <a:lstStyle/>
    <a:p>
      <a:pPr>
        <a:defRPr sz="1000" b="0" i="0" u="none" strike="noStrike" baseline="0">
          <a:solidFill>
            <a:srgbClr val="333333"/>
          </a:solidFill>
          <a:latin typeface="Bariol Regular"/>
          <a:ea typeface="Bariol Regular"/>
          <a:cs typeface="Bariol Regular"/>
        </a:defRPr>
      </a:pPr>
      <a:endParaRPr lang="pt-BR"/>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5B9BD5">
                <a:alpha val="70000"/>
              </a:srgb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Bariol Regular" panose="02000506040000020003" pitchFamily="50" charset="0"/>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'Question 12'!$B$11:$B$21</c:f>
              <c:strCache>
                <c:ptCount val="11"/>
                <c:pt idx="0">
                  <c:v>1 - Não recomendo</c:v>
                </c:pt>
                <c:pt idx="1">
                  <c:v>2</c:v>
                </c:pt>
                <c:pt idx="2">
                  <c:v>3</c:v>
                </c:pt>
                <c:pt idx="3">
                  <c:v>4</c:v>
                </c:pt>
                <c:pt idx="4">
                  <c:v>5</c:v>
                </c:pt>
                <c:pt idx="5">
                  <c:v>6</c:v>
                </c:pt>
                <c:pt idx="6">
                  <c:v>7</c:v>
                </c:pt>
                <c:pt idx="7">
                  <c:v>8</c:v>
                </c:pt>
                <c:pt idx="8">
                  <c:v>9</c:v>
                </c:pt>
                <c:pt idx="9">
                  <c:v>10 - Recomendo muito</c:v>
                </c:pt>
                <c:pt idx="10">
                  <c:v>Não soube</c:v>
                </c:pt>
              </c:strCache>
            </c:strRef>
          </c:cat>
          <c:val>
            <c:numRef>
              <c:f>'Question 12'!$D$11:$D$21</c:f>
              <c:numCache>
                <c:formatCode>0.0%</c:formatCode>
                <c:ptCount val="11"/>
                <c:pt idx="0">
                  <c:v>4.2471042471042456E-2</c:v>
                </c:pt>
                <c:pt idx="1">
                  <c:v>2.3166023166023172E-2</c:v>
                </c:pt>
                <c:pt idx="2">
                  <c:v>1.5444015444015472E-2</c:v>
                </c:pt>
                <c:pt idx="3">
                  <c:v>3.0888030888030892E-2</c:v>
                </c:pt>
                <c:pt idx="4">
                  <c:v>6.5637065637065631E-2</c:v>
                </c:pt>
                <c:pt idx="5">
                  <c:v>6.1776061776061784E-2</c:v>
                </c:pt>
                <c:pt idx="6">
                  <c:v>0.10424710424710426</c:v>
                </c:pt>
                <c:pt idx="7">
                  <c:v>0.14285714285714313</c:v>
                </c:pt>
                <c:pt idx="8">
                  <c:v>0.16988416988416991</c:v>
                </c:pt>
                <c:pt idx="9">
                  <c:v>0.31274131274131273</c:v>
                </c:pt>
                <c:pt idx="10">
                  <c:v>3.0888030888030892E-2</c:v>
                </c:pt>
              </c:numCache>
            </c:numRef>
          </c:val>
          <c:extLst>
            <c:ext xmlns:c16="http://schemas.microsoft.com/office/drawing/2014/chart" uri="{C3380CC4-5D6E-409C-BE32-E72D297353CC}">
              <c16:uniqueId val="{00000000-EDF5-4B69-8FA1-5818EDADCE03}"/>
            </c:ext>
          </c:extLst>
        </c:ser>
        <c:dLbls>
          <c:showLegendKey val="0"/>
          <c:showVal val="0"/>
          <c:showCatName val="0"/>
          <c:showSerName val="0"/>
          <c:showPercent val="0"/>
          <c:showBubbleSize val="0"/>
        </c:dLbls>
        <c:gapWidth val="80"/>
        <c:overlap val="25"/>
        <c:axId val="62532224"/>
        <c:axId val="62546304"/>
      </c:barChart>
      <c:catAx>
        <c:axId val="62532224"/>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cap="none" spc="20" normalizeH="0" baseline="0">
                <a:solidFill>
                  <a:schemeClr val="tx1"/>
                </a:solidFill>
                <a:latin typeface="Bariol Regular" panose="02000506040000020003" pitchFamily="50" charset="0"/>
                <a:ea typeface="+mn-ea"/>
                <a:cs typeface="+mn-cs"/>
              </a:defRPr>
            </a:pPr>
            <a:endParaRPr lang="pt-BR"/>
          </a:p>
        </c:txPr>
        <c:crossAx val="62546304"/>
        <c:crosses val="autoZero"/>
        <c:auto val="1"/>
        <c:lblAlgn val="ctr"/>
        <c:lblOffset val="100"/>
        <c:noMultiLvlLbl val="0"/>
      </c:catAx>
      <c:valAx>
        <c:axId val="62546304"/>
        <c:scaling>
          <c:orientation val="minMax"/>
        </c:scaling>
        <c:delete val="1"/>
        <c:axPos val="l"/>
        <c:majorGridlines>
          <c:spPr>
            <a:ln w="9525" cap="flat" cmpd="sng" algn="ctr">
              <a:solidFill>
                <a:schemeClr val="tx1">
                  <a:lumMod val="5000"/>
                  <a:lumOff val="95000"/>
                </a:schemeClr>
              </a:solidFill>
              <a:round/>
            </a:ln>
            <a:effectLst/>
          </c:spPr>
        </c:majorGridlines>
        <c:numFmt formatCode="0.0%" sourceLinked="1"/>
        <c:majorTickMark val="out"/>
        <c:minorTickMark val="none"/>
        <c:tickLblPos val="none"/>
        <c:crossAx val="62532224"/>
        <c:crosses val="autoZero"/>
        <c:crossBetween val="between"/>
      </c:valAx>
      <c:spPr>
        <a:noFill/>
        <a:ln w="25400">
          <a:noFill/>
        </a:ln>
      </c:spPr>
    </c:plotArea>
    <c:plotVisOnly val="1"/>
    <c:dispBlanksAs val="gap"/>
    <c:showDLblsOverMax val="0"/>
  </c:chart>
  <c:spPr>
    <a:noFill/>
    <a:ln w="9525" cap="flat" cmpd="sng" algn="ctr">
      <a:noFill/>
      <a:round/>
    </a:ln>
    <a:effectLst/>
  </c:spPr>
  <c:txPr>
    <a:bodyPr/>
    <a:lstStyle/>
    <a:p>
      <a:pPr>
        <a:defRPr>
          <a:solidFill>
            <a:schemeClr val="tx1"/>
          </a:solidFill>
          <a:latin typeface="Bariol Regular" panose="02000506040000020003" pitchFamily="50" charset="0"/>
        </a:defRPr>
      </a:pPr>
      <a:endParaRPr lang="pt-BR"/>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08320-EA81-485C-8B28-FB8135880C77}" type="datetimeFigureOut">
              <a:rPr lang="pt-BR" smtClean="0"/>
              <a:pPr/>
              <a:t>11/01/2017</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2DF62C-BD12-472A-A959-442DAE3FBB67}" type="slidenum">
              <a:rPr lang="pt-BR" smtClean="0"/>
              <a:pPr/>
              <a:t>‹nº›</a:t>
            </a:fld>
            <a:endParaRPr lang="pt-BR"/>
          </a:p>
        </p:txBody>
      </p:sp>
    </p:spTree>
    <p:extLst>
      <p:ext uri="{BB962C8B-B14F-4D97-AF65-F5344CB8AC3E}">
        <p14:creationId xmlns:p14="http://schemas.microsoft.com/office/powerpoint/2010/main" val="38180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Checar como se referem na RN 277.</a:t>
            </a:r>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1</a:t>
            </a:fld>
            <a:endParaRPr lang="pt-BR" dirty="0"/>
          </a:p>
        </p:txBody>
      </p:sp>
    </p:spTree>
    <p:extLst>
      <p:ext uri="{BB962C8B-B14F-4D97-AF65-F5344CB8AC3E}">
        <p14:creationId xmlns:p14="http://schemas.microsoft.com/office/powerpoint/2010/main" val="1956856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5</a:t>
            </a:fld>
            <a:endParaRPr lang="pt-BR"/>
          </a:p>
        </p:txBody>
      </p:sp>
    </p:spTree>
    <p:extLst>
      <p:ext uri="{BB962C8B-B14F-4D97-AF65-F5344CB8AC3E}">
        <p14:creationId xmlns:p14="http://schemas.microsoft.com/office/powerpoint/2010/main" val="3255913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7</a:t>
            </a:fld>
            <a:endParaRPr lang="pt-BR"/>
          </a:p>
        </p:txBody>
      </p:sp>
    </p:spTree>
    <p:extLst>
      <p:ext uri="{BB962C8B-B14F-4D97-AF65-F5344CB8AC3E}">
        <p14:creationId xmlns:p14="http://schemas.microsoft.com/office/powerpoint/2010/main" val="1556241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13</a:t>
            </a:fld>
            <a:endParaRPr lang="pt-BR"/>
          </a:p>
        </p:txBody>
      </p:sp>
    </p:spTree>
    <p:extLst>
      <p:ext uri="{BB962C8B-B14F-4D97-AF65-F5344CB8AC3E}">
        <p14:creationId xmlns:p14="http://schemas.microsoft.com/office/powerpoint/2010/main" val="1135890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15</a:t>
            </a:fld>
            <a:endParaRPr lang="pt-BR"/>
          </a:p>
        </p:txBody>
      </p:sp>
    </p:spTree>
    <p:extLst>
      <p:ext uri="{BB962C8B-B14F-4D97-AF65-F5344CB8AC3E}">
        <p14:creationId xmlns:p14="http://schemas.microsoft.com/office/powerpoint/2010/main" val="1374075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16</a:t>
            </a:fld>
            <a:endParaRPr lang="pt-BR"/>
          </a:p>
        </p:txBody>
      </p:sp>
    </p:spTree>
    <p:extLst>
      <p:ext uri="{BB962C8B-B14F-4D97-AF65-F5344CB8AC3E}">
        <p14:creationId xmlns:p14="http://schemas.microsoft.com/office/powerpoint/2010/main" val="2741757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18</a:t>
            </a:fld>
            <a:endParaRPr lang="pt-BR"/>
          </a:p>
        </p:txBody>
      </p:sp>
    </p:spTree>
    <p:extLst>
      <p:ext uri="{BB962C8B-B14F-4D97-AF65-F5344CB8AC3E}">
        <p14:creationId xmlns:p14="http://schemas.microsoft.com/office/powerpoint/2010/main" val="4088945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19</a:t>
            </a:fld>
            <a:endParaRPr lang="pt-BR"/>
          </a:p>
        </p:txBody>
      </p:sp>
    </p:spTree>
    <p:extLst>
      <p:ext uri="{BB962C8B-B14F-4D97-AF65-F5344CB8AC3E}">
        <p14:creationId xmlns:p14="http://schemas.microsoft.com/office/powerpoint/2010/main" val="3309945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962DF62C-BD12-472A-A959-442DAE3FBB67}" type="slidenum">
              <a:rPr lang="pt-BR" smtClean="0"/>
              <a:pPr/>
              <a:t>20</a:t>
            </a:fld>
            <a:endParaRPr lang="pt-BR"/>
          </a:p>
        </p:txBody>
      </p:sp>
    </p:spTree>
    <p:extLst>
      <p:ext uri="{BB962C8B-B14F-4D97-AF65-F5344CB8AC3E}">
        <p14:creationId xmlns:p14="http://schemas.microsoft.com/office/powerpoint/2010/main" val="63058326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grpSp>
        <p:nvGrpSpPr>
          <p:cNvPr id="2" name="Group 4"/>
          <p:cNvGrpSpPr>
            <a:grpSpLocks noChangeAspect="1"/>
          </p:cNvGrpSpPr>
          <p:nvPr userDrawn="1"/>
        </p:nvGrpSpPr>
        <p:grpSpPr bwMode="auto">
          <a:xfrm>
            <a:off x="0" y="0"/>
            <a:ext cx="12192000" cy="2146300"/>
            <a:chOff x="0" y="0"/>
            <a:chExt cx="7680" cy="1352"/>
          </a:xfrm>
        </p:grpSpPr>
        <p:sp>
          <p:nvSpPr>
            <p:cNvPr id="3" name="AutoShape 3"/>
            <p:cNvSpPr>
              <a:spLocks noChangeAspect="1" noChangeArrowheads="1" noTextEdit="1"/>
            </p:cNvSpPr>
            <p:nvPr userDrawn="1"/>
          </p:nvSpPr>
          <p:spPr bwMode="auto">
            <a:xfrm>
              <a:off x="0" y="0"/>
              <a:ext cx="7680"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 name="Freeform 5"/>
            <p:cNvSpPr>
              <a:spLocks/>
            </p:cNvSpPr>
            <p:nvPr userDrawn="1"/>
          </p:nvSpPr>
          <p:spPr bwMode="auto">
            <a:xfrm>
              <a:off x="0" y="0"/>
              <a:ext cx="7680" cy="1176"/>
            </a:xfrm>
            <a:custGeom>
              <a:avLst/>
              <a:gdLst>
                <a:gd name="T0" fmla="*/ 7680 w 7680"/>
                <a:gd name="T1" fmla="*/ 0 h 1176"/>
                <a:gd name="T2" fmla="*/ 0 w 7680"/>
                <a:gd name="T3" fmla="*/ 0 h 1176"/>
                <a:gd name="T4" fmla="*/ 0 w 7680"/>
                <a:gd name="T5" fmla="*/ 926 h 1176"/>
                <a:gd name="T6" fmla="*/ 770 w 7680"/>
                <a:gd name="T7" fmla="*/ 924 h 1176"/>
                <a:gd name="T8" fmla="*/ 876 w 7680"/>
                <a:gd name="T9" fmla="*/ 812 h 1176"/>
                <a:gd name="T10" fmla="*/ 936 w 7680"/>
                <a:gd name="T11" fmla="*/ 960 h 1176"/>
                <a:gd name="T12" fmla="*/ 1044 w 7680"/>
                <a:gd name="T13" fmla="*/ 428 h 1176"/>
                <a:gd name="T14" fmla="*/ 1134 w 7680"/>
                <a:gd name="T15" fmla="*/ 1176 h 1176"/>
                <a:gd name="T16" fmla="*/ 1200 w 7680"/>
                <a:gd name="T17" fmla="*/ 890 h 1176"/>
                <a:gd name="T18" fmla="*/ 1258 w 7680"/>
                <a:gd name="T19" fmla="*/ 950 h 1176"/>
                <a:gd name="T20" fmla="*/ 1328 w 7680"/>
                <a:gd name="T21" fmla="*/ 728 h 1176"/>
                <a:gd name="T22" fmla="*/ 1416 w 7680"/>
                <a:gd name="T23" fmla="*/ 1012 h 1176"/>
                <a:gd name="T24" fmla="*/ 1486 w 7680"/>
                <a:gd name="T25" fmla="*/ 880 h 1176"/>
                <a:gd name="T26" fmla="*/ 1524 w 7680"/>
                <a:gd name="T27" fmla="*/ 976 h 1176"/>
                <a:gd name="T28" fmla="*/ 1586 w 7680"/>
                <a:gd name="T29" fmla="*/ 924 h 1176"/>
                <a:gd name="T30" fmla="*/ 7680 w 7680"/>
                <a:gd name="T31" fmla="*/ 926 h 1176"/>
                <a:gd name="T32" fmla="*/ 7680 w 7680"/>
                <a:gd name="T33" fmla="*/ 0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80" h="1176">
                  <a:moveTo>
                    <a:pt x="7680" y="0"/>
                  </a:moveTo>
                  <a:lnTo>
                    <a:pt x="0" y="0"/>
                  </a:lnTo>
                  <a:lnTo>
                    <a:pt x="0" y="926"/>
                  </a:lnTo>
                  <a:lnTo>
                    <a:pt x="770" y="924"/>
                  </a:lnTo>
                  <a:lnTo>
                    <a:pt x="876" y="812"/>
                  </a:lnTo>
                  <a:lnTo>
                    <a:pt x="936" y="960"/>
                  </a:lnTo>
                  <a:lnTo>
                    <a:pt x="1044" y="428"/>
                  </a:lnTo>
                  <a:lnTo>
                    <a:pt x="1134" y="1176"/>
                  </a:lnTo>
                  <a:lnTo>
                    <a:pt x="1200" y="890"/>
                  </a:lnTo>
                  <a:lnTo>
                    <a:pt x="1258" y="950"/>
                  </a:lnTo>
                  <a:lnTo>
                    <a:pt x="1328" y="728"/>
                  </a:lnTo>
                  <a:lnTo>
                    <a:pt x="1416" y="1012"/>
                  </a:lnTo>
                  <a:lnTo>
                    <a:pt x="1486" y="880"/>
                  </a:lnTo>
                  <a:lnTo>
                    <a:pt x="1524" y="976"/>
                  </a:lnTo>
                  <a:lnTo>
                    <a:pt x="1586" y="924"/>
                  </a:lnTo>
                  <a:lnTo>
                    <a:pt x="7680" y="926"/>
                  </a:lnTo>
                  <a:lnTo>
                    <a:pt x="7680" y="0"/>
                  </a:lnTo>
                  <a:close/>
                </a:path>
              </a:pathLst>
            </a:custGeom>
            <a:solidFill>
              <a:srgbClr val="3B48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2" name="Freeform 12"/>
            <p:cNvSpPr>
              <a:spLocks/>
            </p:cNvSpPr>
            <p:nvPr userDrawn="1"/>
          </p:nvSpPr>
          <p:spPr bwMode="auto">
            <a:xfrm>
              <a:off x="672" y="566"/>
              <a:ext cx="92" cy="126"/>
            </a:xfrm>
            <a:custGeom>
              <a:avLst/>
              <a:gdLst>
                <a:gd name="T0" fmla="*/ 46 w 92"/>
                <a:gd name="T1" fmla="*/ 18 h 126"/>
                <a:gd name="T2" fmla="*/ 30 w 92"/>
                <a:gd name="T3" fmla="*/ 24 h 126"/>
                <a:gd name="T4" fmla="*/ 26 w 92"/>
                <a:gd name="T5" fmla="*/ 32 h 126"/>
                <a:gd name="T6" fmla="*/ 28 w 92"/>
                <a:gd name="T7" fmla="*/ 38 h 126"/>
                <a:gd name="T8" fmla="*/ 36 w 92"/>
                <a:gd name="T9" fmla="*/ 46 h 126"/>
                <a:gd name="T10" fmla="*/ 72 w 92"/>
                <a:gd name="T11" fmla="*/ 58 h 126"/>
                <a:gd name="T12" fmla="*/ 86 w 92"/>
                <a:gd name="T13" fmla="*/ 70 h 126"/>
                <a:gd name="T14" fmla="*/ 92 w 92"/>
                <a:gd name="T15" fmla="*/ 84 h 126"/>
                <a:gd name="T16" fmla="*/ 92 w 92"/>
                <a:gd name="T17" fmla="*/ 90 h 126"/>
                <a:gd name="T18" fmla="*/ 90 w 92"/>
                <a:gd name="T19" fmla="*/ 106 h 126"/>
                <a:gd name="T20" fmla="*/ 80 w 92"/>
                <a:gd name="T21" fmla="*/ 118 h 126"/>
                <a:gd name="T22" fmla="*/ 66 w 92"/>
                <a:gd name="T23" fmla="*/ 124 h 126"/>
                <a:gd name="T24" fmla="*/ 46 w 92"/>
                <a:gd name="T25" fmla="*/ 126 h 126"/>
                <a:gd name="T26" fmla="*/ 32 w 92"/>
                <a:gd name="T27" fmla="*/ 124 h 126"/>
                <a:gd name="T28" fmla="*/ 8 w 92"/>
                <a:gd name="T29" fmla="*/ 112 h 126"/>
                <a:gd name="T30" fmla="*/ 2 w 92"/>
                <a:gd name="T31" fmla="*/ 104 h 126"/>
                <a:gd name="T32" fmla="*/ 0 w 92"/>
                <a:gd name="T33" fmla="*/ 100 h 126"/>
                <a:gd name="T34" fmla="*/ 2 w 92"/>
                <a:gd name="T35" fmla="*/ 92 h 126"/>
                <a:gd name="T36" fmla="*/ 10 w 92"/>
                <a:gd name="T37" fmla="*/ 90 h 126"/>
                <a:gd name="T38" fmla="*/ 14 w 92"/>
                <a:gd name="T39" fmla="*/ 92 h 126"/>
                <a:gd name="T40" fmla="*/ 18 w 92"/>
                <a:gd name="T41" fmla="*/ 94 h 126"/>
                <a:gd name="T42" fmla="*/ 30 w 92"/>
                <a:gd name="T43" fmla="*/ 104 h 126"/>
                <a:gd name="T44" fmla="*/ 46 w 92"/>
                <a:gd name="T45" fmla="*/ 108 h 126"/>
                <a:gd name="T46" fmla="*/ 58 w 92"/>
                <a:gd name="T47" fmla="*/ 106 h 126"/>
                <a:gd name="T48" fmla="*/ 70 w 92"/>
                <a:gd name="T49" fmla="*/ 98 h 126"/>
                <a:gd name="T50" fmla="*/ 72 w 92"/>
                <a:gd name="T51" fmla="*/ 90 h 126"/>
                <a:gd name="T52" fmla="*/ 68 w 92"/>
                <a:gd name="T53" fmla="*/ 82 h 126"/>
                <a:gd name="T54" fmla="*/ 50 w 92"/>
                <a:gd name="T55" fmla="*/ 72 h 126"/>
                <a:gd name="T56" fmla="*/ 26 w 92"/>
                <a:gd name="T57" fmla="*/ 64 h 126"/>
                <a:gd name="T58" fmla="*/ 12 w 92"/>
                <a:gd name="T59" fmla="*/ 52 h 126"/>
                <a:gd name="T60" fmla="*/ 6 w 92"/>
                <a:gd name="T61" fmla="*/ 40 h 126"/>
                <a:gd name="T62" fmla="*/ 6 w 92"/>
                <a:gd name="T63" fmla="*/ 32 h 126"/>
                <a:gd name="T64" fmla="*/ 8 w 92"/>
                <a:gd name="T65" fmla="*/ 20 h 126"/>
                <a:gd name="T66" fmla="*/ 16 w 92"/>
                <a:gd name="T67" fmla="*/ 10 h 126"/>
                <a:gd name="T68" fmla="*/ 28 w 92"/>
                <a:gd name="T69" fmla="*/ 2 h 126"/>
                <a:gd name="T70" fmla="*/ 46 w 92"/>
                <a:gd name="T71" fmla="*/ 0 h 126"/>
                <a:gd name="T72" fmla="*/ 60 w 92"/>
                <a:gd name="T73" fmla="*/ 2 h 126"/>
                <a:gd name="T74" fmla="*/ 82 w 92"/>
                <a:gd name="T75" fmla="*/ 10 h 126"/>
                <a:gd name="T76" fmla="*/ 88 w 92"/>
                <a:gd name="T77" fmla="*/ 16 h 126"/>
                <a:gd name="T78" fmla="*/ 90 w 92"/>
                <a:gd name="T79" fmla="*/ 22 h 126"/>
                <a:gd name="T80" fmla="*/ 86 w 92"/>
                <a:gd name="T81" fmla="*/ 30 h 126"/>
                <a:gd name="T82" fmla="*/ 80 w 92"/>
                <a:gd name="T83" fmla="*/ 32 h 126"/>
                <a:gd name="T84" fmla="*/ 76 w 92"/>
                <a:gd name="T85" fmla="*/ 32 h 126"/>
                <a:gd name="T86" fmla="*/ 72 w 92"/>
                <a:gd name="T87" fmla="*/ 28 h 126"/>
                <a:gd name="T88" fmla="*/ 62 w 92"/>
                <a:gd name="T89" fmla="*/ 22 h 126"/>
                <a:gd name="T90" fmla="*/ 46 w 92"/>
                <a:gd name="T91" fmla="*/ 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126">
                  <a:moveTo>
                    <a:pt x="46" y="18"/>
                  </a:moveTo>
                  <a:lnTo>
                    <a:pt x="46" y="18"/>
                  </a:lnTo>
                  <a:lnTo>
                    <a:pt x="38" y="20"/>
                  </a:lnTo>
                  <a:lnTo>
                    <a:pt x="30" y="24"/>
                  </a:lnTo>
                  <a:lnTo>
                    <a:pt x="28" y="28"/>
                  </a:lnTo>
                  <a:lnTo>
                    <a:pt x="26" y="32"/>
                  </a:lnTo>
                  <a:lnTo>
                    <a:pt x="26" y="32"/>
                  </a:lnTo>
                  <a:lnTo>
                    <a:pt x="28" y="38"/>
                  </a:lnTo>
                  <a:lnTo>
                    <a:pt x="30" y="40"/>
                  </a:lnTo>
                  <a:lnTo>
                    <a:pt x="36" y="46"/>
                  </a:lnTo>
                  <a:lnTo>
                    <a:pt x="60" y="54"/>
                  </a:lnTo>
                  <a:lnTo>
                    <a:pt x="72" y="58"/>
                  </a:lnTo>
                  <a:lnTo>
                    <a:pt x="82" y="66"/>
                  </a:lnTo>
                  <a:lnTo>
                    <a:pt x="86" y="70"/>
                  </a:lnTo>
                  <a:lnTo>
                    <a:pt x="90" y="76"/>
                  </a:lnTo>
                  <a:lnTo>
                    <a:pt x="92" y="84"/>
                  </a:lnTo>
                  <a:lnTo>
                    <a:pt x="92" y="90"/>
                  </a:lnTo>
                  <a:lnTo>
                    <a:pt x="92" y="90"/>
                  </a:lnTo>
                  <a:lnTo>
                    <a:pt x="92" y="98"/>
                  </a:lnTo>
                  <a:lnTo>
                    <a:pt x="90" y="106"/>
                  </a:lnTo>
                  <a:lnTo>
                    <a:pt x="86" y="112"/>
                  </a:lnTo>
                  <a:lnTo>
                    <a:pt x="80" y="118"/>
                  </a:lnTo>
                  <a:lnTo>
                    <a:pt x="74" y="122"/>
                  </a:lnTo>
                  <a:lnTo>
                    <a:pt x="66" y="124"/>
                  </a:lnTo>
                  <a:lnTo>
                    <a:pt x="58" y="126"/>
                  </a:lnTo>
                  <a:lnTo>
                    <a:pt x="46" y="126"/>
                  </a:lnTo>
                  <a:lnTo>
                    <a:pt x="46" y="126"/>
                  </a:lnTo>
                  <a:lnTo>
                    <a:pt x="32" y="124"/>
                  </a:lnTo>
                  <a:lnTo>
                    <a:pt x="18" y="120"/>
                  </a:lnTo>
                  <a:lnTo>
                    <a:pt x="8" y="112"/>
                  </a:lnTo>
                  <a:lnTo>
                    <a:pt x="2" y="104"/>
                  </a:lnTo>
                  <a:lnTo>
                    <a:pt x="2" y="104"/>
                  </a:lnTo>
                  <a:lnTo>
                    <a:pt x="0" y="100"/>
                  </a:lnTo>
                  <a:lnTo>
                    <a:pt x="0" y="100"/>
                  </a:lnTo>
                  <a:lnTo>
                    <a:pt x="0" y="96"/>
                  </a:lnTo>
                  <a:lnTo>
                    <a:pt x="2" y="92"/>
                  </a:lnTo>
                  <a:lnTo>
                    <a:pt x="6" y="90"/>
                  </a:lnTo>
                  <a:lnTo>
                    <a:pt x="10" y="90"/>
                  </a:lnTo>
                  <a:lnTo>
                    <a:pt x="10" y="90"/>
                  </a:lnTo>
                  <a:lnTo>
                    <a:pt x="14" y="92"/>
                  </a:lnTo>
                  <a:lnTo>
                    <a:pt x="18" y="94"/>
                  </a:lnTo>
                  <a:lnTo>
                    <a:pt x="18" y="94"/>
                  </a:lnTo>
                  <a:lnTo>
                    <a:pt x="24" y="100"/>
                  </a:lnTo>
                  <a:lnTo>
                    <a:pt x="30" y="104"/>
                  </a:lnTo>
                  <a:lnTo>
                    <a:pt x="38" y="106"/>
                  </a:lnTo>
                  <a:lnTo>
                    <a:pt x="46" y="108"/>
                  </a:lnTo>
                  <a:lnTo>
                    <a:pt x="46" y="108"/>
                  </a:lnTo>
                  <a:lnTo>
                    <a:pt x="58" y="106"/>
                  </a:lnTo>
                  <a:lnTo>
                    <a:pt x="66" y="104"/>
                  </a:lnTo>
                  <a:lnTo>
                    <a:pt x="70" y="98"/>
                  </a:lnTo>
                  <a:lnTo>
                    <a:pt x="72" y="90"/>
                  </a:lnTo>
                  <a:lnTo>
                    <a:pt x="72" y="90"/>
                  </a:lnTo>
                  <a:lnTo>
                    <a:pt x="70" y="86"/>
                  </a:lnTo>
                  <a:lnTo>
                    <a:pt x="68" y="82"/>
                  </a:lnTo>
                  <a:lnTo>
                    <a:pt x="62" y="76"/>
                  </a:lnTo>
                  <a:lnTo>
                    <a:pt x="50" y="72"/>
                  </a:lnTo>
                  <a:lnTo>
                    <a:pt x="38" y="68"/>
                  </a:lnTo>
                  <a:lnTo>
                    <a:pt x="26" y="64"/>
                  </a:lnTo>
                  <a:lnTo>
                    <a:pt x="16" y="56"/>
                  </a:lnTo>
                  <a:lnTo>
                    <a:pt x="12" y="52"/>
                  </a:lnTo>
                  <a:lnTo>
                    <a:pt x="8" y="46"/>
                  </a:lnTo>
                  <a:lnTo>
                    <a:pt x="6" y="40"/>
                  </a:lnTo>
                  <a:lnTo>
                    <a:pt x="6" y="32"/>
                  </a:lnTo>
                  <a:lnTo>
                    <a:pt x="6" y="32"/>
                  </a:lnTo>
                  <a:lnTo>
                    <a:pt x="6" y="26"/>
                  </a:lnTo>
                  <a:lnTo>
                    <a:pt x="8" y="20"/>
                  </a:lnTo>
                  <a:lnTo>
                    <a:pt x="10" y="14"/>
                  </a:lnTo>
                  <a:lnTo>
                    <a:pt x="16" y="10"/>
                  </a:lnTo>
                  <a:lnTo>
                    <a:pt x="22" y="6"/>
                  </a:lnTo>
                  <a:lnTo>
                    <a:pt x="28" y="2"/>
                  </a:lnTo>
                  <a:lnTo>
                    <a:pt x="36" y="0"/>
                  </a:lnTo>
                  <a:lnTo>
                    <a:pt x="46" y="0"/>
                  </a:lnTo>
                  <a:lnTo>
                    <a:pt x="46" y="0"/>
                  </a:lnTo>
                  <a:lnTo>
                    <a:pt x="60" y="2"/>
                  </a:lnTo>
                  <a:lnTo>
                    <a:pt x="72" y="4"/>
                  </a:lnTo>
                  <a:lnTo>
                    <a:pt x="82" y="10"/>
                  </a:lnTo>
                  <a:lnTo>
                    <a:pt x="88" y="16"/>
                  </a:lnTo>
                  <a:lnTo>
                    <a:pt x="88" y="16"/>
                  </a:lnTo>
                  <a:lnTo>
                    <a:pt x="90" y="22"/>
                  </a:lnTo>
                  <a:lnTo>
                    <a:pt x="90" y="22"/>
                  </a:lnTo>
                  <a:lnTo>
                    <a:pt x="90" y="26"/>
                  </a:lnTo>
                  <a:lnTo>
                    <a:pt x="86" y="30"/>
                  </a:lnTo>
                  <a:lnTo>
                    <a:pt x="84" y="32"/>
                  </a:lnTo>
                  <a:lnTo>
                    <a:pt x="80" y="32"/>
                  </a:lnTo>
                  <a:lnTo>
                    <a:pt x="80" y="32"/>
                  </a:lnTo>
                  <a:lnTo>
                    <a:pt x="76" y="32"/>
                  </a:lnTo>
                  <a:lnTo>
                    <a:pt x="72" y="28"/>
                  </a:lnTo>
                  <a:lnTo>
                    <a:pt x="72" y="28"/>
                  </a:lnTo>
                  <a:lnTo>
                    <a:pt x="68" y="24"/>
                  </a:lnTo>
                  <a:lnTo>
                    <a:pt x="62" y="22"/>
                  </a:lnTo>
                  <a:lnTo>
                    <a:pt x="54" y="20"/>
                  </a:lnTo>
                  <a:lnTo>
                    <a:pt x="46"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6" name="Freeform 16"/>
            <p:cNvSpPr>
              <a:spLocks/>
            </p:cNvSpPr>
            <p:nvPr userDrawn="1"/>
          </p:nvSpPr>
          <p:spPr bwMode="auto">
            <a:xfrm>
              <a:off x="384" y="346"/>
              <a:ext cx="128" cy="166"/>
            </a:xfrm>
            <a:custGeom>
              <a:avLst/>
              <a:gdLst>
                <a:gd name="T0" fmla="*/ 0 w 128"/>
                <a:gd name="T1" fmla="*/ 102 h 166"/>
                <a:gd name="T2" fmla="*/ 0 w 128"/>
                <a:gd name="T3" fmla="*/ 102 h 166"/>
                <a:gd name="T4" fmla="*/ 2 w 128"/>
                <a:gd name="T5" fmla="*/ 92 h 166"/>
                <a:gd name="T6" fmla="*/ 4 w 128"/>
                <a:gd name="T7" fmla="*/ 82 h 166"/>
                <a:gd name="T8" fmla="*/ 8 w 128"/>
                <a:gd name="T9" fmla="*/ 74 h 166"/>
                <a:gd name="T10" fmla="*/ 12 w 128"/>
                <a:gd name="T11" fmla="*/ 66 h 166"/>
                <a:gd name="T12" fmla="*/ 18 w 128"/>
                <a:gd name="T13" fmla="*/ 58 h 166"/>
                <a:gd name="T14" fmla="*/ 26 w 128"/>
                <a:gd name="T15" fmla="*/ 52 h 166"/>
                <a:gd name="T16" fmla="*/ 34 w 128"/>
                <a:gd name="T17" fmla="*/ 46 h 166"/>
                <a:gd name="T18" fmla="*/ 42 w 128"/>
                <a:gd name="T19" fmla="*/ 42 h 166"/>
                <a:gd name="T20" fmla="*/ 64 w 128"/>
                <a:gd name="T21" fmla="*/ 0 h 166"/>
                <a:gd name="T22" fmla="*/ 86 w 128"/>
                <a:gd name="T23" fmla="*/ 42 h 166"/>
                <a:gd name="T24" fmla="*/ 86 w 128"/>
                <a:gd name="T25" fmla="*/ 42 h 166"/>
                <a:gd name="T26" fmla="*/ 94 w 128"/>
                <a:gd name="T27" fmla="*/ 46 h 166"/>
                <a:gd name="T28" fmla="*/ 102 w 128"/>
                <a:gd name="T29" fmla="*/ 52 h 166"/>
                <a:gd name="T30" fmla="*/ 110 w 128"/>
                <a:gd name="T31" fmla="*/ 58 h 166"/>
                <a:gd name="T32" fmla="*/ 116 w 128"/>
                <a:gd name="T33" fmla="*/ 66 h 166"/>
                <a:gd name="T34" fmla="*/ 120 w 128"/>
                <a:gd name="T35" fmla="*/ 74 h 166"/>
                <a:gd name="T36" fmla="*/ 124 w 128"/>
                <a:gd name="T37" fmla="*/ 82 h 166"/>
                <a:gd name="T38" fmla="*/ 126 w 128"/>
                <a:gd name="T39" fmla="*/ 92 h 166"/>
                <a:gd name="T40" fmla="*/ 128 w 128"/>
                <a:gd name="T41" fmla="*/ 102 h 166"/>
                <a:gd name="T42" fmla="*/ 128 w 128"/>
                <a:gd name="T43" fmla="*/ 102 h 166"/>
                <a:gd name="T44" fmla="*/ 126 w 128"/>
                <a:gd name="T45" fmla="*/ 114 h 166"/>
                <a:gd name="T46" fmla="*/ 122 w 128"/>
                <a:gd name="T47" fmla="*/ 126 h 166"/>
                <a:gd name="T48" fmla="*/ 116 w 128"/>
                <a:gd name="T49" fmla="*/ 138 h 166"/>
                <a:gd name="T50" fmla="*/ 108 w 128"/>
                <a:gd name="T51" fmla="*/ 146 h 166"/>
                <a:gd name="T52" fmla="*/ 100 w 128"/>
                <a:gd name="T53" fmla="*/ 154 h 166"/>
                <a:gd name="T54" fmla="*/ 88 w 128"/>
                <a:gd name="T55" fmla="*/ 160 h 166"/>
                <a:gd name="T56" fmla="*/ 76 w 128"/>
                <a:gd name="T57" fmla="*/ 164 h 166"/>
                <a:gd name="T58" fmla="*/ 64 w 128"/>
                <a:gd name="T59" fmla="*/ 166 h 166"/>
                <a:gd name="T60" fmla="*/ 64 w 128"/>
                <a:gd name="T61" fmla="*/ 166 h 166"/>
                <a:gd name="T62" fmla="*/ 52 w 128"/>
                <a:gd name="T63" fmla="*/ 164 h 166"/>
                <a:gd name="T64" fmla="*/ 40 w 128"/>
                <a:gd name="T65" fmla="*/ 160 h 166"/>
                <a:gd name="T66" fmla="*/ 28 w 128"/>
                <a:gd name="T67" fmla="*/ 154 h 166"/>
                <a:gd name="T68" fmla="*/ 20 w 128"/>
                <a:gd name="T69" fmla="*/ 146 h 166"/>
                <a:gd name="T70" fmla="*/ 12 w 128"/>
                <a:gd name="T71" fmla="*/ 138 h 166"/>
                <a:gd name="T72" fmla="*/ 6 w 128"/>
                <a:gd name="T73" fmla="*/ 126 h 166"/>
                <a:gd name="T74" fmla="*/ 2 w 128"/>
                <a:gd name="T75" fmla="*/ 114 h 166"/>
                <a:gd name="T76" fmla="*/ 0 w 128"/>
                <a:gd name="T77" fmla="*/ 10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0" y="102"/>
                  </a:moveTo>
                  <a:lnTo>
                    <a:pt x="0" y="102"/>
                  </a:lnTo>
                  <a:lnTo>
                    <a:pt x="2" y="92"/>
                  </a:lnTo>
                  <a:lnTo>
                    <a:pt x="4" y="82"/>
                  </a:lnTo>
                  <a:lnTo>
                    <a:pt x="8" y="74"/>
                  </a:lnTo>
                  <a:lnTo>
                    <a:pt x="12" y="66"/>
                  </a:lnTo>
                  <a:lnTo>
                    <a:pt x="18" y="58"/>
                  </a:lnTo>
                  <a:lnTo>
                    <a:pt x="26" y="52"/>
                  </a:lnTo>
                  <a:lnTo>
                    <a:pt x="34" y="46"/>
                  </a:lnTo>
                  <a:lnTo>
                    <a:pt x="42" y="42"/>
                  </a:lnTo>
                  <a:lnTo>
                    <a:pt x="64" y="0"/>
                  </a:lnTo>
                  <a:lnTo>
                    <a:pt x="86" y="42"/>
                  </a:lnTo>
                  <a:lnTo>
                    <a:pt x="86" y="42"/>
                  </a:lnTo>
                  <a:lnTo>
                    <a:pt x="94" y="46"/>
                  </a:lnTo>
                  <a:lnTo>
                    <a:pt x="102" y="52"/>
                  </a:lnTo>
                  <a:lnTo>
                    <a:pt x="110" y="58"/>
                  </a:lnTo>
                  <a:lnTo>
                    <a:pt x="116" y="66"/>
                  </a:lnTo>
                  <a:lnTo>
                    <a:pt x="120" y="74"/>
                  </a:lnTo>
                  <a:lnTo>
                    <a:pt x="124" y="82"/>
                  </a:lnTo>
                  <a:lnTo>
                    <a:pt x="126" y="92"/>
                  </a:lnTo>
                  <a:lnTo>
                    <a:pt x="128" y="102"/>
                  </a:lnTo>
                  <a:lnTo>
                    <a:pt x="128" y="102"/>
                  </a:lnTo>
                  <a:lnTo>
                    <a:pt x="126" y="114"/>
                  </a:lnTo>
                  <a:lnTo>
                    <a:pt x="122" y="126"/>
                  </a:lnTo>
                  <a:lnTo>
                    <a:pt x="116" y="138"/>
                  </a:lnTo>
                  <a:lnTo>
                    <a:pt x="108" y="146"/>
                  </a:lnTo>
                  <a:lnTo>
                    <a:pt x="100" y="154"/>
                  </a:lnTo>
                  <a:lnTo>
                    <a:pt x="88" y="160"/>
                  </a:lnTo>
                  <a:lnTo>
                    <a:pt x="76" y="164"/>
                  </a:lnTo>
                  <a:lnTo>
                    <a:pt x="64" y="166"/>
                  </a:lnTo>
                  <a:lnTo>
                    <a:pt x="64" y="166"/>
                  </a:lnTo>
                  <a:lnTo>
                    <a:pt x="52" y="164"/>
                  </a:lnTo>
                  <a:lnTo>
                    <a:pt x="40" y="160"/>
                  </a:lnTo>
                  <a:lnTo>
                    <a:pt x="28" y="154"/>
                  </a:lnTo>
                  <a:lnTo>
                    <a:pt x="20" y="146"/>
                  </a:lnTo>
                  <a:lnTo>
                    <a:pt x="12" y="138"/>
                  </a:lnTo>
                  <a:lnTo>
                    <a:pt x="6" y="126"/>
                  </a:lnTo>
                  <a:lnTo>
                    <a:pt x="2" y="114"/>
                  </a:lnTo>
                  <a:lnTo>
                    <a:pt x="0"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8" name="Freeform 18"/>
            <p:cNvSpPr>
              <a:spLocks/>
            </p:cNvSpPr>
            <p:nvPr userDrawn="1"/>
          </p:nvSpPr>
          <p:spPr bwMode="auto">
            <a:xfrm>
              <a:off x="384" y="146"/>
              <a:ext cx="128" cy="166"/>
            </a:xfrm>
            <a:custGeom>
              <a:avLst/>
              <a:gdLst>
                <a:gd name="T0" fmla="*/ 128 w 128"/>
                <a:gd name="T1" fmla="*/ 64 h 166"/>
                <a:gd name="T2" fmla="*/ 128 w 128"/>
                <a:gd name="T3" fmla="*/ 64 h 166"/>
                <a:gd name="T4" fmla="*/ 126 w 128"/>
                <a:gd name="T5" fmla="*/ 74 h 166"/>
                <a:gd name="T6" fmla="*/ 124 w 128"/>
                <a:gd name="T7" fmla="*/ 84 h 166"/>
                <a:gd name="T8" fmla="*/ 120 w 128"/>
                <a:gd name="T9" fmla="*/ 92 h 166"/>
                <a:gd name="T10" fmla="*/ 116 w 128"/>
                <a:gd name="T11" fmla="*/ 100 h 166"/>
                <a:gd name="T12" fmla="*/ 110 w 128"/>
                <a:gd name="T13" fmla="*/ 108 h 166"/>
                <a:gd name="T14" fmla="*/ 102 w 128"/>
                <a:gd name="T15" fmla="*/ 114 h 166"/>
                <a:gd name="T16" fmla="*/ 94 w 128"/>
                <a:gd name="T17" fmla="*/ 120 h 166"/>
                <a:gd name="T18" fmla="*/ 86 w 128"/>
                <a:gd name="T19" fmla="*/ 124 h 166"/>
                <a:gd name="T20" fmla="*/ 64 w 128"/>
                <a:gd name="T21" fmla="*/ 166 h 166"/>
                <a:gd name="T22" fmla="*/ 42 w 128"/>
                <a:gd name="T23" fmla="*/ 124 h 166"/>
                <a:gd name="T24" fmla="*/ 42 w 128"/>
                <a:gd name="T25" fmla="*/ 124 h 166"/>
                <a:gd name="T26" fmla="*/ 34 w 128"/>
                <a:gd name="T27" fmla="*/ 120 h 166"/>
                <a:gd name="T28" fmla="*/ 26 w 128"/>
                <a:gd name="T29" fmla="*/ 114 h 166"/>
                <a:gd name="T30" fmla="*/ 18 w 128"/>
                <a:gd name="T31" fmla="*/ 108 h 166"/>
                <a:gd name="T32" fmla="*/ 12 w 128"/>
                <a:gd name="T33" fmla="*/ 100 h 166"/>
                <a:gd name="T34" fmla="*/ 8 w 128"/>
                <a:gd name="T35" fmla="*/ 92 h 166"/>
                <a:gd name="T36" fmla="*/ 4 w 128"/>
                <a:gd name="T37" fmla="*/ 84 h 166"/>
                <a:gd name="T38" fmla="*/ 2 w 128"/>
                <a:gd name="T39" fmla="*/ 74 h 166"/>
                <a:gd name="T40" fmla="*/ 0 w 128"/>
                <a:gd name="T41" fmla="*/ 64 h 166"/>
                <a:gd name="T42" fmla="*/ 0 w 128"/>
                <a:gd name="T43" fmla="*/ 64 h 166"/>
                <a:gd name="T44" fmla="*/ 2 w 128"/>
                <a:gd name="T45" fmla="*/ 50 h 166"/>
                <a:gd name="T46" fmla="*/ 6 w 128"/>
                <a:gd name="T47" fmla="*/ 38 h 166"/>
                <a:gd name="T48" fmla="*/ 12 w 128"/>
                <a:gd name="T49" fmla="*/ 28 h 166"/>
                <a:gd name="T50" fmla="*/ 20 w 128"/>
                <a:gd name="T51" fmla="*/ 18 h 166"/>
                <a:gd name="T52" fmla="*/ 28 w 128"/>
                <a:gd name="T53" fmla="*/ 10 h 166"/>
                <a:gd name="T54" fmla="*/ 40 w 128"/>
                <a:gd name="T55" fmla="*/ 6 h 166"/>
                <a:gd name="T56" fmla="*/ 52 w 128"/>
                <a:gd name="T57" fmla="*/ 2 h 166"/>
                <a:gd name="T58" fmla="*/ 64 w 128"/>
                <a:gd name="T59" fmla="*/ 0 h 166"/>
                <a:gd name="T60" fmla="*/ 64 w 128"/>
                <a:gd name="T61" fmla="*/ 0 h 166"/>
                <a:gd name="T62" fmla="*/ 76 w 128"/>
                <a:gd name="T63" fmla="*/ 2 h 166"/>
                <a:gd name="T64" fmla="*/ 88 w 128"/>
                <a:gd name="T65" fmla="*/ 6 h 166"/>
                <a:gd name="T66" fmla="*/ 100 w 128"/>
                <a:gd name="T67" fmla="*/ 10 h 166"/>
                <a:gd name="T68" fmla="*/ 108 w 128"/>
                <a:gd name="T69" fmla="*/ 18 h 166"/>
                <a:gd name="T70" fmla="*/ 116 w 128"/>
                <a:gd name="T71" fmla="*/ 28 h 166"/>
                <a:gd name="T72" fmla="*/ 122 w 128"/>
                <a:gd name="T73" fmla="*/ 38 h 166"/>
                <a:gd name="T74" fmla="*/ 126 w 128"/>
                <a:gd name="T75" fmla="*/ 50 h 166"/>
                <a:gd name="T76" fmla="*/ 128 w 128"/>
                <a:gd name="T77" fmla="*/ 6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128" y="64"/>
                  </a:moveTo>
                  <a:lnTo>
                    <a:pt x="128" y="64"/>
                  </a:lnTo>
                  <a:lnTo>
                    <a:pt x="126" y="74"/>
                  </a:lnTo>
                  <a:lnTo>
                    <a:pt x="124" y="84"/>
                  </a:lnTo>
                  <a:lnTo>
                    <a:pt x="120" y="92"/>
                  </a:lnTo>
                  <a:lnTo>
                    <a:pt x="116" y="100"/>
                  </a:lnTo>
                  <a:lnTo>
                    <a:pt x="110" y="108"/>
                  </a:lnTo>
                  <a:lnTo>
                    <a:pt x="102" y="114"/>
                  </a:lnTo>
                  <a:lnTo>
                    <a:pt x="94" y="120"/>
                  </a:lnTo>
                  <a:lnTo>
                    <a:pt x="86" y="124"/>
                  </a:lnTo>
                  <a:lnTo>
                    <a:pt x="64" y="166"/>
                  </a:lnTo>
                  <a:lnTo>
                    <a:pt x="42" y="124"/>
                  </a:lnTo>
                  <a:lnTo>
                    <a:pt x="42" y="124"/>
                  </a:lnTo>
                  <a:lnTo>
                    <a:pt x="34" y="120"/>
                  </a:lnTo>
                  <a:lnTo>
                    <a:pt x="26" y="114"/>
                  </a:lnTo>
                  <a:lnTo>
                    <a:pt x="18" y="108"/>
                  </a:lnTo>
                  <a:lnTo>
                    <a:pt x="12" y="100"/>
                  </a:lnTo>
                  <a:lnTo>
                    <a:pt x="8" y="92"/>
                  </a:lnTo>
                  <a:lnTo>
                    <a:pt x="4" y="84"/>
                  </a:lnTo>
                  <a:lnTo>
                    <a:pt x="2" y="74"/>
                  </a:lnTo>
                  <a:lnTo>
                    <a:pt x="0" y="64"/>
                  </a:lnTo>
                  <a:lnTo>
                    <a:pt x="0" y="64"/>
                  </a:lnTo>
                  <a:lnTo>
                    <a:pt x="2" y="50"/>
                  </a:lnTo>
                  <a:lnTo>
                    <a:pt x="6" y="38"/>
                  </a:lnTo>
                  <a:lnTo>
                    <a:pt x="12" y="28"/>
                  </a:lnTo>
                  <a:lnTo>
                    <a:pt x="20" y="18"/>
                  </a:lnTo>
                  <a:lnTo>
                    <a:pt x="28" y="10"/>
                  </a:lnTo>
                  <a:lnTo>
                    <a:pt x="40" y="6"/>
                  </a:lnTo>
                  <a:lnTo>
                    <a:pt x="52" y="2"/>
                  </a:lnTo>
                  <a:lnTo>
                    <a:pt x="64" y="0"/>
                  </a:lnTo>
                  <a:lnTo>
                    <a:pt x="64" y="0"/>
                  </a:lnTo>
                  <a:lnTo>
                    <a:pt x="76" y="2"/>
                  </a:lnTo>
                  <a:lnTo>
                    <a:pt x="88" y="6"/>
                  </a:lnTo>
                  <a:lnTo>
                    <a:pt x="100" y="10"/>
                  </a:lnTo>
                  <a:lnTo>
                    <a:pt x="108" y="18"/>
                  </a:lnTo>
                  <a:lnTo>
                    <a:pt x="116" y="28"/>
                  </a:lnTo>
                  <a:lnTo>
                    <a:pt x="122" y="38"/>
                  </a:lnTo>
                  <a:lnTo>
                    <a:pt x="126" y="50"/>
                  </a:lnTo>
                  <a:lnTo>
                    <a:pt x="128"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9" name="Freeform 19"/>
            <p:cNvSpPr>
              <a:spLocks/>
            </p:cNvSpPr>
            <p:nvPr userDrawn="1"/>
          </p:nvSpPr>
          <p:spPr bwMode="auto">
            <a:xfrm>
              <a:off x="0" y="182"/>
              <a:ext cx="7680" cy="1170"/>
            </a:xfrm>
            <a:custGeom>
              <a:avLst/>
              <a:gdLst>
                <a:gd name="T0" fmla="*/ 1572 w 7680"/>
                <a:gd name="T1" fmla="*/ 708 h 1170"/>
                <a:gd name="T2" fmla="*/ 1566 w 7680"/>
                <a:gd name="T3" fmla="*/ 710 h 1170"/>
                <a:gd name="T4" fmla="*/ 1548 w 7680"/>
                <a:gd name="T5" fmla="*/ 720 h 1170"/>
                <a:gd name="T6" fmla="*/ 1508 w 7680"/>
                <a:gd name="T7" fmla="*/ 664 h 1170"/>
                <a:gd name="T8" fmla="*/ 1486 w 7680"/>
                <a:gd name="T9" fmla="*/ 644 h 1170"/>
                <a:gd name="T10" fmla="*/ 1466 w 7680"/>
                <a:gd name="T11" fmla="*/ 644 h 1170"/>
                <a:gd name="T12" fmla="*/ 1444 w 7680"/>
                <a:gd name="T13" fmla="*/ 666 h 1170"/>
                <a:gd name="T14" fmla="*/ 1372 w 7680"/>
                <a:gd name="T15" fmla="*/ 506 h 1170"/>
                <a:gd name="T16" fmla="*/ 1350 w 7680"/>
                <a:gd name="T17" fmla="*/ 484 h 1170"/>
                <a:gd name="T18" fmla="*/ 1328 w 7680"/>
                <a:gd name="T19" fmla="*/ 482 h 1170"/>
                <a:gd name="T20" fmla="*/ 1306 w 7680"/>
                <a:gd name="T21" fmla="*/ 504 h 1170"/>
                <a:gd name="T22" fmla="*/ 1230 w 7680"/>
                <a:gd name="T23" fmla="*/ 668 h 1170"/>
                <a:gd name="T24" fmla="*/ 1204 w 7680"/>
                <a:gd name="T25" fmla="*/ 654 h 1170"/>
                <a:gd name="T26" fmla="*/ 1184 w 7680"/>
                <a:gd name="T27" fmla="*/ 660 h 1170"/>
                <a:gd name="T28" fmla="*/ 1168 w 7680"/>
                <a:gd name="T29" fmla="*/ 684 h 1170"/>
                <a:gd name="T30" fmla="*/ 1084 w 7680"/>
                <a:gd name="T31" fmla="*/ 32 h 1170"/>
                <a:gd name="T32" fmla="*/ 1064 w 7680"/>
                <a:gd name="T33" fmla="*/ 2 h 1170"/>
                <a:gd name="T34" fmla="*/ 1046 w 7680"/>
                <a:gd name="T35" fmla="*/ 0 h 1170"/>
                <a:gd name="T36" fmla="*/ 1020 w 7680"/>
                <a:gd name="T37" fmla="*/ 18 h 1170"/>
                <a:gd name="T38" fmla="*/ 900 w 7680"/>
                <a:gd name="T39" fmla="*/ 598 h 1170"/>
                <a:gd name="T40" fmla="*/ 888 w 7680"/>
                <a:gd name="T41" fmla="*/ 584 h 1170"/>
                <a:gd name="T42" fmla="*/ 872 w 7680"/>
                <a:gd name="T43" fmla="*/ 578 h 1170"/>
                <a:gd name="T44" fmla="*/ 848 w 7680"/>
                <a:gd name="T45" fmla="*/ 584 h 1170"/>
                <a:gd name="T46" fmla="*/ 0 w 7680"/>
                <a:gd name="T47" fmla="*/ 710 h 1170"/>
                <a:gd name="T48" fmla="*/ 0 w 7680"/>
                <a:gd name="T49" fmla="*/ 778 h 1170"/>
                <a:gd name="T50" fmla="*/ 778 w 7680"/>
                <a:gd name="T51" fmla="*/ 776 h 1170"/>
                <a:gd name="T52" fmla="*/ 798 w 7680"/>
                <a:gd name="T53" fmla="*/ 762 h 1170"/>
                <a:gd name="T54" fmla="*/ 912 w 7680"/>
                <a:gd name="T55" fmla="*/ 806 h 1170"/>
                <a:gd name="T56" fmla="*/ 936 w 7680"/>
                <a:gd name="T57" fmla="*/ 826 h 1170"/>
                <a:gd name="T58" fmla="*/ 958 w 7680"/>
                <a:gd name="T59" fmla="*/ 824 h 1170"/>
                <a:gd name="T60" fmla="*/ 976 w 7680"/>
                <a:gd name="T61" fmla="*/ 798 h 1170"/>
                <a:gd name="T62" fmla="*/ 1100 w 7680"/>
                <a:gd name="T63" fmla="*/ 1140 h 1170"/>
                <a:gd name="T64" fmla="*/ 1122 w 7680"/>
                <a:gd name="T65" fmla="*/ 1168 h 1170"/>
                <a:gd name="T66" fmla="*/ 1134 w 7680"/>
                <a:gd name="T67" fmla="*/ 1170 h 1170"/>
                <a:gd name="T68" fmla="*/ 1156 w 7680"/>
                <a:gd name="T69" fmla="*/ 1162 h 1170"/>
                <a:gd name="T70" fmla="*/ 1222 w 7680"/>
                <a:gd name="T71" fmla="*/ 778 h 1170"/>
                <a:gd name="T72" fmla="*/ 1236 w 7680"/>
                <a:gd name="T73" fmla="*/ 794 h 1170"/>
                <a:gd name="T74" fmla="*/ 1264 w 7680"/>
                <a:gd name="T75" fmla="*/ 802 h 1170"/>
                <a:gd name="T76" fmla="*/ 1280 w 7680"/>
                <a:gd name="T77" fmla="*/ 794 h 1170"/>
                <a:gd name="T78" fmla="*/ 1334 w 7680"/>
                <a:gd name="T79" fmla="*/ 640 h 1170"/>
                <a:gd name="T80" fmla="*/ 1392 w 7680"/>
                <a:gd name="T81" fmla="*/ 864 h 1170"/>
                <a:gd name="T82" fmla="*/ 1418 w 7680"/>
                <a:gd name="T83" fmla="*/ 878 h 1170"/>
                <a:gd name="T84" fmla="*/ 1440 w 7680"/>
                <a:gd name="T85" fmla="*/ 872 h 1170"/>
                <a:gd name="T86" fmla="*/ 1480 w 7680"/>
                <a:gd name="T87" fmla="*/ 774 h 1170"/>
                <a:gd name="T88" fmla="*/ 1498 w 7680"/>
                <a:gd name="T89" fmla="*/ 814 h 1170"/>
                <a:gd name="T90" fmla="*/ 1518 w 7680"/>
                <a:gd name="T91" fmla="*/ 828 h 1170"/>
                <a:gd name="T92" fmla="*/ 1536 w 7680"/>
                <a:gd name="T93" fmla="*/ 826 h 1170"/>
                <a:gd name="T94" fmla="*/ 1588 w 7680"/>
                <a:gd name="T95" fmla="*/ 776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80" h="1170">
                  <a:moveTo>
                    <a:pt x="7680" y="710"/>
                  </a:moveTo>
                  <a:lnTo>
                    <a:pt x="1572" y="708"/>
                  </a:lnTo>
                  <a:lnTo>
                    <a:pt x="1572" y="708"/>
                  </a:lnTo>
                  <a:lnTo>
                    <a:pt x="1572" y="708"/>
                  </a:lnTo>
                  <a:lnTo>
                    <a:pt x="1572" y="708"/>
                  </a:lnTo>
                  <a:lnTo>
                    <a:pt x="1566" y="710"/>
                  </a:lnTo>
                  <a:lnTo>
                    <a:pt x="1558" y="712"/>
                  </a:lnTo>
                  <a:lnTo>
                    <a:pt x="1552" y="714"/>
                  </a:lnTo>
                  <a:lnTo>
                    <a:pt x="1548" y="720"/>
                  </a:lnTo>
                  <a:lnTo>
                    <a:pt x="1536" y="732"/>
                  </a:lnTo>
                  <a:lnTo>
                    <a:pt x="1508" y="664"/>
                  </a:lnTo>
                  <a:lnTo>
                    <a:pt x="1508" y="664"/>
                  </a:lnTo>
                  <a:lnTo>
                    <a:pt x="1502" y="654"/>
                  </a:lnTo>
                  <a:lnTo>
                    <a:pt x="1496" y="648"/>
                  </a:lnTo>
                  <a:lnTo>
                    <a:pt x="1486" y="644"/>
                  </a:lnTo>
                  <a:lnTo>
                    <a:pt x="1476" y="642"/>
                  </a:lnTo>
                  <a:lnTo>
                    <a:pt x="1476" y="642"/>
                  </a:lnTo>
                  <a:lnTo>
                    <a:pt x="1466" y="644"/>
                  </a:lnTo>
                  <a:lnTo>
                    <a:pt x="1456" y="648"/>
                  </a:lnTo>
                  <a:lnTo>
                    <a:pt x="1450" y="656"/>
                  </a:lnTo>
                  <a:lnTo>
                    <a:pt x="1444" y="666"/>
                  </a:lnTo>
                  <a:lnTo>
                    <a:pt x="1424" y="724"/>
                  </a:lnTo>
                  <a:lnTo>
                    <a:pt x="1372" y="506"/>
                  </a:lnTo>
                  <a:lnTo>
                    <a:pt x="1372" y="506"/>
                  </a:lnTo>
                  <a:lnTo>
                    <a:pt x="1366" y="496"/>
                  </a:lnTo>
                  <a:lnTo>
                    <a:pt x="1360" y="488"/>
                  </a:lnTo>
                  <a:lnTo>
                    <a:pt x="1350" y="484"/>
                  </a:lnTo>
                  <a:lnTo>
                    <a:pt x="1340" y="480"/>
                  </a:lnTo>
                  <a:lnTo>
                    <a:pt x="1340" y="480"/>
                  </a:lnTo>
                  <a:lnTo>
                    <a:pt x="1328" y="482"/>
                  </a:lnTo>
                  <a:lnTo>
                    <a:pt x="1318" y="488"/>
                  </a:lnTo>
                  <a:lnTo>
                    <a:pt x="1310" y="494"/>
                  </a:lnTo>
                  <a:lnTo>
                    <a:pt x="1306" y="504"/>
                  </a:lnTo>
                  <a:lnTo>
                    <a:pt x="1246" y="692"/>
                  </a:lnTo>
                  <a:lnTo>
                    <a:pt x="1230" y="668"/>
                  </a:lnTo>
                  <a:lnTo>
                    <a:pt x="1230" y="668"/>
                  </a:lnTo>
                  <a:lnTo>
                    <a:pt x="1222" y="662"/>
                  </a:lnTo>
                  <a:lnTo>
                    <a:pt x="1214" y="656"/>
                  </a:lnTo>
                  <a:lnTo>
                    <a:pt x="1204" y="654"/>
                  </a:lnTo>
                  <a:lnTo>
                    <a:pt x="1194" y="656"/>
                  </a:lnTo>
                  <a:lnTo>
                    <a:pt x="1194" y="656"/>
                  </a:lnTo>
                  <a:lnTo>
                    <a:pt x="1184" y="660"/>
                  </a:lnTo>
                  <a:lnTo>
                    <a:pt x="1176" y="666"/>
                  </a:lnTo>
                  <a:lnTo>
                    <a:pt x="1172" y="674"/>
                  </a:lnTo>
                  <a:lnTo>
                    <a:pt x="1168" y="684"/>
                  </a:lnTo>
                  <a:lnTo>
                    <a:pt x="1146" y="834"/>
                  </a:lnTo>
                  <a:lnTo>
                    <a:pt x="1084" y="32"/>
                  </a:lnTo>
                  <a:lnTo>
                    <a:pt x="1084" y="32"/>
                  </a:lnTo>
                  <a:lnTo>
                    <a:pt x="1082" y="20"/>
                  </a:lnTo>
                  <a:lnTo>
                    <a:pt x="1074" y="10"/>
                  </a:lnTo>
                  <a:lnTo>
                    <a:pt x="1064" y="2"/>
                  </a:lnTo>
                  <a:lnTo>
                    <a:pt x="1052" y="0"/>
                  </a:lnTo>
                  <a:lnTo>
                    <a:pt x="1052" y="0"/>
                  </a:lnTo>
                  <a:lnTo>
                    <a:pt x="1046" y="0"/>
                  </a:lnTo>
                  <a:lnTo>
                    <a:pt x="1040" y="2"/>
                  </a:lnTo>
                  <a:lnTo>
                    <a:pt x="1028" y="8"/>
                  </a:lnTo>
                  <a:lnTo>
                    <a:pt x="1020" y="18"/>
                  </a:lnTo>
                  <a:lnTo>
                    <a:pt x="1016" y="28"/>
                  </a:lnTo>
                  <a:lnTo>
                    <a:pt x="926" y="664"/>
                  </a:lnTo>
                  <a:lnTo>
                    <a:pt x="900" y="598"/>
                  </a:lnTo>
                  <a:lnTo>
                    <a:pt x="900" y="598"/>
                  </a:lnTo>
                  <a:lnTo>
                    <a:pt x="896" y="590"/>
                  </a:lnTo>
                  <a:lnTo>
                    <a:pt x="888" y="584"/>
                  </a:lnTo>
                  <a:lnTo>
                    <a:pt x="882" y="580"/>
                  </a:lnTo>
                  <a:lnTo>
                    <a:pt x="872" y="578"/>
                  </a:lnTo>
                  <a:lnTo>
                    <a:pt x="872" y="578"/>
                  </a:lnTo>
                  <a:lnTo>
                    <a:pt x="864" y="578"/>
                  </a:lnTo>
                  <a:lnTo>
                    <a:pt x="854" y="580"/>
                  </a:lnTo>
                  <a:lnTo>
                    <a:pt x="848" y="584"/>
                  </a:lnTo>
                  <a:lnTo>
                    <a:pt x="840" y="590"/>
                  </a:lnTo>
                  <a:lnTo>
                    <a:pt x="754" y="708"/>
                  </a:lnTo>
                  <a:lnTo>
                    <a:pt x="0" y="710"/>
                  </a:lnTo>
                  <a:lnTo>
                    <a:pt x="0" y="778"/>
                  </a:lnTo>
                  <a:lnTo>
                    <a:pt x="0" y="778"/>
                  </a:lnTo>
                  <a:lnTo>
                    <a:pt x="0" y="778"/>
                  </a:lnTo>
                  <a:lnTo>
                    <a:pt x="770" y="776"/>
                  </a:lnTo>
                  <a:lnTo>
                    <a:pt x="770" y="776"/>
                  </a:lnTo>
                  <a:lnTo>
                    <a:pt x="778" y="776"/>
                  </a:lnTo>
                  <a:lnTo>
                    <a:pt x="786" y="772"/>
                  </a:lnTo>
                  <a:lnTo>
                    <a:pt x="792" y="768"/>
                  </a:lnTo>
                  <a:lnTo>
                    <a:pt x="798" y="762"/>
                  </a:lnTo>
                  <a:lnTo>
                    <a:pt x="860" y="680"/>
                  </a:lnTo>
                  <a:lnTo>
                    <a:pt x="912" y="806"/>
                  </a:lnTo>
                  <a:lnTo>
                    <a:pt x="912" y="806"/>
                  </a:lnTo>
                  <a:lnTo>
                    <a:pt x="918" y="816"/>
                  </a:lnTo>
                  <a:lnTo>
                    <a:pt x="926" y="822"/>
                  </a:lnTo>
                  <a:lnTo>
                    <a:pt x="936" y="826"/>
                  </a:lnTo>
                  <a:lnTo>
                    <a:pt x="948" y="826"/>
                  </a:lnTo>
                  <a:lnTo>
                    <a:pt x="948" y="826"/>
                  </a:lnTo>
                  <a:lnTo>
                    <a:pt x="958" y="824"/>
                  </a:lnTo>
                  <a:lnTo>
                    <a:pt x="966" y="818"/>
                  </a:lnTo>
                  <a:lnTo>
                    <a:pt x="974" y="808"/>
                  </a:lnTo>
                  <a:lnTo>
                    <a:pt x="976" y="798"/>
                  </a:lnTo>
                  <a:lnTo>
                    <a:pt x="1040" y="348"/>
                  </a:lnTo>
                  <a:lnTo>
                    <a:pt x="1100" y="1140"/>
                  </a:lnTo>
                  <a:lnTo>
                    <a:pt x="1100" y="1140"/>
                  </a:lnTo>
                  <a:lnTo>
                    <a:pt x="1104" y="1152"/>
                  </a:lnTo>
                  <a:lnTo>
                    <a:pt x="1112" y="1162"/>
                  </a:lnTo>
                  <a:lnTo>
                    <a:pt x="1122" y="1168"/>
                  </a:lnTo>
                  <a:lnTo>
                    <a:pt x="1134" y="1170"/>
                  </a:lnTo>
                  <a:lnTo>
                    <a:pt x="1134" y="1170"/>
                  </a:lnTo>
                  <a:lnTo>
                    <a:pt x="1134" y="1170"/>
                  </a:lnTo>
                  <a:lnTo>
                    <a:pt x="1134" y="1170"/>
                  </a:lnTo>
                  <a:lnTo>
                    <a:pt x="1146" y="1168"/>
                  </a:lnTo>
                  <a:lnTo>
                    <a:pt x="1156" y="1162"/>
                  </a:lnTo>
                  <a:lnTo>
                    <a:pt x="1164" y="1154"/>
                  </a:lnTo>
                  <a:lnTo>
                    <a:pt x="1168" y="1142"/>
                  </a:lnTo>
                  <a:lnTo>
                    <a:pt x="1222" y="778"/>
                  </a:lnTo>
                  <a:lnTo>
                    <a:pt x="1230" y="788"/>
                  </a:lnTo>
                  <a:lnTo>
                    <a:pt x="1230" y="788"/>
                  </a:lnTo>
                  <a:lnTo>
                    <a:pt x="1236" y="794"/>
                  </a:lnTo>
                  <a:lnTo>
                    <a:pt x="1244" y="798"/>
                  </a:lnTo>
                  <a:lnTo>
                    <a:pt x="1254" y="802"/>
                  </a:lnTo>
                  <a:lnTo>
                    <a:pt x="1264" y="802"/>
                  </a:lnTo>
                  <a:lnTo>
                    <a:pt x="1264" y="802"/>
                  </a:lnTo>
                  <a:lnTo>
                    <a:pt x="1272" y="798"/>
                  </a:lnTo>
                  <a:lnTo>
                    <a:pt x="1280" y="794"/>
                  </a:lnTo>
                  <a:lnTo>
                    <a:pt x="1286" y="786"/>
                  </a:lnTo>
                  <a:lnTo>
                    <a:pt x="1290" y="778"/>
                  </a:lnTo>
                  <a:lnTo>
                    <a:pt x="1334" y="640"/>
                  </a:lnTo>
                  <a:lnTo>
                    <a:pt x="1388" y="854"/>
                  </a:lnTo>
                  <a:lnTo>
                    <a:pt x="1388" y="854"/>
                  </a:lnTo>
                  <a:lnTo>
                    <a:pt x="1392" y="864"/>
                  </a:lnTo>
                  <a:lnTo>
                    <a:pt x="1398" y="872"/>
                  </a:lnTo>
                  <a:lnTo>
                    <a:pt x="1408" y="876"/>
                  </a:lnTo>
                  <a:lnTo>
                    <a:pt x="1418" y="878"/>
                  </a:lnTo>
                  <a:lnTo>
                    <a:pt x="1418" y="878"/>
                  </a:lnTo>
                  <a:lnTo>
                    <a:pt x="1430" y="878"/>
                  </a:lnTo>
                  <a:lnTo>
                    <a:pt x="1440" y="872"/>
                  </a:lnTo>
                  <a:lnTo>
                    <a:pt x="1448" y="866"/>
                  </a:lnTo>
                  <a:lnTo>
                    <a:pt x="1452" y="856"/>
                  </a:lnTo>
                  <a:lnTo>
                    <a:pt x="1480" y="774"/>
                  </a:lnTo>
                  <a:lnTo>
                    <a:pt x="1494" y="806"/>
                  </a:lnTo>
                  <a:lnTo>
                    <a:pt x="1494" y="806"/>
                  </a:lnTo>
                  <a:lnTo>
                    <a:pt x="1498" y="814"/>
                  </a:lnTo>
                  <a:lnTo>
                    <a:pt x="1504" y="820"/>
                  </a:lnTo>
                  <a:lnTo>
                    <a:pt x="1510" y="824"/>
                  </a:lnTo>
                  <a:lnTo>
                    <a:pt x="1518" y="828"/>
                  </a:lnTo>
                  <a:lnTo>
                    <a:pt x="1518" y="828"/>
                  </a:lnTo>
                  <a:lnTo>
                    <a:pt x="1528" y="828"/>
                  </a:lnTo>
                  <a:lnTo>
                    <a:pt x="1536" y="826"/>
                  </a:lnTo>
                  <a:lnTo>
                    <a:pt x="1544" y="822"/>
                  </a:lnTo>
                  <a:lnTo>
                    <a:pt x="1550" y="818"/>
                  </a:lnTo>
                  <a:lnTo>
                    <a:pt x="1588" y="776"/>
                  </a:lnTo>
                  <a:lnTo>
                    <a:pt x="7680" y="778"/>
                  </a:lnTo>
                  <a:lnTo>
                    <a:pt x="7680" y="710"/>
                  </a:lnTo>
                  <a:close/>
                </a:path>
              </a:pathLst>
            </a:custGeom>
            <a:solidFill>
              <a:srgbClr val="4EB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pic>
        <p:nvPicPr>
          <p:cNvPr id="20" name="Imagem 19"/>
          <p:cNvPicPr>
            <a:picLocks noChangeAspect="1"/>
          </p:cNvPicPr>
          <p:nvPr userDrawn="1"/>
        </p:nvPicPr>
        <p:blipFill rotWithShape="1">
          <a:blip r:embed="rId2" cstate="print">
            <a:biLevel thresh="75000"/>
            <a:extLst>
              <a:ext uri="{BEBA8EAE-BF5A-486C-A8C5-ECC9F3942E4B}">
                <a14:imgProps xmlns:a14="http://schemas.microsoft.com/office/drawing/2010/main">
                  <a14:imgLayer r:embed="rId3">
                    <a14:imgEffect>
                      <a14:brightnessContrast bright="70000"/>
                    </a14:imgEffect>
                  </a14:imgLayer>
                </a14:imgProps>
              </a:ext>
              <a:ext uri="{28A0092B-C50C-407E-A947-70E740481C1C}">
                <a14:useLocalDpi xmlns:a14="http://schemas.microsoft.com/office/drawing/2010/main" val="0"/>
              </a:ext>
            </a:extLst>
          </a:blip>
          <a:srcRect l="17307" t="24361" r="61252" b="26615"/>
          <a:stretch/>
        </p:blipFill>
        <p:spPr>
          <a:xfrm>
            <a:off x="433157" y="173341"/>
            <a:ext cx="549137" cy="697007"/>
          </a:xfrm>
          <a:prstGeom prst="rect">
            <a:avLst/>
          </a:prstGeom>
          <a:noFill/>
        </p:spPr>
      </p:pic>
      <p:pic>
        <p:nvPicPr>
          <p:cNvPr id="21" name="Imagem 20"/>
          <p:cNvPicPr>
            <a:picLocks noChangeAspect="1"/>
          </p:cNvPicPr>
          <p:nvPr userDrawn="1"/>
        </p:nvPicPr>
        <p:blipFill rotWithShape="1">
          <a:blip r:embed="rId4" cstate="print">
            <a:biLevel thresh="75000"/>
            <a:extLst>
              <a:ext uri="{BEBA8EAE-BF5A-486C-A8C5-ECC9F3942E4B}">
                <a14:imgProps xmlns:a14="http://schemas.microsoft.com/office/drawing/2010/main">
                  <a14:imgLayer r:embed="rId3">
                    <a14:imgEffect>
                      <a14:brightnessContrast bright="70000"/>
                    </a14:imgEffect>
                  </a14:imgLayer>
                </a14:imgProps>
              </a:ext>
              <a:ext uri="{28A0092B-C50C-407E-A947-70E740481C1C}">
                <a14:useLocalDpi xmlns:a14="http://schemas.microsoft.com/office/drawing/2010/main" val="0"/>
              </a:ext>
            </a:extLst>
          </a:blip>
          <a:srcRect l="39416" t="36957" r="18643" b="39072"/>
          <a:stretch/>
        </p:blipFill>
        <p:spPr>
          <a:xfrm>
            <a:off x="184358" y="816196"/>
            <a:ext cx="1087770" cy="345126"/>
          </a:xfrm>
          <a:prstGeom prst="rect">
            <a:avLst/>
          </a:prstGeom>
          <a:noFill/>
        </p:spPr>
      </p:pic>
    </p:spTree>
    <p:extLst>
      <p:ext uri="{BB962C8B-B14F-4D97-AF65-F5344CB8AC3E}">
        <p14:creationId xmlns:p14="http://schemas.microsoft.com/office/powerpoint/2010/main" val="563516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grpSp>
        <p:nvGrpSpPr>
          <p:cNvPr id="2" name="Group 4"/>
          <p:cNvGrpSpPr>
            <a:grpSpLocks noChangeAspect="1"/>
          </p:cNvGrpSpPr>
          <p:nvPr userDrawn="1"/>
        </p:nvGrpSpPr>
        <p:grpSpPr bwMode="auto">
          <a:xfrm>
            <a:off x="0" y="0"/>
            <a:ext cx="12192000" cy="2146300"/>
            <a:chOff x="0" y="0"/>
            <a:chExt cx="7680" cy="1352"/>
          </a:xfrm>
        </p:grpSpPr>
        <p:sp>
          <p:nvSpPr>
            <p:cNvPr id="3" name="AutoShape 3"/>
            <p:cNvSpPr>
              <a:spLocks noChangeAspect="1" noChangeArrowheads="1" noTextEdit="1"/>
            </p:cNvSpPr>
            <p:nvPr userDrawn="1"/>
          </p:nvSpPr>
          <p:spPr bwMode="auto">
            <a:xfrm>
              <a:off x="0" y="0"/>
              <a:ext cx="7680"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 name="Freeform 5"/>
            <p:cNvSpPr>
              <a:spLocks/>
            </p:cNvSpPr>
            <p:nvPr userDrawn="1"/>
          </p:nvSpPr>
          <p:spPr bwMode="auto">
            <a:xfrm>
              <a:off x="0" y="0"/>
              <a:ext cx="7680" cy="1176"/>
            </a:xfrm>
            <a:custGeom>
              <a:avLst/>
              <a:gdLst>
                <a:gd name="T0" fmla="*/ 7680 w 7680"/>
                <a:gd name="T1" fmla="*/ 0 h 1176"/>
                <a:gd name="T2" fmla="*/ 0 w 7680"/>
                <a:gd name="T3" fmla="*/ 0 h 1176"/>
                <a:gd name="T4" fmla="*/ 0 w 7680"/>
                <a:gd name="T5" fmla="*/ 926 h 1176"/>
                <a:gd name="T6" fmla="*/ 770 w 7680"/>
                <a:gd name="T7" fmla="*/ 924 h 1176"/>
                <a:gd name="T8" fmla="*/ 876 w 7680"/>
                <a:gd name="T9" fmla="*/ 812 h 1176"/>
                <a:gd name="T10" fmla="*/ 936 w 7680"/>
                <a:gd name="T11" fmla="*/ 960 h 1176"/>
                <a:gd name="T12" fmla="*/ 1044 w 7680"/>
                <a:gd name="T13" fmla="*/ 428 h 1176"/>
                <a:gd name="T14" fmla="*/ 1134 w 7680"/>
                <a:gd name="T15" fmla="*/ 1176 h 1176"/>
                <a:gd name="T16" fmla="*/ 1200 w 7680"/>
                <a:gd name="T17" fmla="*/ 890 h 1176"/>
                <a:gd name="T18" fmla="*/ 1258 w 7680"/>
                <a:gd name="T19" fmla="*/ 950 h 1176"/>
                <a:gd name="T20" fmla="*/ 1328 w 7680"/>
                <a:gd name="T21" fmla="*/ 728 h 1176"/>
                <a:gd name="T22" fmla="*/ 1416 w 7680"/>
                <a:gd name="T23" fmla="*/ 1012 h 1176"/>
                <a:gd name="T24" fmla="*/ 1486 w 7680"/>
                <a:gd name="T25" fmla="*/ 880 h 1176"/>
                <a:gd name="T26" fmla="*/ 1524 w 7680"/>
                <a:gd name="T27" fmla="*/ 976 h 1176"/>
                <a:gd name="T28" fmla="*/ 1586 w 7680"/>
                <a:gd name="T29" fmla="*/ 924 h 1176"/>
                <a:gd name="T30" fmla="*/ 7680 w 7680"/>
                <a:gd name="T31" fmla="*/ 926 h 1176"/>
                <a:gd name="T32" fmla="*/ 7680 w 7680"/>
                <a:gd name="T33" fmla="*/ 0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80" h="1176">
                  <a:moveTo>
                    <a:pt x="7680" y="0"/>
                  </a:moveTo>
                  <a:lnTo>
                    <a:pt x="0" y="0"/>
                  </a:lnTo>
                  <a:lnTo>
                    <a:pt x="0" y="926"/>
                  </a:lnTo>
                  <a:lnTo>
                    <a:pt x="770" y="924"/>
                  </a:lnTo>
                  <a:lnTo>
                    <a:pt x="876" y="812"/>
                  </a:lnTo>
                  <a:lnTo>
                    <a:pt x="936" y="960"/>
                  </a:lnTo>
                  <a:lnTo>
                    <a:pt x="1044" y="428"/>
                  </a:lnTo>
                  <a:lnTo>
                    <a:pt x="1134" y="1176"/>
                  </a:lnTo>
                  <a:lnTo>
                    <a:pt x="1200" y="890"/>
                  </a:lnTo>
                  <a:lnTo>
                    <a:pt x="1258" y="950"/>
                  </a:lnTo>
                  <a:lnTo>
                    <a:pt x="1328" y="728"/>
                  </a:lnTo>
                  <a:lnTo>
                    <a:pt x="1416" y="1012"/>
                  </a:lnTo>
                  <a:lnTo>
                    <a:pt x="1486" y="880"/>
                  </a:lnTo>
                  <a:lnTo>
                    <a:pt x="1524" y="976"/>
                  </a:lnTo>
                  <a:lnTo>
                    <a:pt x="1586" y="924"/>
                  </a:lnTo>
                  <a:lnTo>
                    <a:pt x="7680" y="926"/>
                  </a:lnTo>
                  <a:lnTo>
                    <a:pt x="7680" y="0"/>
                  </a:lnTo>
                  <a:close/>
                </a:path>
              </a:pathLst>
            </a:custGeom>
            <a:solidFill>
              <a:srgbClr val="3B48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2" name="Freeform 12"/>
            <p:cNvSpPr>
              <a:spLocks/>
            </p:cNvSpPr>
            <p:nvPr userDrawn="1"/>
          </p:nvSpPr>
          <p:spPr bwMode="auto">
            <a:xfrm>
              <a:off x="672" y="566"/>
              <a:ext cx="92" cy="126"/>
            </a:xfrm>
            <a:custGeom>
              <a:avLst/>
              <a:gdLst>
                <a:gd name="T0" fmla="*/ 46 w 92"/>
                <a:gd name="T1" fmla="*/ 18 h 126"/>
                <a:gd name="T2" fmla="*/ 30 w 92"/>
                <a:gd name="T3" fmla="*/ 24 h 126"/>
                <a:gd name="T4" fmla="*/ 26 w 92"/>
                <a:gd name="T5" fmla="*/ 32 h 126"/>
                <a:gd name="T6" fmla="*/ 28 w 92"/>
                <a:gd name="T7" fmla="*/ 38 h 126"/>
                <a:gd name="T8" fmla="*/ 36 w 92"/>
                <a:gd name="T9" fmla="*/ 46 h 126"/>
                <a:gd name="T10" fmla="*/ 72 w 92"/>
                <a:gd name="T11" fmla="*/ 58 h 126"/>
                <a:gd name="T12" fmla="*/ 86 w 92"/>
                <a:gd name="T13" fmla="*/ 70 h 126"/>
                <a:gd name="T14" fmla="*/ 92 w 92"/>
                <a:gd name="T15" fmla="*/ 84 h 126"/>
                <a:gd name="T16" fmla="*/ 92 w 92"/>
                <a:gd name="T17" fmla="*/ 90 h 126"/>
                <a:gd name="T18" fmla="*/ 90 w 92"/>
                <a:gd name="T19" fmla="*/ 106 h 126"/>
                <a:gd name="T20" fmla="*/ 80 w 92"/>
                <a:gd name="T21" fmla="*/ 118 h 126"/>
                <a:gd name="T22" fmla="*/ 66 w 92"/>
                <a:gd name="T23" fmla="*/ 124 h 126"/>
                <a:gd name="T24" fmla="*/ 46 w 92"/>
                <a:gd name="T25" fmla="*/ 126 h 126"/>
                <a:gd name="T26" fmla="*/ 32 w 92"/>
                <a:gd name="T27" fmla="*/ 124 h 126"/>
                <a:gd name="T28" fmla="*/ 8 w 92"/>
                <a:gd name="T29" fmla="*/ 112 h 126"/>
                <a:gd name="T30" fmla="*/ 2 w 92"/>
                <a:gd name="T31" fmla="*/ 104 h 126"/>
                <a:gd name="T32" fmla="*/ 0 w 92"/>
                <a:gd name="T33" fmla="*/ 100 h 126"/>
                <a:gd name="T34" fmla="*/ 2 w 92"/>
                <a:gd name="T35" fmla="*/ 92 h 126"/>
                <a:gd name="T36" fmla="*/ 10 w 92"/>
                <a:gd name="T37" fmla="*/ 90 h 126"/>
                <a:gd name="T38" fmla="*/ 14 w 92"/>
                <a:gd name="T39" fmla="*/ 92 h 126"/>
                <a:gd name="T40" fmla="*/ 18 w 92"/>
                <a:gd name="T41" fmla="*/ 94 h 126"/>
                <a:gd name="T42" fmla="*/ 30 w 92"/>
                <a:gd name="T43" fmla="*/ 104 h 126"/>
                <a:gd name="T44" fmla="*/ 46 w 92"/>
                <a:gd name="T45" fmla="*/ 108 h 126"/>
                <a:gd name="T46" fmla="*/ 58 w 92"/>
                <a:gd name="T47" fmla="*/ 106 h 126"/>
                <a:gd name="T48" fmla="*/ 70 w 92"/>
                <a:gd name="T49" fmla="*/ 98 h 126"/>
                <a:gd name="T50" fmla="*/ 72 w 92"/>
                <a:gd name="T51" fmla="*/ 90 h 126"/>
                <a:gd name="T52" fmla="*/ 68 w 92"/>
                <a:gd name="T53" fmla="*/ 82 h 126"/>
                <a:gd name="T54" fmla="*/ 50 w 92"/>
                <a:gd name="T55" fmla="*/ 72 h 126"/>
                <a:gd name="T56" fmla="*/ 26 w 92"/>
                <a:gd name="T57" fmla="*/ 64 h 126"/>
                <a:gd name="T58" fmla="*/ 12 w 92"/>
                <a:gd name="T59" fmla="*/ 52 h 126"/>
                <a:gd name="T60" fmla="*/ 6 w 92"/>
                <a:gd name="T61" fmla="*/ 40 h 126"/>
                <a:gd name="T62" fmla="*/ 6 w 92"/>
                <a:gd name="T63" fmla="*/ 32 h 126"/>
                <a:gd name="T64" fmla="*/ 8 w 92"/>
                <a:gd name="T65" fmla="*/ 20 h 126"/>
                <a:gd name="T66" fmla="*/ 16 w 92"/>
                <a:gd name="T67" fmla="*/ 10 h 126"/>
                <a:gd name="T68" fmla="*/ 28 w 92"/>
                <a:gd name="T69" fmla="*/ 2 h 126"/>
                <a:gd name="T70" fmla="*/ 46 w 92"/>
                <a:gd name="T71" fmla="*/ 0 h 126"/>
                <a:gd name="T72" fmla="*/ 60 w 92"/>
                <a:gd name="T73" fmla="*/ 2 h 126"/>
                <a:gd name="T74" fmla="*/ 82 w 92"/>
                <a:gd name="T75" fmla="*/ 10 h 126"/>
                <a:gd name="T76" fmla="*/ 88 w 92"/>
                <a:gd name="T77" fmla="*/ 16 h 126"/>
                <a:gd name="T78" fmla="*/ 90 w 92"/>
                <a:gd name="T79" fmla="*/ 22 h 126"/>
                <a:gd name="T80" fmla="*/ 86 w 92"/>
                <a:gd name="T81" fmla="*/ 30 h 126"/>
                <a:gd name="T82" fmla="*/ 80 w 92"/>
                <a:gd name="T83" fmla="*/ 32 h 126"/>
                <a:gd name="T84" fmla="*/ 76 w 92"/>
                <a:gd name="T85" fmla="*/ 32 h 126"/>
                <a:gd name="T86" fmla="*/ 72 w 92"/>
                <a:gd name="T87" fmla="*/ 28 h 126"/>
                <a:gd name="T88" fmla="*/ 62 w 92"/>
                <a:gd name="T89" fmla="*/ 22 h 126"/>
                <a:gd name="T90" fmla="*/ 46 w 92"/>
                <a:gd name="T91" fmla="*/ 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126">
                  <a:moveTo>
                    <a:pt x="46" y="18"/>
                  </a:moveTo>
                  <a:lnTo>
                    <a:pt x="46" y="18"/>
                  </a:lnTo>
                  <a:lnTo>
                    <a:pt x="38" y="20"/>
                  </a:lnTo>
                  <a:lnTo>
                    <a:pt x="30" y="24"/>
                  </a:lnTo>
                  <a:lnTo>
                    <a:pt x="28" y="28"/>
                  </a:lnTo>
                  <a:lnTo>
                    <a:pt x="26" y="32"/>
                  </a:lnTo>
                  <a:lnTo>
                    <a:pt x="26" y="32"/>
                  </a:lnTo>
                  <a:lnTo>
                    <a:pt x="28" y="38"/>
                  </a:lnTo>
                  <a:lnTo>
                    <a:pt x="30" y="40"/>
                  </a:lnTo>
                  <a:lnTo>
                    <a:pt x="36" y="46"/>
                  </a:lnTo>
                  <a:lnTo>
                    <a:pt x="60" y="54"/>
                  </a:lnTo>
                  <a:lnTo>
                    <a:pt x="72" y="58"/>
                  </a:lnTo>
                  <a:lnTo>
                    <a:pt x="82" y="66"/>
                  </a:lnTo>
                  <a:lnTo>
                    <a:pt x="86" y="70"/>
                  </a:lnTo>
                  <a:lnTo>
                    <a:pt x="90" y="76"/>
                  </a:lnTo>
                  <a:lnTo>
                    <a:pt x="92" y="84"/>
                  </a:lnTo>
                  <a:lnTo>
                    <a:pt x="92" y="90"/>
                  </a:lnTo>
                  <a:lnTo>
                    <a:pt x="92" y="90"/>
                  </a:lnTo>
                  <a:lnTo>
                    <a:pt x="92" y="98"/>
                  </a:lnTo>
                  <a:lnTo>
                    <a:pt x="90" y="106"/>
                  </a:lnTo>
                  <a:lnTo>
                    <a:pt x="86" y="112"/>
                  </a:lnTo>
                  <a:lnTo>
                    <a:pt x="80" y="118"/>
                  </a:lnTo>
                  <a:lnTo>
                    <a:pt x="74" y="122"/>
                  </a:lnTo>
                  <a:lnTo>
                    <a:pt x="66" y="124"/>
                  </a:lnTo>
                  <a:lnTo>
                    <a:pt x="58" y="126"/>
                  </a:lnTo>
                  <a:lnTo>
                    <a:pt x="46" y="126"/>
                  </a:lnTo>
                  <a:lnTo>
                    <a:pt x="46" y="126"/>
                  </a:lnTo>
                  <a:lnTo>
                    <a:pt x="32" y="124"/>
                  </a:lnTo>
                  <a:lnTo>
                    <a:pt x="18" y="120"/>
                  </a:lnTo>
                  <a:lnTo>
                    <a:pt x="8" y="112"/>
                  </a:lnTo>
                  <a:lnTo>
                    <a:pt x="2" y="104"/>
                  </a:lnTo>
                  <a:lnTo>
                    <a:pt x="2" y="104"/>
                  </a:lnTo>
                  <a:lnTo>
                    <a:pt x="0" y="100"/>
                  </a:lnTo>
                  <a:lnTo>
                    <a:pt x="0" y="100"/>
                  </a:lnTo>
                  <a:lnTo>
                    <a:pt x="0" y="96"/>
                  </a:lnTo>
                  <a:lnTo>
                    <a:pt x="2" y="92"/>
                  </a:lnTo>
                  <a:lnTo>
                    <a:pt x="6" y="90"/>
                  </a:lnTo>
                  <a:lnTo>
                    <a:pt x="10" y="90"/>
                  </a:lnTo>
                  <a:lnTo>
                    <a:pt x="10" y="90"/>
                  </a:lnTo>
                  <a:lnTo>
                    <a:pt x="14" y="92"/>
                  </a:lnTo>
                  <a:lnTo>
                    <a:pt x="18" y="94"/>
                  </a:lnTo>
                  <a:lnTo>
                    <a:pt x="18" y="94"/>
                  </a:lnTo>
                  <a:lnTo>
                    <a:pt x="24" y="100"/>
                  </a:lnTo>
                  <a:lnTo>
                    <a:pt x="30" y="104"/>
                  </a:lnTo>
                  <a:lnTo>
                    <a:pt x="38" y="106"/>
                  </a:lnTo>
                  <a:lnTo>
                    <a:pt x="46" y="108"/>
                  </a:lnTo>
                  <a:lnTo>
                    <a:pt x="46" y="108"/>
                  </a:lnTo>
                  <a:lnTo>
                    <a:pt x="58" y="106"/>
                  </a:lnTo>
                  <a:lnTo>
                    <a:pt x="66" y="104"/>
                  </a:lnTo>
                  <a:lnTo>
                    <a:pt x="70" y="98"/>
                  </a:lnTo>
                  <a:lnTo>
                    <a:pt x="72" y="90"/>
                  </a:lnTo>
                  <a:lnTo>
                    <a:pt x="72" y="90"/>
                  </a:lnTo>
                  <a:lnTo>
                    <a:pt x="70" y="86"/>
                  </a:lnTo>
                  <a:lnTo>
                    <a:pt x="68" y="82"/>
                  </a:lnTo>
                  <a:lnTo>
                    <a:pt x="62" y="76"/>
                  </a:lnTo>
                  <a:lnTo>
                    <a:pt x="50" y="72"/>
                  </a:lnTo>
                  <a:lnTo>
                    <a:pt x="38" y="68"/>
                  </a:lnTo>
                  <a:lnTo>
                    <a:pt x="26" y="64"/>
                  </a:lnTo>
                  <a:lnTo>
                    <a:pt x="16" y="56"/>
                  </a:lnTo>
                  <a:lnTo>
                    <a:pt x="12" y="52"/>
                  </a:lnTo>
                  <a:lnTo>
                    <a:pt x="8" y="46"/>
                  </a:lnTo>
                  <a:lnTo>
                    <a:pt x="6" y="40"/>
                  </a:lnTo>
                  <a:lnTo>
                    <a:pt x="6" y="32"/>
                  </a:lnTo>
                  <a:lnTo>
                    <a:pt x="6" y="32"/>
                  </a:lnTo>
                  <a:lnTo>
                    <a:pt x="6" y="26"/>
                  </a:lnTo>
                  <a:lnTo>
                    <a:pt x="8" y="20"/>
                  </a:lnTo>
                  <a:lnTo>
                    <a:pt x="10" y="14"/>
                  </a:lnTo>
                  <a:lnTo>
                    <a:pt x="16" y="10"/>
                  </a:lnTo>
                  <a:lnTo>
                    <a:pt x="22" y="6"/>
                  </a:lnTo>
                  <a:lnTo>
                    <a:pt x="28" y="2"/>
                  </a:lnTo>
                  <a:lnTo>
                    <a:pt x="36" y="0"/>
                  </a:lnTo>
                  <a:lnTo>
                    <a:pt x="46" y="0"/>
                  </a:lnTo>
                  <a:lnTo>
                    <a:pt x="46" y="0"/>
                  </a:lnTo>
                  <a:lnTo>
                    <a:pt x="60" y="2"/>
                  </a:lnTo>
                  <a:lnTo>
                    <a:pt x="72" y="4"/>
                  </a:lnTo>
                  <a:lnTo>
                    <a:pt x="82" y="10"/>
                  </a:lnTo>
                  <a:lnTo>
                    <a:pt x="88" y="16"/>
                  </a:lnTo>
                  <a:lnTo>
                    <a:pt x="88" y="16"/>
                  </a:lnTo>
                  <a:lnTo>
                    <a:pt x="90" y="22"/>
                  </a:lnTo>
                  <a:lnTo>
                    <a:pt x="90" y="22"/>
                  </a:lnTo>
                  <a:lnTo>
                    <a:pt x="90" y="26"/>
                  </a:lnTo>
                  <a:lnTo>
                    <a:pt x="86" y="30"/>
                  </a:lnTo>
                  <a:lnTo>
                    <a:pt x="84" y="32"/>
                  </a:lnTo>
                  <a:lnTo>
                    <a:pt x="80" y="32"/>
                  </a:lnTo>
                  <a:lnTo>
                    <a:pt x="80" y="32"/>
                  </a:lnTo>
                  <a:lnTo>
                    <a:pt x="76" y="32"/>
                  </a:lnTo>
                  <a:lnTo>
                    <a:pt x="72" y="28"/>
                  </a:lnTo>
                  <a:lnTo>
                    <a:pt x="72" y="28"/>
                  </a:lnTo>
                  <a:lnTo>
                    <a:pt x="68" y="24"/>
                  </a:lnTo>
                  <a:lnTo>
                    <a:pt x="62" y="22"/>
                  </a:lnTo>
                  <a:lnTo>
                    <a:pt x="54" y="20"/>
                  </a:lnTo>
                  <a:lnTo>
                    <a:pt x="46"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6" name="Freeform 16"/>
            <p:cNvSpPr>
              <a:spLocks/>
            </p:cNvSpPr>
            <p:nvPr userDrawn="1"/>
          </p:nvSpPr>
          <p:spPr bwMode="auto">
            <a:xfrm>
              <a:off x="384" y="346"/>
              <a:ext cx="128" cy="166"/>
            </a:xfrm>
            <a:custGeom>
              <a:avLst/>
              <a:gdLst>
                <a:gd name="T0" fmla="*/ 0 w 128"/>
                <a:gd name="T1" fmla="*/ 102 h 166"/>
                <a:gd name="T2" fmla="*/ 0 w 128"/>
                <a:gd name="T3" fmla="*/ 102 h 166"/>
                <a:gd name="T4" fmla="*/ 2 w 128"/>
                <a:gd name="T5" fmla="*/ 92 h 166"/>
                <a:gd name="T6" fmla="*/ 4 w 128"/>
                <a:gd name="T7" fmla="*/ 82 h 166"/>
                <a:gd name="T8" fmla="*/ 8 w 128"/>
                <a:gd name="T9" fmla="*/ 74 h 166"/>
                <a:gd name="T10" fmla="*/ 12 w 128"/>
                <a:gd name="T11" fmla="*/ 66 h 166"/>
                <a:gd name="T12" fmla="*/ 18 w 128"/>
                <a:gd name="T13" fmla="*/ 58 h 166"/>
                <a:gd name="T14" fmla="*/ 26 w 128"/>
                <a:gd name="T15" fmla="*/ 52 h 166"/>
                <a:gd name="T16" fmla="*/ 34 w 128"/>
                <a:gd name="T17" fmla="*/ 46 h 166"/>
                <a:gd name="T18" fmla="*/ 42 w 128"/>
                <a:gd name="T19" fmla="*/ 42 h 166"/>
                <a:gd name="T20" fmla="*/ 64 w 128"/>
                <a:gd name="T21" fmla="*/ 0 h 166"/>
                <a:gd name="T22" fmla="*/ 86 w 128"/>
                <a:gd name="T23" fmla="*/ 42 h 166"/>
                <a:gd name="T24" fmla="*/ 86 w 128"/>
                <a:gd name="T25" fmla="*/ 42 h 166"/>
                <a:gd name="T26" fmla="*/ 94 w 128"/>
                <a:gd name="T27" fmla="*/ 46 h 166"/>
                <a:gd name="T28" fmla="*/ 102 w 128"/>
                <a:gd name="T29" fmla="*/ 52 h 166"/>
                <a:gd name="T30" fmla="*/ 110 w 128"/>
                <a:gd name="T31" fmla="*/ 58 h 166"/>
                <a:gd name="T32" fmla="*/ 116 w 128"/>
                <a:gd name="T33" fmla="*/ 66 h 166"/>
                <a:gd name="T34" fmla="*/ 120 w 128"/>
                <a:gd name="T35" fmla="*/ 74 h 166"/>
                <a:gd name="T36" fmla="*/ 124 w 128"/>
                <a:gd name="T37" fmla="*/ 82 h 166"/>
                <a:gd name="T38" fmla="*/ 126 w 128"/>
                <a:gd name="T39" fmla="*/ 92 h 166"/>
                <a:gd name="T40" fmla="*/ 128 w 128"/>
                <a:gd name="T41" fmla="*/ 102 h 166"/>
                <a:gd name="T42" fmla="*/ 128 w 128"/>
                <a:gd name="T43" fmla="*/ 102 h 166"/>
                <a:gd name="T44" fmla="*/ 126 w 128"/>
                <a:gd name="T45" fmla="*/ 114 h 166"/>
                <a:gd name="T46" fmla="*/ 122 w 128"/>
                <a:gd name="T47" fmla="*/ 126 h 166"/>
                <a:gd name="T48" fmla="*/ 116 w 128"/>
                <a:gd name="T49" fmla="*/ 138 h 166"/>
                <a:gd name="T50" fmla="*/ 108 w 128"/>
                <a:gd name="T51" fmla="*/ 146 h 166"/>
                <a:gd name="T52" fmla="*/ 100 w 128"/>
                <a:gd name="T53" fmla="*/ 154 h 166"/>
                <a:gd name="T54" fmla="*/ 88 w 128"/>
                <a:gd name="T55" fmla="*/ 160 h 166"/>
                <a:gd name="T56" fmla="*/ 76 w 128"/>
                <a:gd name="T57" fmla="*/ 164 h 166"/>
                <a:gd name="T58" fmla="*/ 64 w 128"/>
                <a:gd name="T59" fmla="*/ 166 h 166"/>
                <a:gd name="T60" fmla="*/ 64 w 128"/>
                <a:gd name="T61" fmla="*/ 166 h 166"/>
                <a:gd name="T62" fmla="*/ 52 w 128"/>
                <a:gd name="T63" fmla="*/ 164 h 166"/>
                <a:gd name="T64" fmla="*/ 40 w 128"/>
                <a:gd name="T65" fmla="*/ 160 h 166"/>
                <a:gd name="T66" fmla="*/ 28 w 128"/>
                <a:gd name="T67" fmla="*/ 154 h 166"/>
                <a:gd name="T68" fmla="*/ 20 w 128"/>
                <a:gd name="T69" fmla="*/ 146 h 166"/>
                <a:gd name="T70" fmla="*/ 12 w 128"/>
                <a:gd name="T71" fmla="*/ 138 h 166"/>
                <a:gd name="T72" fmla="*/ 6 w 128"/>
                <a:gd name="T73" fmla="*/ 126 h 166"/>
                <a:gd name="T74" fmla="*/ 2 w 128"/>
                <a:gd name="T75" fmla="*/ 114 h 166"/>
                <a:gd name="T76" fmla="*/ 0 w 128"/>
                <a:gd name="T77" fmla="*/ 10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0" y="102"/>
                  </a:moveTo>
                  <a:lnTo>
                    <a:pt x="0" y="102"/>
                  </a:lnTo>
                  <a:lnTo>
                    <a:pt x="2" y="92"/>
                  </a:lnTo>
                  <a:lnTo>
                    <a:pt x="4" y="82"/>
                  </a:lnTo>
                  <a:lnTo>
                    <a:pt x="8" y="74"/>
                  </a:lnTo>
                  <a:lnTo>
                    <a:pt x="12" y="66"/>
                  </a:lnTo>
                  <a:lnTo>
                    <a:pt x="18" y="58"/>
                  </a:lnTo>
                  <a:lnTo>
                    <a:pt x="26" y="52"/>
                  </a:lnTo>
                  <a:lnTo>
                    <a:pt x="34" y="46"/>
                  </a:lnTo>
                  <a:lnTo>
                    <a:pt x="42" y="42"/>
                  </a:lnTo>
                  <a:lnTo>
                    <a:pt x="64" y="0"/>
                  </a:lnTo>
                  <a:lnTo>
                    <a:pt x="86" y="42"/>
                  </a:lnTo>
                  <a:lnTo>
                    <a:pt x="86" y="42"/>
                  </a:lnTo>
                  <a:lnTo>
                    <a:pt x="94" y="46"/>
                  </a:lnTo>
                  <a:lnTo>
                    <a:pt x="102" y="52"/>
                  </a:lnTo>
                  <a:lnTo>
                    <a:pt x="110" y="58"/>
                  </a:lnTo>
                  <a:lnTo>
                    <a:pt x="116" y="66"/>
                  </a:lnTo>
                  <a:lnTo>
                    <a:pt x="120" y="74"/>
                  </a:lnTo>
                  <a:lnTo>
                    <a:pt x="124" y="82"/>
                  </a:lnTo>
                  <a:lnTo>
                    <a:pt x="126" y="92"/>
                  </a:lnTo>
                  <a:lnTo>
                    <a:pt x="128" y="102"/>
                  </a:lnTo>
                  <a:lnTo>
                    <a:pt x="128" y="102"/>
                  </a:lnTo>
                  <a:lnTo>
                    <a:pt x="126" y="114"/>
                  </a:lnTo>
                  <a:lnTo>
                    <a:pt x="122" y="126"/>
                  </a:lnTo>
                  <a:lnTo>
                    <a:pt x="116" y="138"/>
                  </a:lnTo>
                  <a:lnTo>
                    <a:pt x="108" y="146"/>
                  </a:lnTo>
                  <a:lnTo>
                    <a:pt x="100" y="154"/>
                  </a:lnTo>
                  <a:lnTo>
                    <a:pt x="88" y="160"/>
                  </a:lnTo>
                  <a:lnTo>
                    <a:pt x="76" y="164"/>
                  </a:lnTo>
                  <a:lnTo>
                    <a:pt x="64" y="166"/>
                  </a:lnTo>
                  <a:lnTo>
                    <a:pt x="64" y="166"/>
                  </a:lnTo>
                  <a:lnTo>
                    <a:pt x="52" y="164"/>
                  </a:lnTo>
                  <a:lnTo>
                    <a:pt x="40" y="160"/>
                  </a:lnTo>
                  <a:lnTo>
                    <a:pt x="28" y="154"/>
                  </a:lnTo>
                  <a:lnTo>
                    <a:pt x="20" y="146"/>
                  </a:lnTo>
                  <a:lnTo>
                    <a:pt x="12" y="138"/>
                  </a:lnTo>
                  <a:lnTo>
                    <a:pt x="6" y="126"/>
                  </a:lnTo>
                  <a:lnTo>
                    <a:pt x="2" y="114"/>
                  </a:lnTo>
                  <a:lnTo>
                    <a:pt x="0"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8" name="Freeform 18"/>
            <p:cNvSpPr>
              <a:spLocks/>
            </p:cNvSpPr>
            <p:nvPr userDrawn="1"/>
          </p:nvSpPr>
          <p:spPr bwMode="auto">
            <a:xfrm>
              <a:off x="384" y="146"/>
              <a:ext cx="128" cy="166"/>
            </a:xfrm>
            <a:custGeom>
              <a:avLst/>
              <a:gdLst>
                <a:gd name="T0" fmla="*/ 128 w 128"/>
                <a:gd name="T1" fmla="*/ 64 h 166"/>
                <a:gd name="T2" fmla="*/ 128 w 128"/>
                <a:gd name="T3" fmla="*/ 64 h 166"/>
                <a:gd name="T4" fmla="*/ 126 w 128"/>
                <a:gd name="T5" fmla="*/ 74 h 166"/>
                <a:gd name="T6" fmla="*/ 124 w 128"/>
                <a:gd name="T7" fmla="*/ 84 h 166"/>
                <a:gd name="T8" fmla="*/ 120 w 128"/>
                <a:gd name="T9" fmla="*/ 92 h 166"/>
                <a:gd name="T10" fmla="*/ 116 w 128"/>
                <a:gd name="T11" fmla="*/ 100 h 166"/>
                <a:gd name="T12" fmla="*/ 110 w 128"/>
                <a:gd name="T13" fmla="*/ 108 h 166"/>
                <a:gd name="T14" fmla="*/ 102 w 128"/>
                <a:gd name="T15" fmla="*/ 114 h 166"/>
                <a:gd name="T16" fmla="*/ 94 w 128"/>
                <a:gd name="T17" fmla="*/ 120 h 166"/>
                <a:gd name="T18" fmla="*/ 86 w 128"/>
                <a:gd name="T19" fmla="*/ 124 h 166"/>
                <a:gd name="T20" fmla="*/ 64 w 128"/>
                <a:gd name="T21" fmla="*/ 166 h 166"/>
                <a:gd name="T22" fmla="*/ 42 w 128"/>
                <a:gd name="T23" fmla="*/ 124 h 166"/>
                <a:gd name="T24" fmla="*/ 42 w 128"/>
                <a:gd name="T25" fmla="*/ 124 h 166"/>
                <a:gd name="T26" fmla="*/ 34 w 128"/>
                <a:gd name="T27" fmla="*/ 120 h 166"/>
                <a:gd name="T28" fmla="*/ 26 w 128"/>
                <a:gd name="T29" fmla="*/ 114 h 166"/>
                <a:gd name="T30" fmla="*/ 18 w 128"/>
                <a:gd name="T31" fmla="*/ 108 h 166"/>
                <a:gd name="T32" fmla="*/ 12 w 128"/>
                <a:gd name="T33" fmla="*/ 100 h 166"/>
                <a:gd name="T34" fmla="*/ 8 w 128"/>
                <a:gd name="T35" fmla="*/ 92 h 166"/>
                <a:gd name="T36" fmla="*/ 4 w 128"/>
                <a:gd name="T37" fmla="*/ 84 h 166"/>
                <a:gd name="T38" fmla="*/ 2 w 128"/>
                <a:gd name="T39" fmla="*/ 74 h 166"/>
                <a:gd name="T40" fmla="*/ 0 w 128"/>
                <a:gd name="T41" fmla="*/ 64 h 166"/>
                <a:gd name="T42" fmla="*/ 0 w 128"/>
                <a:gd name="T43" fmla="*/ 64 h 166"/>
                <a:gd name="T44" fmla="*/ 2 w 128"/>
                <a:gd name="T45" fmla="*/ 50 h 166"/>
                <a:gd name="T46" fmla="*/ 6 w 128"/>
                <a:gd name="T47" fmla="*/ 38 h 166"/>
                <a:gd name="T48" fmla="*/ 12 w 128"/>
                <a:gd name="T49" fmla="*/ 28 h 166"/>
                <a:gd name="T50" fmla="*/ 20 w 128"/>
                <a:gd name="T51" fmla="*/ 18 h 166"/>
                <a:gd name="T52" fmla="*/ 28 w 128"/>
                <a:gd name="T53" fmla="*/ 10 h 166"/>
                <a:gd name="T54" fmla="*/ 40 w 128"/>
                <a:gd name="T55" fmla="*/ 6 h 166"/>
                <a:gd name="T56" fmla="*/ 52 w 128"/>
                <a:gd name="T57" fmla="*/ 2 h 166"/>
                <a:gd name="T58" fmla="*/ 64 w 128"/>
                <a:gd name="T59" fmla="*/ 0 h 166"/>
                <a:gd name="T60" fmla="*/ 64 w 128"/>
                <a:gd name="T61" fmla="*/ 0 h 166"/>
                <a:gd name="T62" fmla="*/ 76 w 128"/>
                <a:gd name="T63" fmla="*/ 2 h 166"/>
                <a:gd name="T64" fmla="*/ 88 w 128"/>
                <a:gd name="T65" fmla="*/ 6 h 166"/>
                <a:gd name="T66" fmla="*/ 100 w 128"/>
                <a:gd name="T67" fmla="*/ 10 h 166"/>
                <a:gd name="T68" fmla="*/ 108 w 128"/>
                <a:gd name="T69" fmla="*/ 18 h 166"/>
                <a:gd name="T70" fmla="*/ 116 w 128"/>
                <a:gd name="T71" fmla="*/ 28 h 166"/>
                <a:gd name="T72" fmla="*/ 122 w 128"/>
                <a:gd name="T73" fmla="*/ 38 h 166"/>
                <a:gd name="T74" fmla="*/ 126 w 128"/>
                <a:gd name="T75" fmla="*/ 50 h 166"/>
                <a:gd name="T76" fmla="*/ 128 w 128"/>
                <a:gd name="T77" fmla="*/ 6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128" y="64"/>
                  </a:moveTo>
                  <a:lnTo>
                    <a:pt x="128" y="64"/>
                  </a:lnTo>
                  <a:lnTo>
                    <a:pt x="126" y="74"/>
                  </a:lnTo>
                  <a:lnTo>
                    <a:pt x="124" y="84"/>
                  </a:lnTo>
                  <a:lnTo>
                    <a:pt x="120" y="92"/>
                  </a:lnTo>
                  <a:lnTo>
                    <a:pt x="116" y="100"/>
                  </a:lnTo>
                  <a:lnTo>
                    <a:pt x="110" y="108"/>
                  </a:lnTo>
                  <a:lnTo>
                    <a:pt x="102" y="114"/>
                  </a:lnTo>
                  <a:lnTo>
                    <a:pt x="94" y="120"/>
                  </a:lnTo>
                  <a:lnTo>
                    <a:pt x="86" y="124"/>
                  </a:lnTo>
                  <a:lnTo>
                    <a:pt x="64" y="166"/>
                  </a:lnTo>
                  <a:lnTo>
                    <a:pt x="42" y="124"/>
                  </a:lnTo>
                  <a:lnTo>
                    <a:pt x="42" y="124"/>
                  </a:lnTo>
                  <a:lnTo>
                    <a:pt x="34" y="120"/>
                  </a:lnTo>
                  <a:lnTo>
                    <a:pt x="26" y="114"/>
                  </a:lnTo>
                  <a:lnTo>
                    <a:pt x="18" y="108"/>
                  </a:lnTo>
                  <a:lnTo>
                    <a:pt x="12" y="100"/>
                  </a:lnTo>
                  <a:lnTo>
                    <a:pt x="8" y="92"/>
                  </a:lnTo>
                  <a:lnTo>
                    <a:pt x="4" y="84"/>
                  </a:lnTo>
                  <a:lnTo>
                    <a:pt x="2" y="74"/>
                  </a:lnTo>
                  <a:lnTo>
                    <a:pt x="0" y="64"/>
                  </a:lnTo>
                  <a:lnTo>
                    <a:pt x="0" y="64"/>
                  </a:lnTo>
                  <a:lnTo>
                    <a:pt x="2" y="50"/>
                  </a:lnTo>
                  <a:lnTo>
                    <a:pt x="6" y="38"/>
                  </a:lnTo>
                  <a:lnTo>
                    <a:pt x="12" y="28"/>
                  </a:lnTo>
                  <a:lnTo>
                    <a:pt x="20" y="18"/>
                  </a:lnTo>
                  <a:lnTo>
                    <a:pt x="28" y="10"/>
                  </a:lnTo>
                  <a:lnTo>
                    <a:pt x="40" y="6"/>
                  </a:lnTo>
                  <a:lnTo>
                    <a:pt x="52" y="2"/>
                  </a:lnTo>
                  <a:lnTo>
                    <a:pt x="64" y="0"/>
                  </a:lnTo>
                  <a:lnTo>
                    <a:pt x="64" y="0"/>
                  </a:lnTo>
                  <a:lnTo>
                    <a:pt x="76" y="2"/>
                  </a:lnTo>
                  <a:lnTo>
                    <a:pt x="88" y="6"/>
                  </a:lnTo>
                  <a:lnTo>
                    <a:pt x="100" y="10"/>
                  </a:lnTo>
                  <a:lnTo>
                    <a:pt x="108" y="18"/>
                  </a:lnTo>
                  <a:lnTo>
                    <a:pt x="116" y="28"/>
                  </a:lnTo>
                  <a:lnTo>
                    <a:pt x="122" y="38"/>
                  </a:lnTo>
                  <a:lnTo>
                    <a:pt x="126" y="50"/>
                  </a:lnTo>
                  <a:lnTo>
                    <a:pt x="128"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pic>
        <p:nvPicPr>
          <p:cNvPr id="11" name="Image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22935" y="-219649"/>
            <a:ext cx="3240031" cy="1801372"/>
          </a:xfrm>
          <a:prstGeom prst="rect">
            <a:avLst/>
          </a:prstGeom>
        </p:spPr>
      </p:pic>
    </p:spTree>
    <p:extLst>
      <p:ext uri="{BB962C8B-B14F-4D97-AF65-F5344CB8AC3E}">
        <p14:creationId xmlns:p14="http://schemas.microsoft.com/office/powerpoint/2010/main" val="591336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grpSp>
        <p:nvGrpSpPr>
          <p:cNvPr id="2" name="Group 4"/>
          <p:cNvGrpSpPr>
            <a:grpSpLocks noChangeAspect="1"/>
          </p:cNvGrpSpPr>
          <p:nvPr userDrawn="1"/>
        </p:nvGrpSpPr>
        <p:grpSpPr bwMode="auto">
          <a:xfrm>
            <a:off x="0" y="0"/>
            <a:ext cx="12192000" cy="2146300"/>
            <a:chOff x="0" y="0"/>
            <a:chExt cx="7680" cy="1352"/>
          </a:xfrm>
        </p:grpSpPr>
        <p:sp>
          <p:nvSpPr>
            <p:cNvPr id="3" name="AutoShape 3"/>
            <p:cNvSpPr>
              <a:spLocks noChangeAspect="1" noChangeArrowheads="1" noTextEdit="1"/>
            </p:cNvSpPr>
            <p:nvPr userDrawn="1"/>
          </p:nvSpPr>
          <p:spPr bwMode="auto">
            <a:xfrm>
              <a:off x="0" y="0"/>
              <a:ext cx="7680"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 name="Freeform 5"/>
            <p:cNvSpPr>
              <a:spLocks/>
            </p:cNvSpPr>
            <p:nvPr userDrawn="1"/>
          </p:nvSpPr>
          <p:spPr bwMode="auto">
            <a:xfrm>
              <a:off x="0" y="0"/>
              <a:ext cx="7680" cy="1176"/>
            </a:xfrm>
            <a:custGeom>
              <a:avLst/>
              <a:gdLst>
                <a:gd name="T0" fmla="*/ 7680 w 7680"/>
                <a:gd name="T1" fmla="*/ 0 h 1176"/>
                <a:gd name="T2" fmla="*/ 0 w 7680"/>
                <a:gd name="T3" fmla="*/ 0 h 1176"/>
                <a:gd name="T4" fmla="*/ 0 w 7680"/>
                <a:gd name="T5" fmla="*/ 926 h 1176"/>
                <a:gd name="T6" fmla="*/ 770 w 7680"/>
                <a:gd name="T7" fmla="*/ 924 h 1176"/>
                <a:gd name="T8" fmla="*/ 876 w 7680"/>
                <a:gd name="T9" fmla="*/ 812 h 1176"/>
                <a:gd name="T10" fmla="*/ 936 w 7680"/>
                <a:gd name="T11" fmla="*/ 960 h 1176"/>
                <a:gd name="T12" fmla="*/ 1044 w 7680"/>
                <a:gd name="T13" fmla="*/ 428 h 1176"/>
                <a:gd name="T14" fmla="*/ 1134 w 7680"/>
                <a:gd name="T15" fmla="*/ 1176 h 1176"/>
                <a:gd name="T16" fmla="*/ 1200 w 7680"/>
                <a:gd name="T17" fmla="*/ 890 h 1176"/>
                <a:gd name="T18" fmla="*/ 1258 w 7680"/>
                <a:gd name="T19" fmla="*/ 950 h 1176"/>
                <a:gd name="T20" fmla="*/ 1328 w 7680"/>
                <a:gd name="T21" fmla="*/ 728 h 1176"/>
                <a:gd name="T22" fmla="*/ 1416 w 7680"/>
                <a:gd name="T23" fmla="*/ 1012 h 1176"/>
                <a:gd name="T24" fmla="*/ 1486 w 7680"/>
                <a:gd name="T25" fmla="*/ 880 h 1176"/>
                <a:gd name="T26" fmla="*/ 1524 w 7680"/>
                <a:gd name="T27" fmla="*/ 976 h 1176"/>
                <a:gd name="T28" fmla="*/ 1586 w 7680"/>
                <a:gd name="T29" fmla="*/ 924 h 1176"/>
                <a:gd name="T30" fmla="*/ 7680 w 7680"/>
                <a:gd name="T31" fmla="*/ 926 h 1176"/>
                <a:gd name="T32" fmla="*/ 7680 w 7680"/>
                <a:gd name="T33" fmla="*/ 0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80" h="1176">
                  <a:moveTo>
                    <a:pt x="7680" y="0"/>
                  </a:moveTo>
                  <a:lnTo>
                    <a:pt x="0" y="0"/>
                  </a:lnTo>
                  <a:lnTo>
                    <a:pt x="0" y="926"/>
                  </a:lnTo>
                  <a:lnTo>
                    <a:pt x="770" y="924"/>
                  </a:lnTo>
                  <a:lnTo>
                    <a:pt x="876" y="812"/>
                  </a:lnTo>
                  <a:lnTo>
                    <a:pt x="936" y="960"/>
                  </a:lnTo>
                  <a:lnTo>
                    <a:pt x="1044" y="428"/>
                  </a:lnTo>
                  <a:lnTo>
                    <a:pt x="1134" y="1176"/>
                  </a:lnTo>
                  <a:lnTo>
                    <a:pt x="1200" y="890"/>
                  </a:lnTo>
                  <a:lnTo>
                    <a:pt x="1258" y="950"/>
                  </a:lnTo>
                  <a:lnTo>
                    <a:pt x="1328" y="728"/>
                  </a:lnTo>
                  <a:lnTo>
                    <a:pt x="1416" y="1012"/>
                  </a:lnTo>
                  <a:lnTo>
                    <a:pt x="1486" y="880"/>
                  </a:lnTo>
                  <a:lnTo>
                    <a:pt x="1524" y="976"/>
                  </a:lnTo>
                  <a:lnTo>
                    <a:pt x="1586" y="924"/>
                  </a:lnTo>
                  <a:lnTo>
                    <a:pt x="7680" y="926"/>
                  </a:lnTo>
                  <a:lnTo>
                    <a:pt x="7680" y="0"/>
                  </a:lnTo>
                  <a:close/>
                </a:path>
              </a:pathLst>
            </a:custGeom>
            <a:solidFill>
              <a:srgbClr val="3B48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2" name="Freeform 12"/>
            <p:cNvSpPr>
              <a:spLocks/>
            </p:cNvSpPr>
            <p:nvPr userDrawn="1"/>
          </p:nvSpPr>
          <p:spPr bwMode="auto">
            <a:xfrm>
              <a:off x="672" y="566"/>
              <a:ext cx="92" cy="126"/>
            </a:xfrm>
            <a:custGeom>
              <a:avLst/>
              <a:gdLst>
                <a:gd name="T0" fmla="*/ 46 w 92"/>
                <a:gd name="T1" fmla="*/ 18 h 126"/>
                <a:gd name="T2" fmla="*/ 30 w 92"/>
                <a:gd name="T3" fmla="*/ 24 h 126"/>
                <a:gd name="T4" fmla="*/ 26 w 92"/>
                <a:gd name="T5" fmla="*/ 32 h 126"/>
                <a:gd name="T6" fmla="*/ 28 w 92"/>
                <a:gd name="T7" fmla="*/ 38 h 126"/>
                <a:gd name="T8" fmla="*/ 36 w 92"/>
                <a:gd name="T9" fmla="*/ 46 h 126"/>
                <a:gd name="T10" fmla="*/ 72 w 92"/>
                <a:gd name="T11" fmla="*/ 58 h 126"/>
                <a:gd name="T12" fmla="*/ 86 w 92"/>
                <a:gd name="T13" fmla="*/ 70 h 126"/>
                <a:gd name="T14" fmla="*/ 92 w 92"/>
                <a:gd name="T15" fmla="*/ 84 h 126"/>
                <a:gd name="T16" fmla="*/ 92 w 92"/>
                <a:gd name="T17" fmla="*/ 90 h 126"/>
                <a:gd name="T18" fmla="*/ 90 w 92"/>
                <a:gd name="T19" fmla="*/ 106 h 126"/>
                <a:gd name="T20" fmla="*/ 80 w 92"/>
                <a:gd name="T21" fmla="*/ 118 h 126"/>
                <a:gd name="T22" fmla="*/ 66 w 92"/>
                <a:gd name="T23" fmla="*/ 124 h 126"/>
                <a:gd name="T24" fmla="*/ 46 w 92"/>
                <a:gd name="T25" fmla="*/ 126 h 126"/>
                <a:gd name="T26" fmla="*/ 32 w 92"/>
                <a:gd name="T27" fmla="*/ 124 h 126"/>
                <a:gd name="T28" fmla="*/ 8 w 92"/>
                <a:gd name="T29" fmla="*/ 112 h 126"/>
                <a:gd name="T30" fmla="*/ 2 w 92"/>
                <a:gd name="T31" fmla="*/ 104 h 126"/>
                <a:gd name="T32" fmla="*/ 0 w 92"/>
                <a:gd name="T33" fmla="*/ 100 h 126"/>
                <a:gd name="T34" fmla="*/ 2 w 92"/>
                <a:gd name="T35" fmla="*/ 92 h 126"/>
                <a:gd name="T36" fmla="*/ 10 w 92"/>
                <a:gd name="T37" fmla="*/ 90 h 126"/>
                <a:gd name="T38" fmla="*/ 14 w 92"/>
                <a:gd name="T39" fmla="*/ 92 h 126"/>
                <a:gd name="T40" fmla="*/ 18 w 92"/>
                <a:gd name="T41" fmla="*/ 94 h 126"/>
                <a:gd name="T42" fmla="*/ 30 w 92"/>
                <a:gd name="T43" fmla="*/ 104 h 126"/>
                <a:gd name="T44" fmla="*/ 46 w 92"/>
                <a:gd name="T45" fmla="*/ 108 h 126"/>
                <a:gd name="T46" fmla="*/ 58 w 92"/>
                <a:gd name="T47" fmla="*/ 106 h 126"/>
                <a:gd name="T48" fmla="*/ 70 w 92"/>
                <a:gd name="T49" fmla="*/ 98 h 126"/>
                <a:gd name="T50" fmla="*/ 72 w 92"/>
                <a:gd name="T51" fmla="*/ 90 h 126"/>
                <a:gd name="T52" fmla="*/ 68 w 92"/>
                <a:gd name="T53" fmla="*/ 82 h 126"/>
                <a:gd name="T54" fmla="*/ 50 w 92"/>
                <a:gd name="T55" fmla="*/ 72 h 126"/>
                <a:gd name="T56" fmla="*/ 26 w 92"/>
                <a:gd name="T57" fmla="*/ 64 h 126"/>
                <a:gd name="T58" fmla="*/ 12 w 92"/>
                <a:gd name="T59" fmla="*/ 52 h 126"/>
                <a:gd name="T60" fmla="*/ 6 w 92"/>
                <a:gd name="T61" fmla="*/ 40 h 126"/>
                <a:gd name="T62" fmla="*/ 6 w 92"/>
                <a:gd name="T63" fmla="*/ 32 h 126"/>
                <a:gd name="T64" fmla="*/ 8 w 92"/>
                <a:gd name="T65" fmla="*/ 20 h 126"/>
                <a:gd name="T66" fmla="*/ 16 w 92"/>
                <a:gd name="T67" fmla="*/ 10 h 126"/>
                <a:gd name="T68" fmla="*/ 28 w 92"/>
                <a:gd name="T69" fmla="*/ 2 h 126"/>
                <a:gd name="T70" fmla="*/ 46 w 92"/>
                <a:gd name="T71" fmla="*/ 0 h 126"/>
                <a:gd name="T72" fmla="*/ 60 w 92"/>
                <a:gd name="T73" fmla="*/ 2 h 126"/>
                <a:gd name="T74" fmla="*/ 82 w 92"/>
                <a:gd name="T75" fmla="*/ 10 h 126"/>
                <a:gd name="T76" fmla="*/ 88 w 92"/>
                <a:gd name="T77" fmla="*/ 16 h 126"/>
                <a:gd name="T78" fmla="*/ 90 w 92"/>
                <a:gd name="T79" fmla="*/ 22 h 126"/>
                <a:gd name="T80" fmla="*/ 86 w 92"/>
                <a:gd name="T81" fmla="*/ 30 h 126"/>
                <a:gd name="T82" fmla="*/ 80 w 92"/>
                <a:gd name="T83" fmla="*/ 32 h 126"/>
                <a:gd name="T84" fmla="*/ 76 w 92"/>
                <a:gd name="T85" fmla="*/ 32 h 126"/>
                <a:gd name="T86" fmla="*/ 72 w 92"/>
                <a:gd name="T87" fmla="*/ 28 h 126"/>
                <a:gd name="T88" fmla="*/ 62 w 92"/>
                <a:gd name="T89" fmla="*/ 22 h 126"/>
                <a:gd name="T90" fmla="*/ 46 w 92"/>
                <a:gd name="T91" fmla="*/ 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126">
                  <a:moveTo>
                    <a:pt x="46" y="18"/>
                  </a:moveTo>
                  <a:lnTo>
                    <a:pt x="46" y="18"/>
                  </a:lnTo>
                  <a:lnTo>
                    <a:pt x="38" y="20"/>
                  </a:lnTo>
                  <a:lnTo>
                    <a:pt x="30" y="24"/>
                  </a:lnTo>
                  <a:lnTo>
                    <a:pt x="28" y="28"/>
                  </a:lnTo>
                  <a:lnTo>
                    <a:pt x="26" y="32"/>
                  </a:lnTo>
                  <a:lnTo>
                    <a:pt x="26" y="32"/>
                  </a:lnTo>
                  <a:lnTo>
                    <a:pt x="28" y="38"/>
                  </a:lnTo>
                  <a:lnTo>
                    <a:pt x="30" y="40"/>
                  </a:lnTo>
                  <a:lnTo>
                    <a:pt x="36" y="46"/>
                  </a:lnTo>
                  <a:lnTo>
                    <a:pt x="60" y="54"/>
                  </a:lnTo>
                  <a:lnTo>
                    <a:pt x="72" y="58"/>
                  </a:lnTo>
                  <a:lnTo>
                    <a:pt x="82" y="66"/>
                  </a:lnTo>
                  <a:lnTo>
                    <a:pt x="86" y="70"/>
                  </a:lnTo>
                  <a:lnTo>
                    <a:pt x="90" y="76"/>
                  </a:lnTo>
                  <a:lnTo>
                    <a:pt x="92" y="84"/>
                  </a:lnTo>
                  <a:lnTo>
                    <a:pt x="92" y="90"/>
                  </a:lnTo>
                  <a:lnTo>
                    <a:pt x="92" y="90"/>
                  </a:lnTo>
                  <a:lnTo>
                    <a:pt x="92" y="98"/>
                  </a:lnTo>
                  <a:lnTo>
                    <a:pt x="90" y="106"/>
                  </a:lnTo>
                  <a:lnTo>
                    <a:pt x="86" y="112"/>
                  </a:lnTo>
                  <a:lnTo>
                    <a:pt x="80" y="118"/>
                  </a:lnTo>
                  <a:lnTo>
                    <a:pt x="74" y="122"/>
                  </a:lnTo>
                  <a:lnTo>
                    <a:pt x="66" y="124"/>
                  </a:lnTo>
                  <a:lnTo>
                    <a:pt x="58" y="126"/>
                  </a:lnTo>
                  <a:lnTo>
                    <a:pt x="46" y="126"/>
                  </a:lnTo>
                  <a:lnTo>
                    <a:pt x="46" y="126"/>
                  </a:lnTo>
                  <a:lnTo>
                    <a:pt x="32" y="124"/>
                  </a:lnTo>
                  <a:lnTo>
                    <a:pt x="18" y="120"/>
                  </a:lnTo>
                  <a:lnTo>
                    <a:pt x="8" y="112"/>
                  </a:lnTo>
                  <a:lnTo>
                    <a:pt x="2" y="104"/>
                  </a:lnTo>
                  <a:lnTo>
                    <a:pt x="2" y="104"/>
                  </a:lnTo>
                  <a:lnTo>
                    <a:pt x="0" y="100"/>
                  </a:lnTo>
                  <a:lnTo>
                    <a:pt x="0" y="100"/>
                  </a:lnTo>
                  <a:lnTo>
                    <a:pt x="0" y="96"/>
                  </a:lnTo>
                  <a:lnTo>
                    <a:pt x="2" y="92"/>
                  </a:lnTo>
                  <a:lnTo>
                    <a:pt x="6" y="90"/>
                  </a:lnTo>
                  <a:lnTo>
                    <a:pt x="10" y="90"/>
                  </a:lnTo>
                  <a:lnTo>
                    <a:pt x="10" y="90"/>
                  </a:lnTo>
                  <a:lnTo>
                    <a:pt x="14" y="92"/>
                  </a:lnTo>
                  <a:lnTo>
                    <a:pt x="18" y="94"/>
                  </a:lnTo>
                  <a:lnTo>
                    <a:pt x="18" y="94"/>
                  </a:lnTo>
                  <a:lnTo>
                    <a:pt x="24" y="100"/>
                  </a:lnTo>
                  <a:lnTo>
                    <a:pt x="30" y="104"/>
                  </a:lnTo>
                  <a:lnTo>
                    <a:pt x="38" y="106"/>
                  </a:lnTo>
                  <a:lnTo>
                    <a:pt x="46" y="108"/>
                  </a:lnTo>
                  <a:lnTo>
                    <a:pt x="46" y="108"/>
                  </a:lnTo>
                  <a:lnTo>
                    <a:pt x="58" y="106"/>
                  </a:lnTo>
                  <a:lnTo>
                    <a:pt x="66" y="104"/>
                  </a:lnTo>
                  <a:lnTo>
                    <a:pt x="70" y="98"/>
                  </a:lnTo>
                  <a:lnTo>
                    <a:pt x="72" y="90"/>
                  </a:lnTo>
                  <a:lnTo>
                    <a:pt x="72" y="90"/>
                  </a:lnTo>
                  <a:lnTo>
                    <a:pt x="70" y="86"/>
                  </a:lnTo>
                  <a:lnTo>
                    <a:pt x="68" y="82"/>
                  </a:lnTo>
                  <a:lnTo>
                    <a:pt x="62" y="76"/>
                  </a:lnTo>
                  <a:lnTo>
                    <a:pt x="50" y="72"/>
                  </a:lnTo>
                  <a:lnTo>
                    <a:pt x="38" y="68"/>
                  </a:lnTo>
                  <a:lnTo>
                    <a:pt x="26" y="64"/>
                  </a:lnTo>
                  <a:lnTo>
                    <a:pt x="16" y="56"/>
                  </a:lnTo>
                  <a:lnTo>
                    <a:pt x="12" y="52"/>
                  </a:lnTo>
                  <a:lnTo>
                    <a:pt x="8" y="46"/>
                  </a:lnTo>
                  <a:lnTo>
                    <a:pt x="6" y="40"/>
                  </a:lnTo>
                  <a:lnTo>
                    <a:pt x="6" y="32"/>
                  </a:lnTo>
                  <a:lnTo>
                    <a:pt x="6" y="32"/>
                  </a:lnTo>
                  <a:lnTo>
                    <a:pt x="6" y="26"/>
                  </a:lnTo>
                  <a:lnTo>
                    <a:pt x="8" y="20"/>
                  </a:lnTo>
                  <a:lnTo>
                    <a:pt x="10" y="14"/>
                  </a:lnTo>
                  <a:lnTo>
                    <a:pt x="16" y="10"/>
                  </a:lnTo>
                  <a:lnTo>
                    <a:pt x="22" y="6"/>
                  </a:lnTo>
                  <a:lnTo>
                    <a:pt x="28" y="2"/>
                  </a:lnTo>
                  <a:lnTo>
                    <a:pt x="36" y="0"/>
                  </a:lnTo>
                  <a:lnTo>
                    <a:pt x="46" y="0"/>
                  </a:lnTo>
                  <a:lnTo>
                    <a:pt x="46" y="0"/>
                  </a:lnTo>
                  <a:lnTo>
                    <a:pt x="60" y="2"/>
                  </a:lnTo>
                  <a:lnTo>
                    <a:pt x="72" y="4"/>
                  </a:lnTo>
                  <a:lnTo>
                    <a:pt x="82" y="10"/>
                  </a:lnTo>
                  <a:lnTo>
                    <a:pt x="88" y="16"/>
                  </a:lnTo>
                  <a:lnTo>
                    <a:pt x="88" y="16"/>
                  </a:lnTo>
                  <a:lnTo>
                    <a:pt x="90" y="22"/>
                  </a:lnTo>
                  <a:lnTo>
                    <a:pt x="90" y="22"/>
                  </a:lnTo>
                  <a:lnTo>
                    <a:pt x="90" y="26"/>
                  </a:lnTo>
                  <a:lnTo>
                    <a:pt x="86" y="30"/>
                  </a:lnTo>
                  <a:lnTo>
                    <a:pt x="84" y="32"/>
                  </a:lnTo>
                  <a:lnTo>
                    <a:pt x="80" y="32"/>
                  </a:lnTo>
                  <a:lnTo>
                    <a:pt x="80" y="32"/>
                  </a:lnTo>
                  <a:lnTo>
                    <a:pt x="76" y="32"/>
                  </a:lnTo>
                  <a:lnTo>
                    <a:pt x="72" y="28"/>
                  </a:lnTo>
                  <a:lnTo>
                    <a:pt x="72" y="28"/>
                  </a:lnTo>
                  <a:lnTo>
                    <a:pt x="68" y="24"/>
                  </a:lnTo>
                  <a:lnTo>
                    <a:pt x="62" y="22"/>
                  </a:lnTo>
                  <a:lnTo>
                    <a:pt x="54" y="20"/>
                  </a:lnTo>
                  <a:lnTo>
                    <a:pt x="46"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6" name="Freeform 16"/>
            <p:cNvSpPr>
              <a:spLocks/>
            </p:cNvSpPr>
            <p:nvPr userDrawn="1"/>
          </p:nvSpPr>
          <p:spPr bwMode="auto">
            <a:xfrm>
              <a:off x="384" y="346"/>
              <a:ext cx="128" cy="166"/>
            </a:xfrm>
            <a:custGeom>
              <a:avLst/>
              <a:gdLst>
                <a:gd name="T0" fmla="*/ 0 w 128"/>
                <a:gd name="T1" fmla="*/ 102 h 166"/>
                <a:gd name="T2" fmla="*/ 0 w 128"/>
                <a:gd name="T3" fmla="*/ 102 h 166"/>
                <a:gd name="T4" fmla="*/ 2 w 128"/>
                <a:gd name="T5" fmla="*/ 92 h 166"/>
                <a:gd name="T6" fmla="*/ 4 w 128"/>
                <a:gd name="T7" fmla="*/ 82 h 166"/>
                <a:gd name="T8" fmla="*/ 8 w 128"/>
                <a:gd name="T9" fmla="*/ 74 h 166"/>
                <a:gd name="T10" fmla="*/ 12 w 128"/>
                <a:gd name="T11" fmla="*/ 66 h 166"/>
                <a:gd name="T12" fmla="*/ 18 w 128"/>
                <a:gd name="T13" fmla="*/ 58 h 166"/>
                <a:gd name="T14" fmla="*/ 26 w 128"/>
                <a:gd name="T15" fmla="*/ 52 h 166"/>
                <a:gd name="T16" fmla="*/ 34 w 128"/>
                <a:gd name="T17" fmla="*/ 46 h 166"/>
                <a:gd name="T18" fmla="*/ 42 w 128"/>
                <a:gd name="T19" fmla="*/ 42 h 166"/>
                <a:gd name="T20" fmla="*/ 64 w 128"/>
                <a:gd name="T21" fmla="*/ 0 h 166"/>
                <a:gd name="T22" fmla="*/ 86 w 128"/>
                <a:gd name="T23" fmla="*/ 42 h 166"/>
                <a:gd name="T24" fmla="*/ 86 w 128"/>
                <a:gd name="T25" fmla="*/ 42 h 166"/>
                <a:gd name="T26" fmla="*/ 94 w 128"/>
                <a:gd name="T27" fmla="*/ 46 h 166"/>
                <a:gd name="T28" fmla="*/ 102 w 128"/>
                <a:gd name="T29" fmla="*/ 52 h 166"/>
                <a:gd name="T30" fmla="*/ 110 w 128"/>
                <a:gd name="T31" fmla="*/ 58 h 166"/>
                <a:gd name="T32" fmla="*/ 116 w 128"/>
                <a:gd name="T33" fmla="*/ 66 h 166"/>
                <a:gd name="T34" fmla="*/ 120 w 128"/>
                <a:gd name="T35" fmla="*/ 74 h 166"/>
                <a:gd name="T36" fmla="*/ 124 w 128"/>
                <a:gd name="T37" fmla="*/ 82 h 166"/>
                <a:gd name="T38" fmla="*/ 126 w 128"/>
                <a:gd name="T39" fmla="*/ 92 h 166"/>
                <a:gd name="T40" fmla="*/ 128 w 128"/>
                <a:gd name="T41" fmla="*/ 102 h 166"/>
                <a:gd name="T42" fmla="*/ 128 w 128"/>
                <a:gd name="T43" fmla="*/ 102 h 166"/>
                <a:gd name="T44" fmla="*/ 126 w 128"/>
                <a:gd name="T45" fmla="*/ 114 h 166"/>
                <a:gd name="T46" fmla="*/ 122 w 128"/>
                <a:gd name="T47" fmla="*/ 126 h 166"/>
                <a:gd name="T48" fmla="*/ 116 w 128"/>
                <a:gd name="T49" fmla="*/ 138 h 166"/>
                <a:gd name="T50" fmla="*/ 108 w 128"/>
                <a:gd name="T51" fmla="*/ 146 h 166"/>
                <a:gd name="T52" fmla="*/ 100 w 128"/>
                <a:gd name="T53" fmla="*/ 154 h 166"/>
                <a:gd name="T54" fmla="*/ 88 w 128"/>
                <a:gd name="T55" fmla="*/ 160 h 166"/>
                <a:gd name="T56" fmla="*/ 76 w 128"/>
                <a:gd name="T57" fmla="*/ 164 h 166"/>
                <a:gd name="T58" fmla="*/ 64 w 128"/>
                <a:gd name="T59" fmla="*/ 166 h 166"/>
                <a:gd name="T60" fmla="*/ 64 w 128"/>
                <a:gd name="T61" fmla="*/ 166 h 166"/>
                <a:gd name="T62" fmla="*/ 52 w 128"/>
                <a:gd name="T63" fmla="*/ 164 h 166"/>
                <a:gd name="T64" fmla="*/ 40 w 128"/>
                <a:gd name="T65" fmla="*/ 160 h 166"/>
                <a:gd name="T66" fmla="*/ 28 w 128"/>
                <a:gd name="T67" fmla="*/ 154 h 166"/>
                <a:gd name="T68" fmla="*/ 20 w 128"/>
                <a:gd name="T69" fmla="*/ 146 h 166"/>
                <a:gd name="T70" fmla="*/ 12 w 128"/>
                <a:gd name="T71" fmla="*/ 138 h 166"/>
                <a:gd name="T72" fmla="*/ 6 w 128"/>
                <a:gd name="T73" fmla="*/ 126 h 166"/>
                <a:gd name="T74" fmla="*/ 2 w 128"/>
                <a:gd name="T75" fmla="*/ 114 h 166"/>
                <a:gd name="T76" fmla="*/ 0 w 128"/>
                <a:gd name="T77" fmla="*/ 10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0" y="102"/>
                  </a:moveTo>
                  <a:lnTo>
                    <a:pt x="0" y="102"/>
                  </a:lnTo>
                  <a:lnTo>
                    <a:pt x="2" y="92"/>
                  </a:lnTo>
                  <a:lnTo>
                    <a:pt x="4" y="82"/>
                  </a:lnTo>
                  <a:lnTo>
                    <a:pt x="8" y="74"/>
                  </a:lnTo>
                  <a:lnTo>
                    <a:pt x="12" y="66"/>
                  </a:lnTo>
                  <a:lnTo>
                    <a:pt x="18" y="58"/>
                  </a:lnTo>
                  <a:lnTo>
                    <a:pt x="26" y="52"/>
                  </a:lnTo>
                  <a:lnTo>
                    <a:pt x="34" y="46"/>
                  </a:lnTo>
                  <a:lnTo>
                    <a:pt x="42" y="42"/>
                  </a:lnTo>
                  <a:lnTo>
                    <a:pt x="64" y="0"/>
                  </a:lnTo>
                  <a:lnTo>
                    <a:pt x="86" y="42"/>
                  </a:lnTo>
                  <a:lnTo>
                    <a:pt x="86" y="42"/>
                  </a:lnTo>
                  <a:lnTo>
                    <a:pt x="94" y="46"/>
                  </a:lnTo>
                  <a:lnTo>
                    <a:pt x="102" y="52"/>
                  </a:lnTo>
                  <a:lnTo>
                    <a:pt x="110" y="58"/>
                  </a:lnTo>
                  <a:lnTo>
                    <a:pt x="116" y="66"/>
                  </a:lnTo>
                  <a:lnTo>
                    <a:pt x="120" y="74"/>
                  </a:lnTo>
                  <a:lnTo>
                    <a:pt x="124" y="82"/>
                  </a:lnTo>
                  <a:lnTo>
                    <a:pt x="126" y="92"/>
                  </a:lnTo>
                  <a:lnTo>
                    <a:pt x="128" y="102"/>
                  </a:lnTo>
                  <a:lnTo>
                    <a:pt x="128" y="102"/>
                  </a:lnTo>
                  <a:lnTo>
                    <a:pt x="126" y="114"/>
                  </a:lnTo>
                  <a:lnTo>
                    <a:pt x="122" y="126"/>
                  </a:lnTo>
                  <a:lnTo>
                    <a:pt x="116" y="138"/>
                  </a:lnTo>
                  <a:lnTo>
                    <a:pt x="108" y="146"/>
                  </a:lnTo>
                  <a:lnTo>
                    <a:pt x="100" y="154"/>
                  </a:lnTo>
                  <a:lnTo>
                    <a:pt x="88" y="160"/>
                  </a:lnTo>
                  <a:lnTo>
                    <a:pt x="76" y="164"/>
                  </a:lnTo>
                  <a:lnTo>
                    <a:pt x="64" y="166"/>
                  </a:lnTo>
                  <a:lnTo>
                    <a:pt x="64" y="166"/>
                  </a:lnTo>
                  <a:lnTo>
                    <a:pt x="52" y="164"/>
                  </a:lnTo>
                  <a:lnTo>
                    <a:pt x="40" y="160"/>
                  </a:lnTo>
                  <a:lnTo>
                    <a:pt x="28" y="154"/>
                  </a:lnTo>
                  <a:lnTo>
                    <a:pt x="20" y="146"/>
                  </a:lnTo>
                  <a:lnTo>
                    <a:pt x="12" y="138"/>
                  </a:lnTo>
                  <a:lnTo>
                    <a:pt x="6" y="126"/>
                  </a:lnTo>
                  <a:lnTo>
                    <a:pt x="2" y="114"/>
                  </a:lnTo>
                  <a:lnTo>
                    <a:pt x="0"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8" name="Freeform 18"/>
            <p:cNvSpPr>
              <a:spLocks/>
            </p:cNvSpPr>
            <p:nvPr userDrawn="1"/>
          </p:nvSpPr>
          <p:spPr bwMode="auto">
            <a:xfrm>
              <a:off x="384" y="146"/>
              <a:ext cx="128" cy="166"/>
            </a:xfrm>
            <a:custGeom>
              <a:avLst/>
              <a:gdLst>
                <a:gd name="T0" fmla="*/ 128 w 128"/>
                <a:gd name="T1" fmla="*/ 64 h 166"/>
                <a:gd name="T2" fmla="*/ 128 w 128"/>
                <a:gd name="T3" fmla="*/ 64 h 166"/>
                <a:gd name="T4" fmla="*/ 126 w 128"/>
                <a:gd name="T5" fmla="*/ 74 h 166"/>
                <a:gd name="T6" fmla="*/ 124 w 128"/>
                <a:gd name="T7" fmla="*/ 84 h 166"/>
                <a:gd name="T8" fmla="*/ 120 w 128"/>
                <a:gd name="T9" fmla="*/ 92 h 166"/>
                <a:gd name="T10" fmla="*/ 116 w 128"/>
                <a:gd name="T11" fmla="*/ 100 h 166"/>
                <a:gd name="T12" fmla="*/ 110 w 128"/>
                <a:gd name="T13" fmla="*/ 108 h 166"/>
                <a:gd name="T14" fmla="*/ 102 w 128"/>
                <a:gd name="T15" fmla="*/ 114 h 166"/>
                <a:gd name="T16" fmla="*/ 94 w 128"/>
                <a:gd name="T17" fmla="*/ 120 h 166"/>
                <a:gd name="T18" fmla="*/ 86 w 128"/>
                <a:gd name="T19" fmla="*/ 124 h 166"/>
                <a:gd name="T20" fmla="*/ 64 w 128"/>
                <a:gd name="T21" fmla="*/ 166 h 166"/>
                <a:gd name="T22" fmla="*/ 42 w 128"/>
                <a:gd name="T23" fmla="*/ 124 h 166"/>
                <a:gd name="T24" fmla="*/ 42 w 128"/>
                <a:gd name="T25" fmla="*/ 124 h 166"/>
                <a:gd name="T26" fmla="*/ 34 w 128"/>
                <a:gd name="T27" fmla="*/ 120 h 166"/>
                <a:gd name="T28" fmla="*/ 26 w 128"/>
                <a:gd name="T29" fmla="*/ 114 h 166"/>
                <a:gd name="T30" fmla="*/ 18 w 128"/>
                <a:gd name="T31" fmla="*/ 108 h 166"/>
                <a:gd name="T32" fmla="*/ 12 w 128"/>
                <a:gd name="T33" fmla="*/ 100 h 166"/>
                <a:gd name="T34" fmla="*/ 8 w 128"/>
                <a:gd name="T35" fmla="*/ 92 h 166"/>
                <a:gd name="T36" fmla="*/ 4 w 128"/>
                <a:gd name="T37" fmla="*/ 84 h 166"/>
                <a:gd name="T38" fmla="*/ 2 w 128"/>
                <a:gd name="T39" fmla="*/ 74 h 166"/>
                <a:gd name="T40" fmla="*/ 0 w 128"/>
                <a:gd name="T41" fmla="*/ 64 h 166"/>
                <a:gd name="T42" fmla="*/ 0 w 128"/>
                <a:gd name="T43" fmla="*/ 64 h 166"/>
                <a:gd name="T44" fmla="*/ 2 w 128"/>
                <a:gd name="T45" fmla="*/ 50 h 166"/>
                <a:gd name="T46" fmla="*/ 6 w 128"/>
                <a:gd name="T47" fmla="*/ 38 h 166"/>
                <a:gd name="T48" fmla="*/ 12 w 128"/>
                <a:gd name="T49" fmla="*/ 28 h 166"/>
                <a:gd name="T50" fmla="*/ 20 w 128"/>
                <a:gd name="T51" fmla="*/ 18 h 166"/>
                <a:gd name="T52" fmla="*/ 28 w 128"/>
                <a:gd name="T53" fmla="*/ 10 h 166"/>
                <a:gd name="T54" fmla="*/ 40 w 128"/>
                <a:gd name="T55" fmla="*/ 6 h 166"/>
                <a:gd name="T56" fmla="*/ 52 w 128"/>
                <a:gd name="T57" fmla="*/ 2 h 166"/>
                <a:gd name="T58" fmla="*/ 64 w 128"/>
                <a:gd name="T59" fmla="*/ 0 h 166"/>
                <a:gd name="T60" fmla="*/ 64 w 128"/>
                <a:gd name="T61" fmla="*/ 0 h 166"/>
                <a:gd name="T62" fmla="*/ 76 w 128"/>
                <a:gd name="T63" fmla="*/ 2 h 166"/>
                <a:gd name="T64" fmla="*/ 88 w 128"/>
                <a:gd name="T65" fmla="*/ 6 h 166"/>
                <a:gd name="T66" fmla="*/ 100 w 128"/>
                <a:gd name="T67" fmla="*/ 10 h 166"/>
                <a:gd name="T68" fmla="*/ 108 w 128"/>
                <a:gd name="T69" fmla="*/ 18 h 166"/>
                <a:gd name="T70" fmla="*/ 116 w 128"/>
                <a:gd name="T71" fmla="*/ 28 h 166"/>
                <a:gd name="T72" fmla="*/ 122 w 128"/>
                <a:gd name="T73" fmla="*/ 38 h 166"/>
                <a:gd name="T74" fmla="*/ 126 w 128"/>
                <a:gd name="T75" fmla="*/ 50 h 166"/>
                <a:gd name="T76" fmla="*/ 128 w 128"/>
                <a:gd name="T77" fmla="*/ 6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128" y="64"/>
                  </a:moveTo>
                  <a:lnTo>
                    <a:pt x="128" y="64"/>
                  </a:lnTo>
                  <a:lnTo>
                    <a:pt x="126" y="74"/>
                  </a:lnTo>
                  <a:lnTo>
                    <a:pt x="124" y="84"/>
                  </a:lnTo>
                  <a:lnTo>
                    <a:pt x="120" y="92"/>
                  </a:lnTo>
                  <a:lnTo>
                    <a:pt x="116" y="100"/>
                  </a:lnTo>
                  <a:lnTo>
                    <a:pt x="110" y="108"/>
                  </a:lnTo>
                  <a:lnTo>
                    <a:pt x="102" y="114"/>
                  </a:lnTo>
                  <a:lnTo>
                    <a:pt x="94" y="120"/>
                  </a:lnTo>
                  <a:lnTo>
                    <a:pt x="86" y="124"/>
                  </a:lnTo>
                  <a:lnTo>
                    <a:pt x="64" y="166"/>
                  </a:lnTo>
                  <a:lnTo>
                    <a:pt x="42" y="124"/>
                  </a:lnTo>
                  <a:lnTo>
                    <a:pt x="42" y="124"/>
                  </a:lnTo>
                  <a:lnTo>
                    <a:pt x="34" y="120"/>
                  </a:lnTo>
                  <a:lnTo>
                    <a:pt x="26" y="114"/>
                  </a:lnTo>
                  <a:lnTo>
                    <a:pt x="18" y="108"/>
                  </a:lnTo>
                  <a:lnTo>
                    <a:pt x="12" y="100"/>
                  </a:lnTo>
                  <a:lnTo>
                    <a:pt x="8" y="92"/>
                  </a:lnTo>
                  <a:lnTo>
                    <a:pt x="4" y="84"/>
                  </a:lnTo>
                  <a:lnTo>
                    <a:pt x="2" y="74"/>
                  </a:lnTo>
                  <a:lnTo>
                    <a:pt x="0" y="64"/>
                  </a:lnTo>
                  <a:lnTo>
                    <a:pt x="0" y="64"/>
                  </a:lnTo>
                  <a:lnTo>
                    <a:pt x="2" y="50"/>
                  </a:lnTo>
                  <a:lnTo>
                    <a:pt x="6" y="38"/>
                  </a:lnTo>
                  <a:lnTo>
                    <a:pt x="12" y="28"/>
                  </a:lnTo>
                  <a:lnTo>
                    <a:pt x="20" y="18"/>
                  </a:lnTo>
                  <a:lnTo>
                    <a:pt x="28" y="10"/>
                  </a:lnTo>
                  <a:lnTo>
                    <a:pt x="40" y="6"/>
                  </a:lnTo>
                  <a:lnTo>
                    <a:pt x="52" y="2"/>
                  </a:lnTo>
                  <a:lnTo>
                    <a:pt x="64" y="0"/>
                  </a:lnTo>
                  <a:lnTo>
                    <a:pt x="64" y="0"/>
                  </a:lnTo>
                  <a:lnTo>
                    <a:pt x="76" y="2"/>
                  </a:lnTo>
                  <a:lnTo>
                    <a:pt x="88" y="6"/>
                  </a:lnTo>
                  <a:lnTo>
                    <a:pt x="100" y="10"/>
                  </a:lnTo>
                  <a:lnTo>
                    <a:pt x="108" y="18"/>
                  </a:lnTo>
                  <a:lnTo>
                    <a:pt x="116" y="28"/>
                  </a:lnTo>
                  <a:lnTo>
                    <a:pt x="122" y="38"/>
                  </a:lnTo>
                  <a:lnTo>
                    <a:pt x="126" y="50"/>
                  </a:lnTo>
                  <a:lnTo>
                    <a:pt x="128"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pic>
        <p:nvPicPr>
          <p:cNvPr id="11" name="Image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22935" y="-219649"/>
            <a:ext cx="3240031" cy="1801372"/>
          </a:xfrm>
          <a:prstGeom prst="rect">
            <a:avLst/>
          </a:prstGeom>
        </p:spPr>
      </p:pic>
    </p:spTree>
    <p:extLst>
      <p:ext uri="{BB962C8B-B14F-4D97-AF65-F5344CB8AC3E}">
        <p14:creationId xmlns:p14="http://schemas.microsoft.com/office/powerpoint/2010/main" val="24899103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 Id="rId5" Type="http://schemas.openxmlformats.org/officeDocument/2006/relationships/image" Target="../media/image2.png"/><Relationship Id="rId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4"/>
          <p:cNvGrpSpPr>
            <a:grpSpLocks noChangeAspect="1"/>
          </p:cNvGrpSpPr>
          <p:nvPr userDrawn="1"/>
        </p:nvGrpSpPr>
        <p:grpSpPr bwMode="auto">
          <a:xfrm>
            <a:off x="0" y="0"/>
            <a:ext cx="12192000" cy="2146300"/>
            <a:chOff x="0" y="0"/>
            <a:chExt cx="7680" cy="1352"/>
          </a:xfrm>
        </p:grpSpPr>
        <p:sp>
          <p:nvSpPr>
            <p:cNvPr id="3" name="AutoShape 3"/>
            <p:cNvSpPr>
              <a:spLocks noChangeAspect="1" noChangeArrowheads="1" noTextEdit="1"/>
            </p:cNvSpPr>
            <p:nvPr userDrawn="1"/>
          </p:nvSpPr>
          <p:spPr bwMode="auto">
            <a:xfrm>
              <a:off x="0" y="0"/>
              <a:ext cx="7680"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 name="Freeform 5"/>
            <p:cNvSpPr>
              <a:spLocks/>
            </p:cNvSpPr>
            <p:nvPr userDrawn="1"/>
          </p:nvSpPr>
          <p:spPr bwMode="auto">
            <a:xfrm>
              <a:off x="0" y="0"/>
              <a:ext cx="7680" cy="1176"/>
            </a:xfrm>
            <a:custGeom>
              <a:avLst/>
              <a:gdLst>
                <a:gd name="T0" fmla="*/ 7680 w 7680"/>
                <a:gd name="T1" fmla="*/ 0 h 1176"/>
                <a:gd name="T2" fmla="*/ 0 w 7680"/>
                <a:gd name="T3" fmla="*/ 0 h 1176"/>
                <a:gd name="T4" fmla="*/ 0 w 7680"/>
                <a:gd name="T5" fmla="*/ 926 h 1176"/>
                <a:gd name="T6" fmla="*/ 770 w 7680"/>
                <a:gd name="T7" fmla="*/ 924 h 1176"/>
                <a:gd name="T8" fmla="*/ 876 w 7680"/>
                <a:gd name="T9" fmla="*/ 812 h 1176"/>
                <a:gd name="T10" fmla="*/ 936 w 7680"/>
                <a:gd name="T11" fmla="*/ 960 h 1176"/>
                <a:gd name="T12" fmla="*/ 1044 w 7680"/>
                <a:gd name="T13" fmla="*/ 428 h 1176"/>
                <a:gd name="T14" fmla="*/ 1134 w 7680"/>
                <a:gd name="T15" fmla="*/ 1176 h 1176"/>
                <a:gd name="T16" fmla="*/ 1200 w 7680"/>
                <a:gd name="T17" fmla="*/ 890 h 1176"/>
                <a:gd name="T18" fmla="*/ 1258 w 7680"/>
                <a:gd name="T19" fmla="*/ 950 h 1176"/>
                <a:gd name="T20" fmla="*/ 1328 w 7680"/>
                <a:gd name="T21" fmla="*/ 728 h 1176"/>
                <a:gd name="T22" fmla="*/ 1416 w 7680"/>
                <a:gd name="T23" fmla="*/ 1012 h 1176"/>
                <a:gd name="T24" fmla="*/ 1486 w 7680"/>
                <a:gd name="T25" fmla="*/ 880 h 1176"/>
                <a:gd name="T26" fmla="*/ 1524 w 7680"/>
                <a:gd name="T27" fmla="*/ 976 h 1176"/>
                <a:gd name="T28" fmla="*/ 1586 w 7680"/>
                <a:gd name="T29" fmla="*/ 924 h 1176"/>
                <a:gd name="T30" fmla="*/ 7680 w 7680"/>
                <a:gd name="T31" fmla="*/ 926 h 1176"/>
                <a:gd name="T32" fmla="*/ 7680 w 7680"/>
                <a:gd name="T33" fmla="*/ 0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80" h="1176">
                  <a:moveTo>
                    <a:pt x="7680" y="0"/>
                  </a:moveTo>
                  <a:lnTo>
                    <a:pt x="0" y="0"/>
                  </a:lnTo>
                  <a:lnTo>
                    <a:pt x="0" y="926"/>
                  </a:lnTo>
                  <a:lnTo>
                    <a:pt x="770" y="924"/>
                  </a:lnTo>
                  <a:lnTo>
                    <a:pt x="876" y="812"/>
                  </a:lnTo>
                  <a:lnTo>
                    <a:pt x="936" y="960"/>
                  </a:lnTo>
                  <a:lnTo>
                    <a:pt x="1044" y="428"/>
                  </a:lnTo>
                  <a:lnTo>
                    <a:pt x="1134" y="1176"/>
                  </a:lnTo>
                  <a:lnTo>
                    <a:pt x="1200" y="890"/>
                  </a:lnTo>
                  <a:lnTo>
                    <a:pt x="1258" y="950"/>
                  </a:lnTo>
                  <a:lnTo>
                    <a:pt x="1328" y="728"/>
                  </a:lnTo>
                  <a:lnTo>
                    <a:pt x="1416" y="1012"/>
                  </a:lnTo>
                  <a:lnTo>
                    <a:pt x="1486" y="880"/>
                  </a:lnTo>
                  <a:lnTo>
                    <a:pt x="1524" y="976"/>
                  </a:lnTo>
                  <a:lnTo>
                    <a:pt x="1586" y="924"/>
                  </a:lnTo>
                  <a:lnTo>
                    <a:pt x="7680" y="926"/>
                  </a:lnTo>
                  <a:lnTo>
                    <a:pt x="7680" y="0"/>
                  </a:lnTo>
                  <a:close/>
                </a:path>
              </a:pathLst>
            </a:custGeom>
            <a:solidFill>
              <a:srgbClr val="3B48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2" name="Freeform 12"/>
            <p:cNvSpPr>
              <a:spLocks/>
            </p:cNvSpPr>
            <p:nvPr userDrawn="1"/>
          </p:nvSpPr>
          <p:spPr bwMode="auto">
            <a:xfrm>
              <a:off x="672" y="566"/>
              <a:ext cx="92" cy="126"/>
            </a:xfrm>
            <a:custGeom>
              <a:avLst/>
              <a:gdLst>
                <a:gd name="T0" fmla="*/ 46 w 92"/>
                <a:gd name="T1" fmla="*/ 18 h 126"/>
                <a:gd name="T2" fmla="*/ 30 w 92"/>
                <a:gd name="T3" fmla="*/ 24 h 126"/>
                <a:gd name="T4" fmla="*/ 26 w 92"/>
                <a:gd name="T5" fmla="*/ 32 h 126"/>
                <a:gd name="T6" fmla="*/ 28 w 92"/>
                <a:gd name="T7" fmla="*/ 38 h 126"/>
                <a:gd name="T8" fmla="*/ 36 w 92"/>
                <a:gd name="T9" fmla="*/ 46 h 126"/>
                <a:gd name="T10" fmla="*/ 72 w 92"/>
                <a:gd name="T11" fmla="*/ 58 h 126"/>
                <a:gd name="T12" fmla="*/ 86 w 92"/>
                <a:gd name="T13" fmla="*/ 70 h 126"/>
                <a:gd name="T14" fmla="*/ 92 w 92"/>
                <a:gd name="T15" fmla="*/ 84 h 126"/>
                <a:gd name="T16" fmla="*/ 92 w 92"/>
                <a:gd name="T17" fmla="*/ 90 h 126"/>
                <a:gd name="T18" fmla="*/ 90 w 92"/>
                <a:gd name="T19" fmla="*/ 106 h 126"/>
                <a:gd name="T20" fmla="*/ 80 w 92"/>
                <a:gd name="T21" fmla="*/ 118 h 126"/>
                <a:gd name="T22" fmla="*/ 66 w 92"/>
                <a:gd name="T23" fmla="*/ 124 h 126"/>
                <a:gd name="T24" fmla="*/ 46 w 92"/>
                <a:gd name="T25" fmla="*/ 126 h 126"/>
                <a:gd name="T26" fmla="*/ 32 w 92"/>
                <a:gd name="T27" fmla="*/ 124 h 126"/>
                <a:gd name="T28" fmla="*/ 8 w 92"/>
                <a:gd name="T29" fmla="*/ 112 h 126"/>
                <a:gd name="T30" fmla="*/ 2 w 92"/>
                <a:gd name="T31" fmla="*/ 104 h 126"/>
                <a:gd name="T32" fmla="*/ 0 w 92"/>
                <a:gd name="T33" fmla="*/ 100 h 126"/>
                <a:gd name="T34" fmla="*/ 2 w 92"/>
                <a:gd name="T35" fmla="*/ 92 h 126"/>
                <a:gd name="T36" fmla="*/ 10 w 92"/>
                <a:gd name="T37" fmla="*/ 90 h 126"/>
                <a:gd name="T38" fmla="*/ 14 w 92"/>
                <a:gd name="T39" fmla="*/ 92 h 126"/>
                <a:gd name="T40" fmla="*/ 18 w 92"/>
                <a:gd name="T41" fmla="*/ 94 h 126"/>
                <a:gd name="T42" fmla="*/ 30 w 92"/>
                <a:gd name="T43" fmla="*/ 104 h 126"/>
                <a:gd name="T44" fmla="*/ 46 w 92"/>
                <a:gd name="T45" fmla="*/ 108 h 126"/>
                <a:gd name="T46" fmla="*/ 58 w 92"/>
                <a:gd name="T47" fmla="*/ 106 h 126"/>
                <a:gd name="T48" fmla="*/ 70 w 92"/>
                <a:gd name="T49" fmla="*/ 98 h 126"/>
                <a:gd name="T50" fmla="*/ 72 w 92"/>
                <a:gd name="T51" fmla="*/ 90 h 126"/>
                <a:gd name="T52" fmla="*/ 68 w 92"/>
                <a:gd name="T53" fmla="*/ 82 h 126"/>
                <a:gd name="T54" fmla="*/ 50 w 92"/>
                <a:gd name="T55" fmla="*/ 72 h 126"/>
                <a:gd name="T56" fmla="*/ 26 w 92"/>
                <a:gd name="T57" fmla="*/ 64 h 126"/>
                <a:gd name="T58" fmla="*/ 12 w 92"/>
                <a:gd name="T59" fmla="*/ 52 h 126"/>
                <a:gd name="T60" fmla="*/ 6 w 92"/>
                <a:gd name="T61" fmla="*/ 40 h 126"/>
                <a:gd name="T62" fmla="*/ 6 w 92"/>
                <a:gd name="T63" fmla="*/ 32 h 126"/>
                <a:gd name="T64" fmla="*/ 8 w 92"/>
                <a:gd name="T65" fmla="*/ 20 h 126"/>
                <a:gd name="T66" fmla="*/ 16 w 92"/>
                <a:gd name="T67" fmla="*/ 10 h 126"/>
                <a:gd name="T68" fmla="*/ 28 w 92"/>
                <a:gd name="T69" fmla="*/ 2 h 126"/>
                <a:gd name="T70" fmla="*/ 46 w 92"/>
                <a:gd name="T71" fmla="*/ 0 h 126"/>
                <a:gd name="T72" fmla="*/ 60 w 92"/>
                <a:gd name="T73" fmla="*/ 2 h 126"/>
                <a:gd name="T74" fmla="*/ 82 w 92"/>
                <a:gd name="T75" fmla="*/ 10 h 126"/>
                <a:gd name="T76" fmla="*/ 88 w 92"/>
                <a:gd name="T77" fmla="*/ 16 h 126"/>
                <a:gd name="T78" fmla="*/ 90 w 92"/>
                <a:gd name="T79" fmla="*/ 22 h 126"/>
                <a:gd name="T80" fmla="*/ 86 w 92"/>
                <a:gd name="T81" fmla="*/ 30 h 126"/>
                <a:gd name="T82" fmla="*/ 80 w 92"/>
                <a:gd name="T83" fmla="*/ 32 h 126"/>
                <a:gd name="T84" fmla="*/ 76 w 92"/>
                <a:gd name="T85" fmla="*/ 32 h 126"/>
                <a:gd name="T86" fmla="*/ 72 w 92"/>
                <a:gd name="T87" fmla="*/ 28 h 126"/>
                <a:gd name="T88" fmla="*/ 62 w 92"/>
                <a:gd name="T89" fmla="*/ 22 h 126"/>
                <a:gd name="T90" fmla="*/ 46 w 92"/>
                <a:gd name="T91" fmla="*/ 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126">
                  <a:moveTo>
                    <a:pt x="46" y="18"/>
                  </a:moveTo>
                  <a:lnTo>
                    <a:pt x="46" y="18"/>
                  </a:lnTo>
                  <a:lnTo>
                    <a:pt x="38" y="20"/>
                  </a:lnTo>
                  <a:lnTo>
                    <a:pt x="30" y="24"/>
                  </a:lnTo>
                  <a:lnTo>
                    <a:pt x="28" y="28"/>
                  </a:lnTo>
                  <a:lnTo>
                    <a:pt x="26" y="32"/>
                  </a:lnTo>
                  <a:lnTo>
                    <a:pt x="26" y="32"/>
                  </a:lnTo>
                  <a:lnTo>
                    <a:pt x="28" y="38"/>
                  </a:lnTo>
                  <a:lnTo>
                    <a:pt x="30" y="40"/>
                  </a:lnTo>
                  <a:lnTo>
                    <a:pt x="36" y="46"/>
                  </a:lnTo>
                  <a:lnTo>
                    <a:pt x="60" y="54"/>
                  </a:lnTo>
                  <a:lnTo>
                    <a:pt x="72" y="58"/>
                  </a:lnTo>
                  <a:lnTo>
                    <a:pt x="82" y="66"/>
                  </a:lnTo>
                  <a:lnTo>
                    <a:pt x="86" y="70"/>
                  </a:lnTo>
                  <a:lnTo>
                    <a:pt x="90" y="76"/>
                  </a:lnTo>
                  <a:lnTo>
                    <a:pt x="92" y="84"/>
                  </a:lnTo>
                  <a:lnTo>
                    <a:pt x="92" y="90"/>
                  </a:lnTo>
                  <a:lnTo>
                    <a:pt x="92" y="90"/>
                  </a:lnTo>
                  <a:lnTo>
                    <a:pt x="92" y="98"/>
                  </a:lnTo>
                  <a:lnTo>
                    <a:pt x="90" y="106"/>
                  </a:lnTo>
                  <a:lnTo>
                    <a:pt x="86" y="112"/>
                  </a:lnTo>
                  <a:lnTo>
                    <a:pt x="80" y="118"/>
                  </a:lnTo>
                  <a:lnTo>
                    <a:pt x="74" y="122"/>
                  </a:lnTo>
                  <a:lnTo>
                    <a:pt x="66" y="124"/>
                  </a:lnTo>
                  <a:lnTo>
                    <a:pt x="58" y="126"/>
                  </a:lnTo>
                  <a:lnTo>
                    <a:pt x="46" y="126"/>
                  </a:lnTo>
                  <a:lnTo>
                    <a:pt x="46" y="126"/>
                  </a:lnTo>
                  <a:lnTo>
                    <a:pt x="32" y="124"/>
                  </a:lnTo>
                  <a:lnTo>
                    <a:pt x="18" y="120"/>
                  </a:lnTo>
                  <a:lnTo>
                    <a:pt x="8" y="112"/>
                  </a:lnTo>
                  <a:lnTo>
                    <a:pt x="2" y="104"/>
                  </a:lnTo>
                  <a:lnTo>
                    <a:pt x="2" y="104"/>
                  </a:lnTo>
                  <a:lnTo>
                    <a:pt x="0" y="100"/>
                  </a:lnTo>
                  <a:lnTo>
                    <a:pt x="0" y="100"/>
                  </a:lnTo>
                  <a:lnTo>
                    <a:pt x="0" y="96"/>
                  </a:lnTo>
                  <a:lnTo>
                    <a:pt x="2" y="92"/>
                  </a:lnTo>
                  <a:lnTo>
                    <a:pt x="6" y="90"/>
                  </a:lnTo>
                  <a:lnTo>
                    <a:pt x="10" y="90"/>
                  </a:lnTo>
                  <a:lnTo>
                    <a:pt x="10" y="90"/>
                  </a:lnTo>
                  <a:lnTo>
                    <a:pt x="14" y="92"/>
                  </a:lnTo>
                  <a:lnTo>
                    <a:pt x="18" y="94"/>
                  </a:lnTo>
                  <a:lnTo>
                    <a:pt x="18" y="94"/>
                  </a:lnTo>
                  <a:lnTo>
                    <a:pt x="24" y="100"/>
                  </a:lnTo>
                  <a:lnTo>
                    <a:pt x="30" y="104"/>
                  </a:lnTo>
                  <a:lnTo>
                    <a:pt x="38" y="106"/>
                  </a:lnTo>
                  <a:lnTo>
                    <a:pt x="46" y="108"/>
                  </a:lnTo>
                  <a:lnTo>
                    <a:pt x="46" y="108"/>
                  </a:lnTo>
                  <a:lnTo>
                    <a:pt x="58" y="106"/>
                  </a:lnTo>
                  <a:lnTo>
                    <a:pt x="66" y="104"/>
                  </a:lnTo>
                  <a:lnTo>
                    <a:pt x="70" y="98"/>
                  </a:lnTo>
                  <a:lnTo>
                    <a:pt x="72" y="90"/>
                  </a:lnTo>
                  <a:lnTo>
                    <a:pt x="72" y="90"/>
                  </a:lnTo>
                  <a:lnTo>
                    <a:pt x="70" y="86"/>
                  </a:lnTo>
                  <a:lnTo>
                    <a:pt x="68" y="82"/>
                  </a:lnTo>
                  <a:lnTo>
                    <a:pt x="62" y="76"/>
                  </a:lnTo>
                  <a:lnTo>
                    <a:pt x="50" y="72"/>
                  </a:lnTo>
                  <a:lnTo>
                    <a:pt x="38" y="68"/>
                  </a:lnTo>
                  <a:lnTo>
                    <a:pt x="26" y="64"/>
                  </a:lnTo>
                  <a:lnTo>
                    <a:pt x="16" y="56"/>
                  </a:lnTo>
                  <a:lnTo>
                    <a:pt x="12" y="52"/>
                  </a:lnTo>
                  <a:lnTo>
                    <a:pt x="8" y="46"/>
                  </a:lnTo>
                  <a:lnTo>
                    <a:pt x="6" y="40"/>
                  </a:lnTo>
                  <a:lnTo>
                    <a:pt x="6" y="32"/>
                  </a:lnTo>
                  <a:lnTo>
                    <a:pt x="6" y="32"/>
                  </a:lnTo>
                  <a:lnTo>
                    <a:pt x="6" y="26"/>
                  </a:lnTo>
                  <a:lnTo>
                    <a:pt x="8" y="20"/>
                  </a:lnTo>
                  <a:lnTo>
                    <a:pt x="10" y="14"/>
                  </a:lnTo>
                  <a:lnTo>
                    <a:pt x="16" y="10"/>
                  </a:lnTo>
                  <a:lnTo>
                    <a:pt x="22" y="6"/>
                  </a:lnTo>
                  <a:lnTo>
                    <a:pt x="28" y="2"/>
                  </a:lnTo>
                  <a:lnTo>
                    <a:pt x="36" y="0"/>
                  </a:lnTo>
                  <a:lnTo>
                    <a:pt x="46" y="0"/>
                  </a:lnTo>
                  <a:lnTo>
                    <a:pt x="46" y="0"/>
                  </a:lnTo>
                  <a:lnTo>
                    <a:pt x="60" y="2"/>
                  </a:lnTo>
                  <a:lnTo>
                    <a:pt x="72" y="4"/>
                  </a:lnTo>
                  <a:lnTo>
                    <a:pt x="82" y="10"/>
                  </a:lnTo>
                  <a:lnTo>
                    <a:pt x="88" y="16"/>
                  </a:lnTo>
                  <a:lnTo>
                    <a:pt x="88" y="16"/>
                  </a:lnTo>
                  <a:lnTo>
                    <a:pt x="90" y="22"/>
                  </a:lnTo>
                  <a:lnTo>
                    <a:pt x="90" y="22"/>
                  </a:lnTo>
                  <a:lnTo>
                    <a:pt x="90" y="26"/>
                  </a:lnTo>
                  <a:lnTo>
                    <a:pt x="86" y="30"/>
                  </a:lnTo>
                  <a:lnTo>
                    <a:pt x="84" y="32"/>
                  </a:lnTo>
                  <a:lnTo>
                    <a:pt x="80" y="32"/>
                  </a:lnTo>
                  <a:lnTo>
                    <a:pt x="80" y="32"/>
                  </a:lnTo>
                  <a:lnTo>
                    <a:pt x="76" y="32"/>
                  </a:lnTo>
                  <a:lnTo>
                    <a:pt x="72" y="28"/>
                  </a:lnTo>
                  <a:lnTo>
                    <a:pt x="72" y="28"/>
                  </a:lnTo>
                  <a:lnTo>
                    <a:pt x="68" y="24"/>
                  </a:lnTo>
                  <a:lnTo>
                    <a:pt x="62" y="22"/>
                  </a:lnTo>
                  <a:lnTo>
                    <a:pt x="54" y="20"/>
                  </a:lnTo>
                  <a:lnTo>
                    <a:pt x="46"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6" name="Freeform 16"/>
            <p:cNvSpPr>
              <a:spLocks/>
            </p:cNvSpPr>
            <p:nvPr userDrawn="1"/>
          </p:nvSpPr>
          <p:spPr bwMode="auto">
            <a:xfrm>
              <a:off x="384" y="346"/>
              <a:ext cx="128" cy="166"/>
            </a:xfrm>
            <a:custGeom>
              <a:avLst/>
              <a:gdLst>
                <a:gd name="T0" fmla="*/ 0 w 128"/>
                <a:gd name="T1" fmla="*/ 102 h 166"/>
                <a:gd name="T2" fmla="*/ 0 w 128"/>
                <a:gd name="T3" fmla="*/ 102 h 166"/>
                <a:gd name="T4" fmla="*/ 2 w 128"/>
                <a:gd name="T5" fmla="*/ 92 h 166"/>
                <a:gd name="T6" fmla="*/ 4 w 128"/>
                <a:gd name="T7" fmla="*/ 82 h 166"/>
                <a:gd name="T8" fmla="*/ 8 w 128"/>
                <a:gd name="T9" fmla="*/ 74 h 166"/>
                <a:gd name="T10" fmla="*/ 12 w 128"/>
                <a:gd name="T11" fmla="*/ 66 h 166"/>
                <a:gd name="T12" fmla="*/ 18 w 128"/>
                <a:gd name="T13" fmla="*/ 58 h 166"/>
                <a:gd name="T14" fmla="*/ 26 w 128"/>
                <a:gd name="T15" fmla="*/ 52 h 166"/>
                <a:gd name="T16" fmla="*/ 34 w 128"/>
                <a:gd name="T17" fmla="*/ 46 h 166"/>
                <a:gd name="T18" fmla="*/ 42 w 128"/>
                <a:gd name="T19" fmla="*/ 42 h 166"/>
                <a:gd name="T20" fmla="*/ 64 w 128"/>
                <a:gd name="T21" fmla="*/ 0 h 166"/>
                <a:gd name="T22" fmla="*/ 86 w 128"/>
                <a:gd name="T23" fmla="*/ 42 h 166"/>
                <a:gd name="T24" fmla="*/ 86 w 128"/>
                <a:gd name="T25" fmla="*/ 42 h 166"/>
                <a:gd name="T26" fmla="*/ 94 w 128"/>
                <a:gd name="T27" fmla="*/ 46 h 166"/>
                <a:gd name="T28" fmla="*/ 102 w 128"/>
                <a:gd name="T29" fmla="*/ 52 h 166"/>
                <a:gd name="T30" fmla="*/ 110 w 128"/>
                <a:gd name="T31" fmla="*/ 58 h 166"/>
                <a:gd name="T32" fmla="*/ 116 w 128"/>
                <a:gd name="T33" fmla="*/ 66 h 166"/>
                <a:gd name="T34" fmla="*/ 120 w 128"/>
                <a:gd name="T35" fmla="*/ 74 h 166"/>
                <a:gd name="T36" fmla="*/ 124 w 128"/>
                <a:gd name="T37" fmla="*/ 82 h 166"/>
                <a:gd name="T38" fmla="*/ 126 w 128"/>
                <a:gd name="T39" fmla="*/ 92 h 166"/>
                <a:gd name="T40" fmla="*/ 128 w 128"/>
                <a:gd name="T41" fmla="*/ 102 h 166"/>
                <a:gd name="T42" fmla="*/ 128 w 128"/>
                <a:gd name="T43" fmla="*/ 102 h 166"/>
                <a:gd name="T44" fmla="*/ 126 w 128"/>
                <a:gd name="T45" fmla="*/ 114 h 166"/>
                <a:gd name="T46" fmla="*/ 122 w 128"/>
                <a:gd name="T47" fmla="*/ 126 h 166"/>
                <a:gd name="T48" fmla="*/ 116 w 128"/>
                <a:gd name="T49" fmla="*/ 138 h 166"/>
                <a:gd name="T50" fmla="*/ 108 w 128"/>
                <a:gd name="T51" fmla="*/ 146 h 166"/>
                <a:gd name="T52" fmla="*/ 100 w 128"/>
                <a:gd name="T53" fmla="*/ 154 h 166"/>
                <a:gd name="T54" fmla="*/ 88 w 128"/>
                <a:gd name="T55" fmla="*/ 160 h 166"/>
                <a:gd name="T56" fmla="*/ 76 w 128"/>
                <a:gd name="T57" fmla="*/ 164 h 166"/>
                <a:gd name="T58" fmla="*/ 64 w 128"/>
                <a:gd name="T59" fmla="*/ 166 h 166"/>
                <a:gd name="T60" fmla="*/ 64 w 128"/>
                <a:gd name="T61" fmla="*/ 166 h 166"/>
                <a:gd name="T62" fmla="*/ 52 w 128"/>
                <a:gd name="T63" fmla="*/ 164 h 166"/>
                <a:gd name="T64" fmla="*/ 40 w 128"/>
                <a:gd name="T65" fmla="*/ 160 h 166"/>
                <a:gd name="T66" fmla="*/ 28 w 128"/>
                <a:gd name="T67" fmla="*/ 154 h 166"/>
                <a:gd name="T68" fmla="*/ 20 w 128"/>
                <a:gd name="T69" fmla="*/ 146 h 166"/>
                <a:gd name="T70" fmla="*/ 12 w 128"/>
                <a:gd name="T71" fmla="*/ 138 h 166"/>
                <a:gd name="T72" fmla="*/ 6 w 128"/>
                <a:gd name="T73" fmla="*/ 126 h 166"/>
                <a:gd name="T74" fmla="*/ 2 w 128"/>
                <a:gd name="T75" fmla="*/ 114 h 166"/>
                <a:gd name="T76" fmla="*/ 0 w 128"/>
                <a:gd name="T77" fmla="*/ 10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0" y="102"/>
                  </a:moveTo>
                  <a:lnTo>
                    <a:pt x="0" y="102"/>
                  </a:lnTo>
                  <a:lnTo>
                    <a:pt x="2" y="92"/>
                  </a:lnTo>
                  <a:lnTo>
                    <a:pt x="4" y="82"/>
                  </a:lnTo>
                  <a:lnTo>
                    <a:pt x="8" y="74"/>
                  </a:lnTo>
                  <a:lnTo>
                    <a:pt x="12" y="66"/>
                  </a:lnTo>
                  <a:lnTo>
                    <a:pt x="18" y="58"/>
                  </a:lnTo>
                  <a:lnTo>
                    <a:pt x="26" y="52"/>
                  </a:lnTo>
                  <a:lnTo>
                    <a:pt x="34" y="46"/>
                  </a:lnTo>
                  <a:lnTo>
                    <a:pt x="42" y="42"/>
                  </a:lnTo>
                  <a:lnTo>
                    <a:pt x="64" y="0"/>
                  </a:lnTo>
                  <a:lnTo>
                    <a:pt x="86" y="42"/>
                  </a:lnTo>
                  <a:lnTo>
                    <a:pt x="86" y="42"/>
                  </a:lnTo>
                  <a:lnTo>
                    <a:pt x="94" y="46"/>
                  </a:lnTo>
                  <a:lnTo>
                    <a:pt x="102" y="52"/>
                  </a:lnTo>
                  <a:lnTo>
                    <a:pt x="110" y="58"/>
                  </a:lnTo>
                  <a:lnTo>
                    <a:pt x="116" y="66"/>
                  </a:lnTo>
                  <a:lnTo>
                    <a:pt x="120" y="74"/>
                  </a:lnTo>
                  <a:lnTo>
                    <a:pt x="124" y="82"/>
                  </a:lnTo>
                  <a:lnTo>
                    <a:pt x="126" y="92"/>
                  </a:lnTo>
                  <a:lnTo>
                    <a:pt x="128" y="102"/>
                  </a:lnTo>
                  <a:lnTo>
                    <a:pt x="128" y="102"/>
                  </a:lnTo>
                  <a:lnTo>
                    <a:pt x="126" y="114"/>
                  </a:lnTo>
                  <a:lnTo>
                    <a:pt x="122" y="126"/>
                  </a:lnTo>
                  <a:lnTo>
                    <a:pt x="116" y="138"/>
                  </a:lnTo>
                  <a:lnTo>
                    <a:pt x="108" y="146"/>
                  </a:lnTo>
                  <a:lnTo>
                    <a:pt x="100" y="154"/>
                  </a:lnTo>
                  <a:lnTo>
                    <a:pt x="88" y="160"/>
                  </a:lnTo>
                  <a:lnTo>
                    <a:pt x="76" y="164"/>
                  </a:lnTo>
                  <a:lnTo>
                    <a:pt x="64" y="166"/>
                  </a:lnTo>
                  <a:lnTo>
                    <a:pt x="64" y="166"/>
                  </a:lnTo>
                  <a:lnTo>
                    <a:pt x="52" y="164"/>
                  </a:lnTo>
                  <a:lnTo>
                    <a:pt x="40" y="160"/>
                  </a:lnTo>
                  <a:lnTo>
                    <a:pt x="28" y="154"/>
                  </a:lnTo>
                  <a:lnTo>
                    <a:pt x="20" y="146"/>
                  </a:lnTo>
                  <a:lnTo>
                    <a:pt x="12" y="138"/>
                  </a:lnTo>
                  <a:lnTo>
                    <a:pt x="6" y="126"/>
                  </a:lnTo>
                  <a:lnTo>
                    <a:pt x="2" y="114"/>
                  </a:lnTo>
                  <a:lnTo>
                    <a:pt x="0"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8" name="Freeform 18"/>
            <p:cNvSpPr>
              <a:spLocks/>
            </p:cNvSpPr>
            <p:nvPr userDrawn="1"/>
          </p:nvSpPr>
          <p:spPr bwMode="auto">
            <a:xfrm>
              <a:off x="384" y="146"/>
              <a:ext cx="128" cy="166"/>
            </a:xfrm>
            <a:custGeom>
              <a:avLst/>
              <a:gdLst>
                <a:gd name="T0" fmla="*/ 128 w 128"/>
                <a:gd name="T1" fmla="*/ 64 h 166"/>
                <a:gd name="T2" fmla="*/ 128 w 128"/>
                <a:gd name="T3" fmla="*/ 64 h 166"/>
                <a:gd name="T4" fmla="*/ 126 w 128"/>
                <a:gd name="T5" fmla="*/ 74 h 166"/>
                <a:gd name="T6" fmla="*/ 124 w 128"/>
                <a:gd name="T7" fmla="*/ 84 h 166"/>
                <a:gd name="T8" fmla="*/ 120 w 128"/>
                <a:gd name="T9" fmla="*/ 92 h 166"/>
                <a:gd name="T10" fmla="*/ 116 w 128"/>
                <a:gd name="T11" fmla="*/ 100 h 166"/>
                <a:gd name="T12" fmla="*/ 110 w 128"/>
                <a:gd name="T13" fmla="*/ 108 h 166"/>
                <a:gd name="T14" fmla="*/ 102 w 128"/>
                <a:gd name="T15" fmla="*/ 114 h 166"/>
                <a:gd name="T16" fmla="*/ 94 w 128"/>
                <a:gd name="T17" fmla="*/ 120 h 166"/>
                <a:gd name="T18" fmla="*/ 86 w 128"/>
                <a:gd name="T19" fmla="*/ 124 h 166"/>
                <a:gd name="T20" fmla="*/ 64 w 128"/>
                <a:gd name="T21" fmla="*/ 166 h 166"/>
                <a:gd name="T22" fmla="*/ 42 w 128"/>
                <a:gd name="T23" fmla="*/ 124 h 166"/>
                <a:gd name="T24" fmla="*/ 42 w 128"/>
                <a:gd name="T25" fmla="*/ 124 h 166"/>
                <a:gd name="T26" fmla="*/ 34 w 128"/>
                <a:gd name="T27" fmla="*/ 120 h 166"/>
                <a:gd name="T28" fmla="*/ 26 w 128"/>
                <a:gd name="T29" fmla="*/ 114 h 166"/>
                <a:gd name="T30" fmla="*/ 18 w 128"/>
                <a:gd name="T31" fmla="*/ 108 h 166"/>
                <a:gd name="T32" fmla="*/ 12 w 128"/>
                <a:gd name="T33" fmla="*/ 100 h 166"/>
                <a:gd name="T34" fmla="*/ 8 w 128"/>
                <a:gd name="T35" fmla="*/ 92 h 166"/>
                <a:gd name="T36" fmla="*/ 4 w 128"/>
                <a:gd name="T37" fmla="*/ 84 h 166"/>
                <a:gd name="T38" fmla="*/ 2 w 128"/>
                <a:gd name="T39" fmla="*/ 74 h 166"/>
                <a:gd name="T40" fmla="*/ 0 w 128"/>
                <a:gd name="T41" fmla="*/ 64 h 166"/>
                <a:gd name="T42" fmla="*/ 0 w 128"/>
                <a:gd name="T43" fmla="*/ 64 h 166"/>
                <a:gd name="T44" fmla="*/ 2 w 128"/>
                <a:gd name="T45" fmla="*/ 50 h 166"/>
                <a:gd name="T46" fmla="*/ 6 w 128"/>
                <a:gd name="T47" fmla="*/ 38 h 166"/>
                <a:gd name="T48" fmla="*/ 12 w 128"/>
                <a:gd name="T49" fmla="*/ 28 h 166"/>
                <a:gd name="T50" fmla="*/ 20 w 128"/>
                <a:gd name="T51" fmla="*/ 18 h 166"/>
                <a:gd name="T52" fmla="*/ 28 w 128"/>
                <a:gd name="T53" fmla="*/ 10 h 166"/>
                <a:gd name="T54" fmla="*/ 40 w 128"/>
                <a:gd name="T55" fmla="*/ 6 h 166"/>
                <a:gd name="T56" fmla="*/ 52 w 128"/>
                <a:gd name="T57" fmla="*/ 2 h 166"/>
                <a:gd name="T58" fmla="*/ 64 w 128"/>
                <a:gd name="T59" fmla="*/ 0 h 166"/>
                <a:gd name="T60" fmla="*/ 64 w 128"/>
                <a:gd name="T61" fmla="*/ 0 h 166"/>
                <a:gd name="T62" fmla="*/ 76 w 128"/>
                <a:gd name="T63" fmla="*/ 2 h 166"/>
                <a:gd name="T64" fmla="*/ 88 w 128"/>
                <a:gd name="T65" fmla="*/ 6 h 166"/>
                <a:gd name="T66" fmla="*/ 100 w 128"/>
                <a:gd name="T67" fmla="*/ 10 h 166"/>
                <a:gd name="T68" fmla="*/ 108 w 128"/>
                <a:gd name="T69" fmla="*/ 18 h 166"/>
                <a:gd name="T70" fmla="*/ 116 w 128"/>
                <a:gd name="T71" fmla="*/ 28 h 166"/>
                <a:gd name="T72" fmla="*/ 122 w 128"/>
                <a:gd name="T73" fmla="*/ 38 h 166"/>
                <a:gd name="T74" fmla="*/ 126 w 128"/>
                <a:gd name="T75" fmla="*/ 50 h 166"/>
                <a:gd name="T76" fmla="*/ 128 w 128"/>
                <a:gd name="T77" fmla="*/ 6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128" y="64"/>
                  </a:moveTo>
                  <a:lnTo>
                    <a:pt x="128" y="64"/>
                  </a:lnTo>
                  <a:lnTo>
                    <a:pt x="126" y="74"/>
                  </a:lnTo>
                  <a:lnTo>
                    <a:pt x="124" y="84"/>
                  </a:lnTo>
                  <a:lnTo>
                    <a:pt x="120" y="92"/>
                  </a:lnTo>
                  <a:lnTo>
                    <a:pt x="116" y="100"/>
                  </a:lnTo>
                  <a:lnTo>
                    <a:pt x="110" y="108"/>
                  </a:lnTo>
                  <a:lnTo>
                    <a:pt x="102" y="114"/>
                  </a:lnTo>
                  <a:lnTo>
                    <a:pt x="94" y="120"/>
                  </a:lnTo>
                  <a:lnTo>
                    <a:pt x="86" y="124"/>
                  </a:lnTo>
                  <a:lnTo>
                    <a:pt x="64" y="166"/>
                  </a:lnTo>
                  <a:lnTo>
                    <a:pt x="42" y="124"/>
                  </a:lnTo>
                  <a:lnTo>
                    <a:pt x="42" y="124"/>
                  </a:lnTo>
                  <a:lnTo>
                    <a:pt x="34" y="120"/>
                  </a:lnTo>
                  <a:lnTo>
                    <a:pt x="26" y="114"/>
                  </a:lnTo>
                  <a:lnTo>
                    <a:pt x="18" y="108"/>
                  </a:lnTo>
                  <a:lnTo>
                    <a:pt x="12" y="100"/>
                  </a:lnTo>
                  <a:lnTo>
                    <a:pt x="8" y="92"/>
                  </a:lnTo>
                  <a:lnTo>
                    <a:pt x="4" y="84"/>
                  </a:lnTo>
                  <a:lnTo>
                    <a:pt x="2" y="74"/>
                  </a:lnTo>
                  <a:lnTo>
                    <a:pt x="0" y="64"/>
                  </a:lnTo>
                  <a:lnTo>
                    <a:pt x="0" y="64"/>
                  </a:lnTo>
                  <a:lnTo>
                    <a:pt x="2" y="50"/>
                  </a:lnTo>
                  <a:lnTo>
                    <a:pt x="6" y="38"/>
                  </a:lnTo>
                  <a:lnTo>
                    <a:pt x="12" y="28"/>
                  </a:lnTo>
                  <a:lnTo>
                    <a:pt x="20" y="18"/>
                  </a:lnTo>
                  <a:lnTo>
                    <a:pt x="28" y="10"/>
                  </a:lnTo>
                  <a:lnTo>
                    <a:pt x="40" y="6"/>
                  </a:lnTo>
                  <a:lnTo>
                    <a:pt x="52" y="2"/>
                  </a:lnTo>
                  <a:lnTo>
                    <a:pt x="64" y="0"/>
                  </a:lnTo>
                  <a:lnTo>
                    <a:pt x="64" y="0"/>
                  </a:lnTo>
                  <a:lnTo>
                    <a:pt x="76" y="2"/>
                  </a:lnTo>
                  <a:lnTo>
                    <a:pt x="88" y="6"/>
                  </a:lnTo>
                  <a:lnTo>
                    <a:pt x="100" y="10"/>
                  </a:lnTo>
                  <a:lnTo>
                    <a:pt x="108" y="18"/>
                  </a:lnTo>
                  <a:lnTo>
                    <a:pt x="116" y="28"/>
                  </a:lnTo>
                  <a:lnTo>
                    <a:pt x="122" y="38"/>
                  </a:lnTo>
                  <a:lnTo>
                    <a:pt x="126" y="50"/>
                  </a:lnTo>
                  <a:lnTo>
                    <a:pt x="128"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9" name="Freeform 19"/>
            <p:cNvSpPr>
              <a:spLocks/>
            </p:cNvSpPr>
            <p:nvPr userDrawn="1"/>
          </p:nvSpPr>
          <p:spPr bwMode="auto">
            <a:xfrm>
              <a:off x="0" y="182"/>
              <a:ext cx="7680" cy="1170"/>
            </a:xfrm>
            <a:custGeom>
              <a:avLst/>
              <a:gdLst>
                <a:gd name="T0" fmla="*/ 1572 w 7680"/>
                <a:gd name="T1" fmla="*/ 708 h 1170"/>
                <a:gd name="T2" fmla="*/ 1566 w 7680"/>
                <a:gd name="T3" fmla="*/ 710 h 1170"/>
                <a:gd name="T4" fmla="*/ 1548 w 7680"/>
                <a:gd name="T5" fmla="*/ 720 h 1170"/>
                <a:gd name="T6" fmla="*/ 1508 w 7680"/>
                <a:gd name="T7" fmla="*/ 664 h 1170"/>
                <a:gd name="T8" fmla="*/ 1486 w 7680"/>
                <a:gd name="T9" fmla="*/ 644 h 1170"/>
                <a:gd name="T10" fmla="*/ 1466 w 7680"/>
                <a:gd name="T11" fmla="*/ 644 h 1170"/>
                <a:gd name="T12" fmla="*/ 1444 w 7680"/>
                <a:gd name="T13" fmla="*/ 666 h 1170"/>
                <a:gd name="T14" fmla="*/ 1372 w 7680"/>
                <a:gd name="T15" fmla="*/ 506 h 1170"/>
                <a:gd name="T16" fmla="*/ 1350 w 7680"/>
                <a:gd name="T17" fmla="*/ 484 h 1170"/>
                <a:gd name="T18" fmla="*/ 1328 w 7680"/>
                <a:gd name="T19" fmla="*/ 482 h 1170"/>
                <a:gd name="T20" fmla="*/ 1306 w 7680"/>
                <a:gd name="T21" fmla="*/ 504 h 1170"/>
                <a:gd name="T22" fmla="*/ 1230 w 7680"/>
                <a:gd name="T23" fmla="*/ 668 h 1170"/>
                <a:gd name="T24" fmla="*/ 1204 w 7680"/>
                <a:gd name="T25" fmla="*/ 654 h 1170"/>
                <a:gd name="T26" fmla="*/ 1184 w 7680"/>
                <a:gd name="T27" fmla="*/ 660 h 1170"/>
                <a:gd name="T28" fmla="*/ 1168 w 7680"/>
                <a:gd name="T29" fmla="*/ 684 h 1170"/>
                <a:gd name="T30" fmla="*/ 1084 w 7680"/>
                <a:gd name="T31" fmla="*/ 32 h 1170"/>
                <a:gd name="T32" fmla="*/ 1064 w 7680"/>
                <a:gd name="T33" fmla="*/ 2 h 1170"/>
                <a:gd name="T34" fmla="*/ 1046 w 7680"/>
                <a:gd name="T35" fmla="*/ 0 h 1170"/>
                <a:gd name="T36" fmla="*/ 1020 w 7680"/>
                <a:gd name="T37" fmla="*/ 18 h 1170"/>
                <a:gd name="T38" fmla="*/ 900 w 7680"/>
                <a:gd name="T39" fmla="*/ 598 h 1170"/>
                <a:gd name="T40" fmla="*/ 888 w 7680"/>
                <a:gd name="T41" fmla="*/ 584 h 1170"/>
                <a:gd name="T42" fmla="*/ 872 w 7680"/>
                <a:gd name="T43" fmla="*/ 578 h 1170"/>
                <a:gd name="T44" fmla="*/ 848 w 7680"/>
                <a:gd name="T45" fmla="*/ 584 h 1170"/>
                <a:gd name="T46" fmla="*/ 0 w 7680"/>
                <a:gd name="T47" fmla="*/ 710 h 1170"/>
                <a:gd name="T48" fmla="*/ 0 w 7680"/>
                <a:gd name="T49" fmla="*/ 778 h 1170"/>
                <a:gd name="T50" fmla="*/ 778 w 7680"/>
                <a:gd name="T51" fmla="*/ 776 h 1170"/>
                <a:gd name="T52" fmla="*/ 798 w 7680"/>
                <a:gd name="T53" fmla="*/ 762 h 1170"/>
                <a:gd name="T54" fmla="*/ 912 w 7680"/>
                <a:gd name="T55" fmla="*/ 806 h 1170"/>
                <a:gd name="T56" fmla="*/ 936 w 7680"/>
                <a:gd name="T57" fmla="*/ 826 h 1170"/>
                <a:gd name="T58" fmla="*/ 958 w 7680"/>
                <a:gd name="T59" fmla="*/ 824 h 1170"/>
                <a:gd name="T60" fmla="*/ 976 w 7680"/>
                <a:gd name="T61" fmla="*/ 798 h 1170"/>
                <a:gd name="T62" fmla="*/ 1100 w 7680"/>
                <a:gd name="T63" fmla="*/ 1140 h 1170"/>
                <a:gd name="T64" fmla="*/ 1122 w 7680"/>
                <a:gd name="T65" fmla="*/ 1168 h 1170"/>
                <a:gd name="T66" fmla="*/ 1134 w 7680"/>
                <a:gd name="T67" fmla="*/ 1170 h 1170"/>
                <a:gd name="T68" fmla="*/ 1156 w 7680"/>
                <a:gd name="T69" fmla="*/ 1162 h 1170"/>
                <a:gd name="T70" fmla="*/ 1222 w 7680"/>
                <a:gd name="T71" fmla="*/ 778 h 1170"/>
                <a:gd name="T72" fmla="*/ 1236 w 7680"/>
                <a:gd name="T73" fmla="*/ 794 h 1170"/>
                <a:gd name="T74" fmla="*/ 1264 w 7680"/>
                <a:gd name="T75" fmla="*/ 802 h 1170"/>
                <a:gd name="T76" fmla="*/ 1280 w 7680"/>
                <a:gd name="T77" fmla="*/ 794 h 1170"/>
                <a:gd name="T78" fmla="*/ 1334 w 7680"/>
                <a:gd name="T79" fmla="*/ 640 h 1170"/>
                <a:gd name="T80" fmla="*/ 1392 w 7680"/>
                <a:gd name="T81" fmla="*/ 864 h 1170"/>
                <a:gd name="T82" fmla="*/ 1418 w 7680"/>
                <a:gd name="T83" fmla="*/ 878 h 1170"/>
                <a:gd name="T84" fmla="*/ 1440 w 7680"/>
                <a:gd name="T85" fmla="*/ 872 h 1170"/>
                <a:gd name="T86" fmla="*/ 1480 w 7680"/>
                <a:gd name="T87" fmla="*/ 774 h 1170"/>
                <a:gd name="T88" fmla="*/ 1498 w 7680"/>
                <a:gd name="T89" fmla="*/ 814 h 1170"/>
                <a:gd name="T90" fmla="*/ 1518 w 7680"/>
                <a:gd name="T91" fmla="*/ 828 h 1170"/>
                <a:gd name="T92" fmla="*/ 1536 w 7680"/>
                <a:gd name="T93" fmla="*/ 826 h 1170"/>
                <a:gd name="T94" fmla="*/ 1588 w 7680"/>
                <a:gd name="T95" fmla="*/ 776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80" h="1170">
                  <a:moveTo>
                    <a:pt x="7680" y="710"/>
                  </a:moveTo>
                  <a:lnTo>
                    <a:pt x="1572" y="708"/>
                  </a:lnTo>
                  <a:lnTo>
                    <a:pt x="1572" y="708"/>
                  </a:lnTo>
                  <a:lnTo>
                    <a:pt x="1572" y="708"/>
                  </a:lnTo>
                  <a:lnTo>
                    <a:pt x="1572" y="708"/>
                  </a:lnTo>
                  <a:lnTo>
                    <a:pt x="1566" y="710"/>
                  </a:lnTo>
                  <a:lnTo>
                    <a:pt x="1558" y="712"/>
                  </a:lnTo>
                  <a:lnTo>
                    <a:pt x="1552" y="714"/>
                  </a:lnTo>
                  <a:lnTo>
                    <a:pt x="1548" y="720"/>
                  </a:lnTo>
                  <a:lnTo>
                    <a:pt x="1536" y="732"/>
                  </a:lnTo>
                  <a:lnTo>
                    <a:pt x="1508" y="664"/>
                  </a:lnTo>
                  <a:lnTo>
                    <a:pt x="1508" y="664"/>
                  </a:lnTo>
                  <a:lnTo>
                    <a:pt x="1502" y="654"/>
                  </a:lnTo>
                  <a:lnTo>
                    <a:pt x="1496" y="648"/>
                  </a:lnTo>
                  <a:lnTo>
                    <a:pt x="1486" y="644"/>
                  </a:lnTo>
                  <a:lnTo>
                    <a:pt x="1476" y="642"/>
                  </a:lnTo>
                  <a:lnTo>
                    <a:pt x="1476" y="642"/>
                  </a:lnTo>
                  <a:lnTo>
                    <a:pt x="1466" y="644"/>
                  </a:lnTo>
                  <a:lnTo>
                    <a:pt x="1456" y="648"/>
                  </a:lnTo>
                  <a:lnTo>
                    <a:pt x="1450" y="656"/>
                  </a:lnTo>
                  <a:lnTo>
                    <a:pt x="1444" y="666"/>
                  </a:lnTo>
                  <a:lnTo>
                    <a:pt x="1424" y="724"/>
                  </a:lnTo>
                  <a:lnTo>
                    <a:pt x="1372" y="506"/>
                  </a:lnTo>
                  <a:lnTo>
                    <a:pt x="1372" y="506"/>
                  </a:lnTo>
                  <a:lnTo>
                    <a:pt x="1366" y="496"/>
                  </a:lnTo>
                  <a:lnTo>
                    <a:pt x="1360" y="488"/>
                  </a:lnTo>
                  <a:lnTo>
                    <a:pt x="1350" y="484"/>
                  </a:lnTo>
                  <a:lnTo>
                    <a:pt x="1340" y="480"/>
                  </a:lnTo>
                  <a:lnTo>
                    <a:pt x="1340" y="480"/>
                  </a:lnTo>
                  <a:lnTo>
                    <a:pt x="1328" y="482"/>
                  </a:lnTo>
                  <a:lnTo>
                    <a:pt x="1318" y="488"/>
                  </a:lnTo>
                  <a:lnTo>
                    <a:pt x="1310" y="494"/>
                  </a:lnTo>
                  <a:lnTo>
                    <a:pt x="1306" y="504"/>
                  </a:lnTo>
                  <a:lnTo>
                    <a:pt x="1246" y="692"/>
                  </a:lnTo>
                  <a:lnTo>
                    <a:pt x="1230" y="668"/>
                  </a:lnTo>
                  <a:lnTo>
                    <a:pt x="1230" y="668"/>
                  </a:lnTo>
                  <a:lnTo>
                    <a:pt x="1222" y="662"/>
                  </a:lnTo>
                  <a:lnTo>
                    <a:pt x="1214" y="656"/>
                  </a:lnTo>
                  <a:lnTo>
                    <a:pt x="1204" y="654"/>
                  </a:lnTo>
                  <a:lnTo>
                    <a:pt x="1194" y="656"/>
                  </a:lnTo>
                  <a:lnTo>
                    <a:pt x="1194" y="656"/>
                  </a:lnTo>
                  <a:lnTo>
                    <a:pt x="1184" y="660"/>
                  </a:lnTo>
                  <a:lnTo>
                    <a:pt x="1176" y="666"/>
                  </a:lnTo>
                  <a:lnTo>
                    <a:pt x="1172" y="674"/>
                  </a:lnTo>
                  <a:lnTo>
                    <a:pt x="1168" y="684"/>
                  </a:lnTo>
                  <a:lnTo>
                    <a:pt x="1146" y="834"/>
                  </a:lnTo>
                  <a:lnTo>
                    <a:pt x="1084" y="32"/>
                  </a:lnTo>
                  <a:lnTo>
                    <a:pt x="1084" y="32"/>
                  </a:lnTo>
                  <a:lnTo>
                    <a:pt x="1082" y="20"/>
                  </a:lnTo>
                  <a:lnTo>
                    <a:pt x="1074" y="10"/>
                  </a:lnTo>
                  <a:lnTo>
                    <a:pt x="1064" y="2"/>
                  </a:lnTo>
                  <a:lnTo>
                    <a:pt x="1052" y="0"/>
                  </a:lnTo>
                  <a:lnTo>
                    <a:pt x="1052" y="0"/>
                  </a:lnTo>
                  <a:lnTo>
                    <a:pt x="1046" y="0"/>
                  </a:lnTo>
                  <a:lnTo>
                    <a:pt x="1040" y="2"/>
                  </a:lnTo>
                  <a:lnTo>
                    <a:pt x="1028" y="8"/>
                  </a:lnTo>
                  <a:lnTo>
                    <a:pt x="1020" y="18"/>
                  </a:lnTo>
                  <a:lnTo>
                    <a:pt x="1016" y="28"/>
                  </a:lnTo>
                  <a:lnTo>
                    <a:pt x="926" y="664"/>
                  </a:lnTo>
                  <a:lnTo>
                    <a:pt x="900" y="598"/>
                  </a:lnTo>
                  <a:lnTo>
                    <a:pt x="900" y="598"/>
                  </a:lnTo>
                  <a:lnTo>
                    <a:pt x="896" y="590"/>
                  </a:lnTo>
                  <a:lnTo>
                    <a:pt x="888" y="584"/>
                  </a:lnTo>
                  <a:lnTo>
                    <a:pt x="882" y="580"/>
                  </a:lnTo>
                  <a:lnTo>
                    <a:pt x="872" y="578"/>
                  </a:lnTo>
                  <a:lnTo>
                    <a:pt x="872" y="578"/>
                  </a:lnTo>
                  <a:lnTo>
                    <a:pt x="864" y="578"/>
                  </a:lnTo>
                  <a:lnTo>
                    <a:pt x="854" y="580"/>
                  </a:lnTo>
                  <a:lnTo>
                    <a:pt x="848" y="584"/>
                  </a:lnTo>
                  <a:lnTo>
                    <a:pt x="840" y="590"/>
                  </a:lnTo>
                  <a:lnTo>
                    <a:pt x="754" y="708"/>
                  </a:lnTo>
                  <a:lnTo>
                    <a:pt x="0" y="710"/>
                  </a:lnTo>
                  <a:lnTo>
                    <a:pt x="0" y="778"/>
                  </a:lnTo>
                  <a:lnTo>
                    <a:pt x="0" y="778"/>
                  </a:lnTo>
                  <a:lnTo>
                    <a:pt x="0" y="778"/>
                  </a:lnTo>
                  <a:lnTo>
                    <a:pt x="770" y="776"/>
                  </a:lnTo>
                  <a:lnTo>
                    <a:pt x="770" y="776"/>
                  </a:lnTo>
                  <a:lnTo>
                    <a:pt x="778" y="776"/>
                  </a:lnTo>
                  <a:lnTo>
                    <a:pt x="786" y="772"/>
                  </a:lnTo>
                  <a:lnTo>
                    <a:pt x="792" y="768"/>
                  </a:lnTo>
                  <a:lnTo>
                    <a:pt x="798" y="762"/>
                  </a:lnTo>
                  <a:lnTo>
                    <a:pt x="860" y="680"/>
                  </a:lnTo>
                  <a:lnTo>
                    <a:pt x="912" y="806"/>
                  </a:lnTo>
                  <a:lnTo>
                    <a:pt x="912" y="806"/>
                  </a:lnTo>
                  <a:lnTo>
                    <a:pt x="918" y="816"/>
                  </a:lnTo>
                  <a:lnTo>
                    <a:pt x="926" y="822"/>
                  </a:lnTo>
                  <a:lnTo>
                    <a:pt x="936" y="826"/>
                  </a:lnTo>
                  <a:lnTo>
                    <a:pt x="948" y="826"/>
                  </a:lnTo>
                  <a:lnTo>
                    <a:pt x="948" y="826"/>
                  </a:lnTo>
                  <a:lnTo>
                    <a:pt x="958" y="824"/>
                  </a:lnTo>
                  <a:lnTo>
                    <a:pt x="966" y="818"/>
                  </a:lnTo>
                  <a:lnTo>
                    <a:pt x="974" y="808"/>
                  </a:lnTo>
                  <a:lnTo>
                    <a:pt x="976" y="798"/>
                  </a:lnTo>
                  <a:lnTo>
                    <a:pt x="1040" y="348"/>
                  </a:lnTo>
                  <a:lnTo>
                    <a:pt x="1100" y="1140"/>
                  </a:lnTo>
                  <a:lnTo>
                    <a:pt x="1100" y="1140"/>
                  </a:lnTo>
                  <a:lnTo>
                    <a:pt x="1104" y="1152"/>
                  </a:lnTo>
                  <a:lnTo>
                    <a:pt x="1112" y="1162"/>
                  </a:lnTo>
                  <a:lnTo>
                    <a:pt x="1122" y="1168"/>
                  </a:lnTo>
                  <a:lnTo>
                    <a:pt x="1134" y="1170"/>
                  </a:lnTo>
                  <a:lnTo>
                    <a:pt x="1134" y="1170"/>
                  </a:lnTo>
                  <a:lnTo>
                    <a:pt x="1134" y="1170"/>
                  </a:lnTo>
                  <a:lnTo>
                    <a:pt x="1134" y="1170"/>
                  </a:lnTo>
                  <a:lnTo>
                    <a:pt x="1146" y="1168"/>
                  </a:lnTo>
                  <a:lnTo>
                    <a:pt x="1156" y="1162"/>
                  </a:lnTo>
                  <a:lnTo>
                    <a:pt x="1164" y="1154"/>
                  </a:lnTo>
                  <a:lnTo>
                    <a:pt x="1168" y="1142"/>
                  </a:lnTo>
                  <a:lnTo>
                    <a:pt x="1222" y="778"/>
                  </a:lnTo>
                  <a:lnTo>
                    <a:pt x="1230" y="788"/>
                  </a:lnTo>
                  <a:lnTo>
                    <a:pt x="1230" y="788"/>
                  </a:lnTo>
                  <a:lnTo>
                    <a:pt x="1236" y="794"/>
                  </a:lnTo>
                  <a:lnTo>
                    <a:pt x="1244" y="798"/>
                  </a:lnTo>
                  <a:lnTo>
                    <a:pt x="1254" y="802"/>
                  </a:lnTo>
                  <a:lnTo>
                    <a:pt x="1264" y="802"/>
                  </a:lnTo>
                  <a:lnTo>
                    <a:pt x="1264" y="802"/>
                  </a:lnTo>
                  <a:lnTo>
                    <a:pt x="1272" y="798"/>
                  </a:lnTo>
                  <a:lnTo>
                    <a:pt x="1280" y="794"/>
                  </a:lnTo>
                  <a:lnTo>
                    <a:pt x="1286" y="786"/>
                  </a:lnTo>
                  <a:lnTo>
                    <a:pt x="1290" y="778"/>
                  </a:lnTo>
                  <a:lnTo>
                    <a:pt x="1334" y="640"/>
                  </a:lnTo>
                  <a:lnTo>
                    <a:pt x="1388" y="854"/>
                  </a:lnTo>
                  <a:lnTo>
                    <a:pt x="1388" y="854"/>
                  </a:lnTo>
                  <a:lnTo>
                    <a:pt x="1392" y="864"/>
                  </a:lnTo>
                  <a:lnTo>
                    <a:pt x="1398" y="872"/>
                  </a:lnTo>
                  <a:lnTo>
                    <a:pt x="1408" y="876"/>
                  </a:lnTo>
                  <a:lnTo>
                    <a:pt x="1418" y="878"/>
                  </a:lnTo>
                  <a:lnTo>
                    <a:pt x="1418" y="878"/>
                  </a:lnTo>
                  <a:lnTo>
                    <a:pt x="1430" y="878"/>
                  </a:lnTo>
                  <a:lnTo>
                    <a:pt x="1440" y="872"/>
                  </a:lnTo>
                  <a:lnTo>
                    <a:pt x="1448" y="866"/>
                  </a:lnTo>
                  <a:lnTo>
                    <a:pt x="1452" y="856"/>
                  </a:lnTo>
                  <a:lnTo>
                    <a:pt x="1480" y="774"/>
                  </a:lnTo>
                  <a:lnTo>
                    <a:pt x="1494" y="806"/>
                  </a:lnTo>
                  <a:lnTo>
                    <a:pt x="1494" y="806"/>
                  </a:lnTo>
                  <a:lnTo>
                    <a:pt x="1498" y="814"/>
                  </a:lnTo>
                  <a:lnTo>
                    <a:pt x="1504" y="820"/>
                  </a:lnTo>
                  <a:lnTo>
                    <a:pt x="1510" y="824"/>
                  </a:lnTo>
                  <a:lnTo>
                    <a:pt x="1518" y="828"/>
                  </a:lnTo>
                  <a:lnTo>
                    <a:pt x="1518" y="828"/>
                  </a:lnTo>
                  <a:lnTo>
                    <a:pt x="1528" y="828"/>
                  </a:lnTo>
                  <a:lnTo>
                    <a:pt x="1536" y="826"/>
                  </a:lnTo>
                  <a:lnTo>
                    <a:pt x="1544" y="822"/>
                  </a:lnTo>
                  <a:lnTo>
                    <a:pt x="1550" y="818"/>
                  </a:lnTo>
                  <a:lnTo>
                    <a:pt x="1588" y="776"/>
                  </a:lnTo>
                  <a:lnTo>
                    <a:pt x="7680" y="778"/>
                  </a:lnTo>
                  <a:lnTo>
                    <a:pt x="7680" y="710"/>
                  </a:lnTo>
                  <a:close/>
                </a:path>
              </a:pathLst>
            </a:custGeom>
            <a:solidFill>
              <a:srgbClr val="4EB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pic>
        <p:nvPicPr>
          <p:cNvPr id="20" name="Imagem 19"/>
          <p:cNvPicPr>
            <a:picLocks noChangeAspect="1"/>
          </p:cNvPicPr>
          <p:nvPr userDrawn="1"/>
        </p:nvPicPr>
        <p:blipFill rotWithShape="1">
          <a:blip r:embed="rId3" cstate="print">
            <a:biLevel thresh="75000"/>
            <a:extLst>
              <a:ext uri="{BEBA8EAE-BF5A-486C-A8C5-ECC9F3942E4B}">
                <a14:imgProps xmlns:a14="http://schemas.microsoft.com/office/drawing/2010/main">
                  <a14:imgLayer r:embed="rId4">
                    <a14:imgEffect>
                      <a14:brightnessContrast bright="70000"/>
                    </a14:imgEffect>
                  </a14:imgLayer>
                </a14:imgProps>
              </a:ext>
              <a:ext uri="{28A0092B-C50C-407E-A947-70E740481C1C}">
                <a14:useLocalDpi xmlns:a14="http://schemas.microsoft.com/office/drawing/2010/main" val="0"/>
              </a:ext>
            </a:extLst>
          </a:blip>
          <a:srcRect l="39416" t="36957" r="18643" b="39072"/>
          <a:stretch/>
        </p:blipFill>
        <p:spPr>
          <a:xfrm>
            <a:off x="184358" y="816196"/>
            <a:ext cx="1087770" cy="345126"/>
          </a:xfrm>
          <a:prstGeom prst="rect">
            <a:avLst/>
          </a:prstGeom>
          <a:noFill/>
        </p:spPr>
      </p:pic>
      <p:pic>
        <p:nvPicPr>
          <p:cNvPr id="21" name="Imagem 20"/>
          <p:cNvPicPr>
            <a:picLocks noChangeAspect="1"/>
          </p:cNvPicPr>
          <p:nvPr userDrawn="1"/>
        </p:nvPicPr>
        <p:blipFill rotWithShape="1">
          <a:blip r:embed="rId5" cstate="print">
            <a:biLevel thresh="75000"/>
            <a:extLst>
              <a:ext uri="{BEBA8EAE-BF5A-486C-A8C5-ECC9F3942E4B}">
                <a14:imgProps xmlns:a14="http://schemas.microsoft.com/office/drawing/2010/main">
                  <a14:imgLayer r:embed="rId4">
                    <a14:imgEffect>
                      <a14:brightnessContrast bright="70000"/>
                    </a14:imgEffect>
                  </a14:imgLayer>
                </a14:imgProps>
              </a:ext>
              <a:ext uri="{28A0092B-C50C-407E-A947-70E740481C1C}">
                <a14:useLocalDpi xmlns:a14="http://schemas.microsoft.com/office/drawing/2010/main" val="0"/>
              </a:ext>
            </a:extLst>
          </a:blip>
          <a:srcRect l="17307" t="24361" r="61252" b="26615"/>
          <a:stretch/>
        </p:blipFill>
        <p:spPr>
          <a:xfrm>
            <a:off x="433157" y="173341"/>
            <a:ext cx="549137" cy="697007"/>
          </a:xfrm>
          <a:prstGeom prst="rect">
            <a:avLst/>
          </a:prstGeom>
          <a:noFill/>
        </p:spPr>
      </p:pic>
    </p:spTree>
    <p:extLst>
      <p:ext uri="{BB962C8B-B14F-4D97-AF65-F5344CB8AC3E}">
        <p14:creationId xmlns:p14="http://schemas.microsoft.com/office/powerpoint/2010/main" val="3167774328"/>
      </p:ext>
    </p:extLst>
  </p:cSld>
  <p:clrMap bg1="lt1" tx1="dk1" bg2="lt2" tx2="dk2" accent1="accent1" accent2="accent2" accent3="accent3" accent4="accent4" accent5="accent5" accent6="accent6" hlink="hlink" folHlink="folHlink"/>
  <p:sldLayoutIdLst>
    <p:sldLayoutId id="214748365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grpSp>
        <p:nvGrpSpPr>
          <p:cNvPr id="2" name="Group 4"/>
          <p:cNvGrpSpPr>
            <a:grpSpLocks noChangeAspect="1"/>
          </p:cNvGrpSpPr>
          <p:nvPr userDrawn="1"/>
        </p:nvGrpSpPr>
        <p:grpSpPr bwMode="auto">
          <a:xfrm>
            <a:off x="0" y="0"/>
            <a:ext cx="12192000" cy="2146300"/>
            <a:chOff x="0" y="0"/>
            <a:chExt cx="7680" cy="1352"/>
          </a:xfrm>
        </p:grpSpPr>
        <p:sp>
          <p:nvSpPr>
            <p:cNvPr id="3" name="AutoShape 3"/>
            <p:cNvSpPr>
              <a:spLocks noChangeAspect="1" noChangeArrowheads="1" noTextEdit="1"/>
            </p:cNvSpPr>
            <p:nvPr userDrawn="1"/>
          </p:nvSpPr>
          <p:spPr bwMode="auto">
            <a:xfrm>
              <a:off x="0" y="0"/>
              <a:ext cx="7680"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 name="Freeform 5"/>
            <p:cNvSpPr>
              <a:spLocks/>
            </p:cNvSpPr>
            <p:nvPr userDrawn="1"/>
          </p:nvSpPr>
          <p:spPr bwMode="auto">
            <a:xfrm>
              <a:off x="0" y="0"/>
              <a:ext cx="7680" cy="1176"/>
            </a:xfrm>
            <a:custGeom>
              <a:avLst/>
              <a:gdLst>
                <a:gd name="T0" fmla="*/ 7680 w 7680"/>
                <a:gd name="T1" fmla="*/ 0 h 1176"/>
                <a:gd name="T2" fmla="*/ 0 w 7680"/>
                <a:gd name="T3" fmla="*/ 0 h 1176"/>
                <a:gd name="T4" fmla="*/ 0 w 7680"/>
                <a:gd name="T5" fmla="*/ 926 h 1176"/>
                <a:gd name="T6" fmla="*/ 770 w 7680"/>
                <a:gd name="T7" fmla="*/ 924 h 1176"/>
                <a:gd name="T8" fmla="*/ 876 w 7680"/>
                <a:gd name="T9" fmla="*/ 812 h 1176"/>
                <a:gd name="T10" fmla="*/ 936 w 7680"/>
                <a:gd name="T11" fmla="*/ 960 h 1176"/>
                <a:gd name="T12" fmla="*/ 1044 w 7680"/>
                <a:gd name="T13" fmla="*/ 428 h 1176"/>
                <a:gd name="T14" fmla="*/ 1134 w 7680"/>
                <a:gd name="T15" fmla="*/ 1176 h 1176"/>
                <a:gd name="T16" fmla="*/ 1200 w 7680"/>
                <a:gd name="T17" fmla="*/ 890 h 1176"/>
                <a:gd name="T18" fmla="*/ 1258 w 7680"/>
                <a:gd name="T19" fmla="*/ 950 h 1176"/>
                <a:gd name="T20" fmla="*/ 1328 w 7680"/>
                <a:gd name="T21" fmla="*/ 728 h 1176"/>
                <a:gd name="T22" fmla="*/ 1416 w 7680"/>
                <a:gd name="T23" fmla="*/ 1012 h 1176"/>
                <a:gd name="T24" fmla="*/ 1486 w 7680"/>
                <a:gd name="T25" fmla="*/ 880 h 1176"/>
                <a:gd name="T26" fmla="*/ 1524 w 7680"/>
                <a:gd name="T27" fmla="*/ 976 h 1176"/>
                <a:gd name="T28" fmla="*/ 1586 w 7680"/>
                <a:gd name="T29" fmla="*/ 924 h 1176"/>
                <a:gd name="T30" fmla="*/ 7680 w 7680"/>
                <a:gd name="T31" fmla="*/ 926 h 1176"/>
                <a:gd name="T32" fmla="*/ 7680 w 7680"/>
                <a:gd name="T33" fmla="*/ 0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80" h="1176">
                  <a:moveTo>
                    <a:pt x="7680" y="0"/>
                  </a:moveTo>
                  <a:lnTo>
                    <a:pt x="0" y="0"/>
                  </a:lnTo>
                  <a:lnTo>
                    <a:pt x="0" y="926"/>
                  </a:lnTo>
                  <a:lnTo>
                    <a:pt x="770" y="924"/>
                  </a:lnTo>
                  <a:lnTo>
                    <a:pt x="876" y="812"/>
                  </a:lnTo>
                  <a:lnTo>
                    <a:pt x="936" y="960"/>
                  </a:lnTo>
                  <a:lnTo>
                    <a:pt x="1044" y="428"/>
                  </a:lnTo>
                  <a:lnTo>
                    <a:pt x="1134" y="1176"/>
                  </a:lnTo>
                  <a:lnTo>
                    <a:pt x="1200" y="890"/>
                  </a:lnTo>
                  <a:lnTo>
                    <a:pt x="1258" y="950"/>
                  </a:lnTo>
                  <a:lnTo>
                    <a:pt x="1328" y="728"/>
                  </a:lnTo>
                  <a:lnTo>
                    <a:pt x="1416" y="1012"/>
                  </a:lnTo>
                  <a:lnTo>
                    <a:pt x="1486" y="880"/>
                  </a:lnTo>
                  <a:lnTo>
                    <a:pt x="1524" y="976"/>
                  </a:lnTo>
                  <a:lnTo>
                    <a:pt x="1586" y="924"/>
                  </a:lnTo>
                  <a:lnTo>
                    <a:pt x="7680" y="926"/>
                  </a:lnTo>
                  <a:lnTo>
                    <a:pt x="76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2" name="Freeform 12"/>
            <p:cNvSpPr>
              <a:spLocks/>
            </p:cNvSpPr>
            <p:nvPr userDrawn="1"/>
          </p:nvSpPr>
          <p:spPr bwMode="auto">
            <a:xfrm>
              <a:off x="672" y="566"/>
              <a:ext cx="92" cy="126"/>
            </a:xfrm>
            <a:custGeom>
              <a:avLst/>
              <a:gdLst>
                <a:gd name="T0" fmla="*/ 46 w 92"/>
                <a:gd name="T1" fmla="*/ 18 h 126"/>
                <a:gd name="T2" fmla="*/ 30 w 92"/>
                <a:gd name="T3" fmla="*/ 24 h 126"/>
                <a:gd name="T4" fmla="*/ 26 w 92"/>
                <a:gd name="T5" fmla="*/ 32 h 126"/>
                <a:gd name="T6" fmla="*/ 28 w 92"/>
                <a:gd name="T7" fmla="*/ 38 h 126"/>
                <a:gd name="T8" fmla="*/ 36 w 92"/>
                <a:gd name="T9" fmla="*/ 46 h 126"/>
                <a:gd name="T10" fmla="*/ 72 w 92"/>
                <a:gd name="T11" fmla="*/ 58 h 126"/>
                <a:gd name="T12" fmla="*/ 86 w 92"/>
                <a:gd name="T13" fmla="*/ 70 h 126"/>
                <a:gd name="T14" fmla="*/ 92 w 92"/>
                <a:gd name="T15" fmla="*/ 84 h 126"/>
                <a:gd name="T16" fmla="*/ 92 w 92"/>
                <a:gd name="T17" fmla="*/ 90 h 126"/>
                <a:gd name="T18" fmla="*/ 90 w 92"/>
                <a:gd name="T19" fmla="*/ 106 h 126"/>
                <a:gd name="T20" fmla="*/ 80 w 92"/>
                <a:gd name="T21" fmla="*/ 118 h 126"/>
                <a:gd name="T22" fmla="*/ 66 w 92"/>
                <a:gd name="T23" fmla="*/ 124 h 126"/>
                <a:gd name="T24" fmla="*/ 46 w 92"/>
                <a:gd name="T25" fmla="*/ 126 h 126"/>
                <a:gd name="T26" fmla="*/ 32 w 92"/>
                <a:gd name="T27" fmla="*/ 124 h 126"/>
                <a:gd name="T28" fmla="*/ 8 w 92"/>
                <a:gd name="T29" fmla="*/ 112 h 126"/>
                <a:gd name="T30" fmla="*/ 2 w 92"/>
                <a:gd name="T31" fmla="*/ 104 h 126"/>
                <a:gd name="T32" fmla="*/ 0 w 92"/>
                <a:gd name="T33" fmla="*/ 100 h 126"/>
                <a:gd name="T34" fmla="*/ 2 w 92"/>
                <a:gd name="T35" fmla="*/ 92 h 126"/>
                <a:gd name="T36" fmla="*/ 10 w 92"/>
                <a:gd name="T37" fmla="*/ 90 h 126"/>
                <a:gd name="T38" fmla="*/ 14 w 92"/>
                <a:gd name="T39" fmla="*/ 92 h 126"/>
                <a:gd name="T40" fmla="*/ 18 w 92"/>
                <a:gd name="T41" fmla="*/ 94 h 126"/>
                <a:gd name="T42" fmla="*/ 30 w 92"/>
                <a:gd name="T43" fmla="*/ 104 h 126"/>
                <a:gd name="T44" fmla="*/ 46 w 92"/>
                <a:gd name="T45" fmla="*/ 108 h 126"/>
                <a:gd name="T46" fmla="*/ 58 w 92"/>
                <a:gd name="T47" fmla="*/ 106 h 126"/>
                <a:gd name="T48" fmla="*/ 70 w 92"/>
                <a:gd name="T49" fmla="*/ 98 h 126"/>
                <a:gd name="T50" fmla="*/ 72 w 92"/>
                <a:gd name="T51" fmla="*/ 90 h 126"/>
                <a:gd name="T52" fmla="*/ 68 w 92"/>
                <a:gd name="T53" fmla="*/ 82 h 126"/>
                <a:gd name="T54" fmla="*/ 50 w 92"/>
                <a:gd name="T55" fmla="*/ 72 h 126"/>
                <a:gd name="T56" fmla="*/ 26 w 92"/>
                <a:gd name="T57" fmla="*/ 64 h 126"/>
                <a:gd name="T58" fmla="*/ 12 w 92"/>
                <a:gd name="T59" fmla="*/ 52 h 126"/>
                <a:gd name="T60" fmla="*/ 6 w 92"/>
                <a:gd name="T61" fmla="*/ 40 h 126"/>
                <a:gd name="T62" fmla="*/ 6 w 92"/>
                <a:gd name="T63" fmla="*/ 32 h 126"/>
                <a:gd name="T64" fmla="*/ 8 w 92"/>
                <a:gd name="T65" fmla="*/ 20 h 126"/>
                <a:gd name="T66" fmla="*/ 16 w 92"/>
                <a:gd name="T67" fmla="*/ 10 h 126"/>
                <a:gd name="T68" fmla="*/ 28 w 92"/>
                <a:gd name="T69" fmla="*/ 2 h 126"/>
                <a:gd name="T70" fmla="*/ 46 w 92"/>
                <a:gd name="T71" fmla="*/ 0 h 126"/>
                <a:gd name="T72" fmla="*/ 60 w 92"/>
                <a:gd name="T73" fmla="*/ 2 h 126"/>
                <a:gd name="T74" fmla="*/ 82 w 92"/>
                <a:gd name="T75" fmla="*/ 10 h 126"/>
                <a:gd name="T76" fmla="*/ 88 w 92"/>
                <a:gd name="T77" fmla="*/ 16 h 126"/>
                <a:gd name="T78" fmla="*/ 90 w 92"/>
                <a:gd name="T79" fmla="*/ 22 h 126"/>
                <a:gd name="T80" fmla="*/ 86 w 92"/>
                <a:gd name="T81" fmla="*/ 30 h 126"/>
                <a:gd name="T82" fmla="*/ 80 w 92"/>
                <a:gd name="T83" fmla="*/ 32 h 126"/>
                <a:gd name="T84" fmla="*/ 76 w 92"/>
                <a:gd name="T85" fmla="*/ 32 h 126"/>
                <a:gd name="T86" fmla="*/ 72 w 92"/>
                <a:gd name="T87" fmla="*/ 28 h 126"/>
                <a:gd name="T88" fmla="*/ 62 w 92"/>
                <a:gd name="T89" fmla="*/ 22 h 126"/>
                <a:gd name="T90" fmla="*/ 46 w 92"/>
                <a:gd name="T91" fmla="*/ 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126">
                  <a:moveTo>
                    <a:pt x="46" y="18"/>
                  </a:moveTo>
                  <a:lnTo>
                    <a:pt x="46" y="18"/>
                  </a:lnTo>
                  <a:lnTo>
                    <a:pt x="38" y="20"/>
                  </a:lnTo>
                  <a:lnTo>
                    <a:pt x="30" y="24"/>
                  </a:lnTo>
                  <a:lnTo>
                    <a:pt x="28" y="28"/>
                  </a:lnTo>
                  <a:lnTo>
                    <a:pt x="26" y="32"/>
                  </a:lnTo>
                  <a:lnTo>
                    <a:pt x="26" y="32"/>
                  </a:lnTo>
                  <a:lnTo>
                    <a:pt x="28" y="38"/>
                  </a:lnTo>
                  <a:lnTo>
                    <a:pt x="30" y="40"/>
                  </a:lnTo>
                  <a:lnTo>
                    <a:pt x="36" y="46"/>
                  </a:lnTo>
                  <a:lnTo>
                    <a:pt x="60" y="54"/>
                  </a:lnTo>
                  <a:lnTo>
                    <a:pt x="72" y="58"/>
                  </a:lnTo>
                  <a:lnTo>
                    <a:pt x="82" y="66"/>
                  </a:lnTo>
                  <a:lnTo>
                    <a:pt x="86" y="70"/>
                  </a:lnTo>
                  <a:lnTo>
                    <a:pt x="90" y="76"/>
                  </a:lnTo>
                  <a:lnTo>
                    <a:pt x="92" y="84"/>
                  </a:lnTo>
                  <a:lnTo>
                    <a:pt x="92" y="90"/>
                  </a:lnTo>
                  <a:lnTo>
                    <a:pt x="92" y="90"/>
                  </a:lnTo>
                  <a:lnTo>
                    <a:pt x="92" y="98"/>
                  </a:lnTo>
                  <a:lnTo>
                    <a:pt x="90" y="106"/>
                  </a:lnTo>
                  <a:lnTo>
                    <a:pt x="86" y="112"/>
                  </a:lnTo>
                  <a:lnTo>
                    <a:pt x="80" y="118"/>
                  </a:lnTo>
                  <a:lnTo>
                    <a:pt x="74" y="122"/>
                  </a:lnTo>
                  <a:lnTo>
                    <a:pt x="66" y="124"/>
                  </a:lnTo>
                  <a:lnTo>
                    <a:pt x="58" y="126"/>
                  </a:lnTo>
                  <a:lnTo>
                    <a:pt x="46" y="126"/>
                  </a:lnTo>
                  <a:lnTo>
                    <a:pt x="46" y="126"/>
                  </a:lnTo>
                  <a:lnTo>
                    <a:pt x="32" y="124"/>
                  </a:lnTo>
                  <a:lnTo>
                    <a:pt x="18" y="120"/>
                  </a:lnTo>
                  <a:lnTo>
                    <a:pt x="8" y="112"/>
                  </a:lnTo>
                  <a:lnTo>
                    <a:pt x="2" y="104"/>
                  </a:lnTo>
                  <a:lnTo>
                    <a:pt x="2" y="104"/>
                  </a:lnTo>
                  <a:lnTo>
                    <a:pt x="0" y="100"/>
                  </a:lnTo>
                  <a:lnTo>
                    <a:pt x="0" y="100"/>
                  </a:lnTo>
                  <a:lnTo>
                    <a:pt x="0" y="96"/>
                  </a:lnTo>
                  <a:lnTo>
                    <a:pt x="2" y="92"/>
                  </a:lnTo>
                  <a:lnTo>
                    <a:pt x="6" y="90"/>
                  </a:lnTo>
                  <a:lnTo>
                    <a:pt x="10" y="90"/>
                  </a:lnTo>
                  <a:lnTo>
                    <a:pt x="10" y="90"/>
                  </a:lnTo>
                  <a:lnTo>
                    <a:pt x="14" y="92"/>
                  </a:lnTo>
                  <a:lnTo>
                    <a:pt x="18" y="94"/>
                  </a:lnTo>
                  <a:lnTo>
                    <a:pt x="18" y="94"/>
                  </a:lnTo>
                  <a:lnTo>
                    <a:pt x="24" y="100"/>
                  </a:lnTo>
                  <a:lnTo>
                    <a:pt x="30" y="104"/>
                  </a:lnTo>
                  <a:lnTo>
                    <a:pt x="38" y="106"/>
                  </a:lnTo>
                  <a:lnTo>
                    <a:pt x="46" y="108"/>
                  </a:lnTo>
                  <a:lnTo>
                    <a:pt x="46" y="108"/>
                  </a:lnTo>
                  <a:lnTo>
                    <a:pt x="58" y="106"/>
                  </a:lnTo>
                  <a:lnTo>
                    <a:pt x="66" y="104"/>
                  </a:lnTo>
                  <a:lnTo>
                    <a:pt x="70" y="98"/>
                  </a:lnTo>
                  <a:lnTo>
                    <a:pt x="72" y="90"/>
                  </a:lnTo>
                  <a:lnTo>
                    <a:pt x="72" y="90"/>
                  </a:lnTo>
                  <a:lnTo>
                    <a:pt x="70" y="86"/>
                  </a:lnTo>
                  <a:lnTo>
                    <a:pt x="68" y="82"/>
                  </a:lnTo>
                  <a:lnTo>
                    <a:pt x="62" y="76"/>
                  </a:lnTo>
                  <a:lnTo>
                    <a:pt x="50" y="72"/>
                  </a:lnTo>
                  <a:lnTo>
                    <a:pt x="38" y="68"/>
                  </a:lnTo>
                  <a:lnTo>
                    <a:pt x="26" y="64"/>
                  </a:lnTo>
                  <a:lnTo>
                    <a:pt x="16" y="56"/>
                  </a:lnTo>
                  <a:lnTo>
                    <a:pt x="12" y="52"/>
                  </a:lnTo>
                  <a:lnTo>
                    <a:pt x="8" y="46"/>
                  </a:lnTo>
                  <a:lnTo>
                    <a:pt x="6" y="40"/>
                  </a:lnTo>
                  <a:lnTo>
                    <a:pt x="6" y="32"/>
                  </a:lnTo>
                  <a:lnTo>
                    <a:pt x="6" y="32"/>
                  </a:lnTo>
                  <a:lnTo>
                    <a:pt x="6" y="26"/>
                  </a:lnTo>
                  <a:lnTo>
                    <a:pt x="8" y="20"/>
                  </a:lnTo>
                  <a:lnTo>
                    <a:pt x="10" y="14"/>
                  </a:lnTo>
                  <a:lnTo>
                    <a:pt x="16" y="10"/>
                  </a:lnTo>
                  <a:lnTo>
                    <a:pt x="22" y="6"/>
                  </a:lnTo>
                  <a:lnTo>
                    <a:pt x="28" y="2"/>
                  </a:lnTo>
                  <a:lnTo>
                    <a:pt x="36" y="0"/>
                  </a:lnTo>
                  <a:lnTo>
                    <a:pt x="46" y="0"/>
                  </a:lnTo>
                  <a:lnTo>
                    <a:pt x="46" y="0"/>
                  </a:lnTo>
                  <a:lnTo>
                    <a:pt x="60" y="2"/>
                  </a:lnTo>
                  <a:lnTo>
                    <a:pt x="72" y="4"/>
                  </a:lnTo>
                  <a:lnTo>
                    <a:pt x="82" y="10"/>
                  </a:lnTo>
                  <a:lnTo>
                    <a:pt x="88" y="16"/>
                  </a:lnTo>
                  <a:lnTo>
                    <a:pt x="88" y="16"/>
                  </a:lnTo>
                  <a:lnTo>
                    <a:pt x="90" y="22"/>
                  </a:lnTo>
                  <a:lnTo>
                    <a:pt x="90" y="22"/>
                  </a:lnTo>
                  <a:lnTo>
                    <a:pt x="90" y="26"/>
                  </a:lnTo>
                  <a:lnTo>
                    <a:pt x="86" y="30"/>
                  </a:lnTo>
                  <a:lnTo>
                    <a:pt x="84" y="32"/>
                  </a:lnTo>
                  <a:lnTo>
                    <a:pt x="80" y="32"/>
                  </a:lnTo>
                  <a:lnTo>
                    <a:pt x="80" y="32"/>
                  </a:lnTo>
                  <a:lnTo>
                    <a:pt x="76" y="32"/>
                  </a:lnTo>
                  <a:lnTo>
                    <a:pt x="72" y="28"/>
                  </a:lnTo>
                  <a:lnTo>
                    <a:pt x="72" y="28"/>
                  </a:lnTo>
                  <a:lnTo>
                    <a:pt x="68" y="24"/>
                  </a:lnTo>
                  <a:lnTo>
                    <a:pt x="62" y="22"/>
                  </a:lnTo>
                  <a:lnTo>
                    <a:pt x="54" y="20"/>
                  </a:lnTo>
                  <a:lnTo>
                    <a:pt x="46"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6" name="Freeform 16"/>
            <p:cNvSpPr>
              <a:spLocks/>
            </p:cNvSpPr>
            <p:nvPr userDrawn="1"/>
          </p:nvSpPr>
          <p:spPr bwMode="auto">
            <a:xfrm>
              <a:off x="384" y="346"/>
              <a:ext cx="128" cy="166"/>
            </a:xfrm>
            <a:custGeom>
              <a:avLst/>
              <a:gdLst>
                <a:gd name="T0" fmla="*/ 0 w 128"/>
                <a:gd name="T1" fmla="*/ 102 h 166"/>
                <a:gd name="T2" fmla="*/ 0 w 128"/>
                <a:gd name="T3" fmla="*/ 102 h 166"/>
                <a:gd name="T4" fmla="*/ 2 w 128"/>
                <a:gd name="T5" fmla="*/ 92 h 166"/>
                <a:gd name="T6" fmla="*/ 4 w 128"/>
                <a:gd name="T7" fmla="*/ 82 h 166"/>
                <a:gd name="T8" fmla="*/ 8 w 128"/>
                <a:gd name="T9" fmla="*/ 74 h 166"/>
                <a:gd name="T10" fmla="*/ 12 w 128"/>
                <a:gd name="T11" fmla="*/ 66 h 166"/>
                <a:gd name="T12" fmla="*/ 18 w 128"/>
                <a:gd name="T13" fmla="*/ 58 h 166"/>
                <a:gd name="T14" fmla="*/ 26 w 128"/>
                <a:gd name="T15" fmla="*/ 52 h 166"/>
                <a:gd name="T16" fmla="*/ 34 w 128"/>
                <a:gd name="T17" fmla="*/ 46 h 166"/>
                <a:gd name="T18" fmla="*/ 42 w 128"/>
                <a:gd name="T19" fmla="*/ 42 h 166"/>
                <a:gd name="T20" fmla="*/ 64 w 128"/>
                <a:gd name="T21" fmla="*/ 0 h 166"/>
                <a:gd name="T22" fmla="*/ 86 w 128"/>
                <a:gd name="T23" fmla="*/ 42 h 166"/>
                <a:gd name="T24" fmla="*/ 86 w 128"/>
                <a:gd name="T25" fmla="*/ 42 h 166"/>
                <a:gd name="T26" fmla="*/ 94 w 128"/>
                <a:gd name="T27" fmla="*/ 46 h 166"/>
                <a:gd name="T28" fmla="*/ 102 w 128"/>
                <a:gd name="T29" fmla="*/ 52 h 166"/>
                <a:gd name="T30" fmla="*/ 110 w 128"/>
                <a:gd name="T31" fmla="*/ 58 h 166"/>
                <a:gd name="T32" fmla="*/ 116 w 128"/>
                <a:gd name="T33" fmla="*/ 66 h 166"/>
                <a:gd name="T34" fmla="*/ 120 w 128"/>
                <a:gd name="T35" fmla="*/ 74 h 166"/>
                <a:gd name="T36" fmla="*/ 124 w 128"/>
                <a:gd name="T37" fmla="*/ 82 h 166"/>
                <a:gd name="T38" fmla="*/ 126 w 128"/>
                <a:gd name="T39" fmla="*/ 92 h 166"/>
                <a:gd name="T40" fmla="*/ 128 w 128"/>
                <a:gd name="T41" fmla="*/ 102 h 166"/>
                <a:gd name="T42" fmla="*/ 128 w 128"/>
                <a:gd name="T43" fmla="*/ 102 h 166"/>
                <a:gd name="T44" fmla="*/ 126 w 128"/>
                <a:gd name="T45" fmla="*/ 114 h 166"/>
                <a:gd name="T46" fmla="*/ 122 w 128"/>
                <a:gd name="T47" fmla="*/ 126 h 166"/>
                <a:gd name="T48" fmla="*/ 116 w 128"/>
                <a:gd name="T49" fmla="*/ 138 h 166"/>
                <a:gd name="T50" fmla="*/ 108 w 128"/>
                <a:gd name="T51" fmla="*/ 146 h 166"/>
                <a:gd name="T52" fmla="*/ 100 w 128"/>
                <a:gd name="T53" fmla="*/ 154 h 166"/>
                <a:gd name="T54" fmla="*/ 88 w 128"/>
                <a:gd name="T55" fmla="*/ 160 h 166"/>
                <a:gd name="T56" fmla="*/ 76 w 128"/>
                <a:gd name="T57" fmla="*/ 164 h 166"/>
                <a:gd name="T58" fmla="*/ 64 w 128"/>
                <a:gd name="T59" fmla="*/ 166 h 166"/>
                <a:gd name="T60" fmla="*/ 64 w 128"/>
                <a:gd name="T61" fmla="*/ 166 h 166"/>
                <a:gd name="T62" fmla="*/ 52 w 128"/>
                <a:gd name="T63" fmla="*/ 164 h 166"/>
                <a:gd name="T64" fmla="*/ 40 w 128"/>
                <a:gd name="T65" fmla="*/ 160 h 166"/>
                <a:gd name="T66" fmla="*/ 28 w 128"/>
                <a:gd name="T67" fmla="*/ 154 h 166"/>
                <a:gd name="T68" fmla="*/ 20 w 128"/>
                <a:gd name="T69" fmla="*/ 146 h 166"/>
                <a:gd name="T70" fmla="*/ 12 w 128"/>
                <a:gd name="T71" fmla="*/ 138 h 166"/>
                <a:gd name="T72" fmla="*/ 6 w 128"/>
                <a:gd name="T73" fmla="*/ 126 h 166"/>
                <a:gd name="T74" fmla="*/ 2 w 128"/>
                <a:gd name="T75" fmla="*/ 114 h 166"/>
                <a:gd name="T76" fmla="*/ 0 w 128"/>
                <a:gd name="T77" fmla="*/ 10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0" y="102"/>
                  </a:moveTo>
                  <a:lnTo>
                    <a:pt x="0" y="102"/>
                  </a:lnTo>
                  <a:lnTo>
                    <a:pt x="2" y="92"/>
                  </a:lnTo>
                  <a:lnTo>
                    <a:pt x="4" y="82"/>
                  </a:lnTo>
                  <a:lnTo>
                    <a:pt x="8" y="74"/>
                  </a:lnTo>
                  <a:lnTo>
                    <a:pt x="12" y="66"/>
                  </a:lnTo>
                  <a:lnTo>
                    <a:pt x="18" y="58"/>
                  </a:lnTo>
                  <a:lnTo>
                    <a:pt x="26" y="52"/>
                  </a:lnTo>
                  <a:lnTo>
                    <a:pt x="34" y="46"/>
                  </a:lnTo>
                  <a:lnTo>
                    <a:pt x="42" y="42"/>
                  </a:lnTo>
                  <a:lnTo>
                    <a:pt x="64" y="0"/>
                  </a:lnTo>
                  <a:lnTo>
                    <a:pt x="86" y="42"/>
                  </a:lnTo>
                  <a:lnTo>
                    <a:pt x="86" y="42"/>
                  </a:lnTo>
                  <a:lnTo>
                    <a:pt x="94" y="46"/>
                  </a:lnTo>
                  <a:lnTo>
                    <a:pt x="102" y="52"/>
                  </a:lnTo>
                  <a:lnTo>
                    <a:pt x="110" y="58"/>
                  </a:lnTo>
                  <a:lnTo>
                    <a:pt x="116" y="66"/>
                  </a:lnTo>
                  <a:lnTo>
                    <a:pt x="120" y="74"/>
                  </a:lnTo>
                  <a:lnTo>
                    <a:pt x="124" y="82"/>
                  </a:lnTo>
                  <a:lnTo>
                    <a:pt x="126" y="92"/>
                  </a:lnTo>
                  <a:lnTo>
                    <a:pt x="128" y="102"/>
                  </a:lnTo>
                  <a:lnTo>
                    <a:pt x="128" y="102"/>
                  </a:lnTo>
                  <a:lnTo>
                    <a:pt x="126" y="114"/>
                  </a:lnTo>
                  <a:lnTo>
                    <a:pt x="122" y="126"/>
                  </a:lnTo>
                  <a:lnTo>
                    <a:pt x="116" y="138"/>
                  </a:lnTo>
                  <a:lnTo>
                    <a:pt x="108" y="146"/>
                  </a:lnTo>
                  <a:lnTo>
                    <a:pt x="100" y="154"/>
                  </a:lnTo>
                  <a:lnTo>
                    <a:pt x="88" y="160"/>
                  </a:lnTo>
                  <a:lnTo>
                    <a:pt x="76" y="164"/>
                  </a:lnTo>
                  <a:lnTo>
                    <a:pt x="64" y="166"/>
                  </a:lnTo>
                  <a:lnTo>
                    <a:pt x="64" y="166"/>
                  </a:lnTo>
                  <a:lnTo>
                    <a:pt x="52" y="164"/>
                  </a:lnTo>
                  <a:lnTo>
                    <a:pt x="40" y="160"/>
                  </a:lnTo>
                  <a:lnTo>
                    <a:pt x="28" y="154"/>
                  </a:lnTo>
                  <a:lnTo>
                    <a:pt x="20" y="146"/>
                  </a:lnTo>
                  <a:lnTo>
                    <a:pt x="12" y="138"/>
                  </a:lnTo>
                  <a:lnTo>
                    <a:pt x="6" y="126"/>
                  </a:lnTo>
                  <a:lnTo>
                    <a:pt x="2" y="114"/>
                  </a:lnTo>
                  <a:lnTo>
                    <a:pt x="0"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8" name="Freeform 18"/>
            <p:cNvSpPr>
              <a:spLocks/>
            </p:cNvSpPr>
            <p:nvPr userDrawn="1"/>
          </p:nvSpPr>
          <p:spPr bwMode="auto">
            <a:xfrm>
              <a:off x="384" y="146"/>
              <a:ext cx="128" cy="166"/>
            </a:xfrm>
            <a:custGeom>
              <a:avLst/>
              <a:gdLst>
                <a:gd name="T0" fmla="*/ 128 w 128"/>
                <a:gd name="T1" fmla="*/ 64 h 166"/>
                <a:gd name="T2" fmla="*/ 128 w 128"/>
                <a:gd name="T3" fmla="*/ 64 h 166"/>
                <a:gd name="T4" fmla="*/ 126 w 128"/>
                <a:gd name="T5" fmla="*/ 74 h 166"/>
                <a:gd name="T6" fmla="*/ 124 w 128"/>
                <a:gd name="T7" fmla="*/ 84 h 166"/>
                <a:gd name="T8" fmla="*/ 120 w 128"/>
                <a:gd name="T9" fmla="*/ 92 h 166"/>
                <a:gd name="T10" fmla="*/ 116 w 128"/>
                <a:gd name="T11" fmla="*/ 100 h 166"/>
                <a:gd name="T12" fmla="*/ 110 w 128"/>
                <a:gd name="T13" fmla="*/ 108 h 166"/>
                <a:gd name="T14" fmla="*/ 102 w 128"/>
                <a:gd name="T15" fmla="*/ 114 h 166"/>
                <a:gd name="T16" fmla="*/ 94 w 128"/>
                <a:gd name="T17" fmla="*/ 120 h 166"/>
                <a:gd name="T18" fmla="*/ 86 w 128"/>
                <a:gd name="T19" fmla="*/ 124 h 166"/>
                <a:gd name="T20" fmla="*/ 64 w 128"/>
                <a:gd name="T21" fmla="*/ 166 h 166"/>
                <a:gd name="T22" fmla="*/ 42 w 128"/>
                <a:gd name="T23" fmla="*/ 124 h 166"/>
                <a:gd name="T24" fmla="*/ 42 w 128"/>
                <a:gd name="T25" fmla="*/ 124 h 166"/>
                <a:gd name="T26" fmla="*/ 34 w 128"/>
                <a:gd name="T27" fmla="*/ 120 h 166"/>
                <a:gd name="T28" fmla="*/ 26 w 128"/>
                <a:gd name="T29" fmla="*/ 114 h 166"/>
                <a:gd name="T30" fmla="*/ 18 w 128"/>
                <a:gd name="T31" fmla="*/ 108 h 166"/>
                <a:gd name="T32" fmla="*/ 12 w 128"/>
                <a:gd name="T33" fmla="*/ 100 h 166"/>
                <a:gd name="T34" fmla="*/ 8 w 128"/>
                <a:gd name="T35" fmla="*/ 92 h 166"/>
                <a:gd name="T36" fmla="*/ 4 w 128"/>
                <a:gd name="T37" fmla="*/ 84 h 166"/>
                <a:gd name="T38" fmla="*/ 2 w 128"/>
                <a:gd name="T39" fmla="*/ 74 h 166"/>
                <a:gd name="T40" fmla="*/ 0 w 128"/>
                <a:gd name="T41" fmla="*/ 64 h 166"/>
                <a:gd name="T42" fmla="*/ 0 w 128"/>
                <a:gd name="T43" fmla="*/ 64 h 166"/>
                <a:gd name="T44" fmla="*/ 2 w 128"/>
                <a:gd name="T45" fmla="*/ 50 h 166"/>
                <a:gd name="T46" fmla="*/ 6 w 128"/>
                <a:gd name="T47" fmla="*/ 38 h 166"/>
                <a:gd name="T48" fmla="*/ 12 w 128"/>
                <a:gd name="T49" fmla="*/ 28 h 166"/>
                <a:gd name="T50" fmla="*/ 20 w 128"/>
                <a:gd name="T51" fmla="*/ 18 h 166"/>
                <a:gd name="T52" fmla="*/ 28 w 128"/>
                <a:gd name="T53" fmla="*/ 10 h 166"/>
                <a:gd name="T54" fmla="*/ 40 w 128"/>
                <a:gd name="T55" fmla="*/ 6 h 166"/>
                <a:gd name="T56" fmla="*/ 52 w 128"/>
                <a:gd name="T57" fmla="*/ 2 h 166"/>
                <a:gd name="T58" fmla="*/ 64 w 128"/>
                <a:gd name="T59" fmla="*/ 0 h 166"/>
                <a:gd name="T60" fmla="*/ 64 w 128"/>
                <a:gd name="T61" fmla="*/ 0 h 166"/>
                <a:gd name="T62" fmla="*/ 76 w 128"/>
                <a:gd name="T63" fmla="*/ 2 h 166"/>
                <a:gd name="T64" fmla="*/ 88 w 128"/>
                <a:gd name="T65" fmla="*/ 6 h 166"/>
                <a:gd name="T66" fmla="*/ 100 w 128"/>
                <a:gd name="T67" fmla="*/ 10 h 166"/>
                <a:gd name="T68" fmla="*/ 108 w 128"/>
                <a:gd name="T69" fmla="*/ 18 h 166"/>
                <a:gd name="T70" fmla="*/ 116 w 128"/>
                <a:gd name="T71" fmla="*/ 28 h 166"/>
                <a:gd name="T72" fmla="*/ 122 w 128"/>
                <a:gd name="T73" fmla="*/ 38 h 166"/>
                <a:gd name="T74" fmla="*/ 126 w 128"/>
                <a:gd name="T75" fmla="*/ 50 h 166"/>
                <a:gd name="T76" fmla="*/ 128 w 128"/>
                <a:gd name="T77" fmla="*/ 6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128" y="64"/>
                  </a:moveTo>
                  <a:lnTo>
                    <a:pt x="128" y="64"/>
                  </a:lnTo>
                  <a:lnTo>
                    <a:pt x="126" y="74"/>
                  </a:lnTo>
                  <a:lnTo>
                    <a:pt x="124" y="84"/>
                  </a:lnTo>
                  <a:lnTo>
                    <a:pt x="120" y="92"/>
                  </a:lnTo>
                  <a:lnTo>
                    <a:pt x="116" y="100"/>
                  </a:lnTo>
                  <a:lnTo>
                    <a:pt x="110" y="108"/>
                  </a:lnTo>
                  <a:lnTo>
                    <a:pt x="102" y="114"/>
                  </a:lnTo>
                  <a:lnTo>
                    <a:pt x="94" y="120"/>
                  </a:lnTo>
                  <a:lnTo>
                    <a:pt x="86" y="124"/>
                  </a:lnTo>
                  <a:lnTo>
                    <a:pt x="64" y="166"/>
                  </a:lnTo>
                  <a:lnTo>
                    <a:pt x="42" y="124"/>
                  </a:lnTo>
                  <a:lnTo>
                    <a:pt x="42" y="124"/>
                  </a:lnTo>
                  <a:lnTo>
                    <a:pt x="34" y="120"/>
                  </a:lnTo>
                  <a:lnTo>
                    <a:pt x="26" y="114"/>
                  </a:lnTo>
                  <a:lnTo>
                    <a:pt x="18" y="108"/>
                  </a:lnTo>
                  <a:lnTo>
                    <a:pt x="12" y="100"/>
                  </a:lnTo>
                  <a:lnTo>
                    <a:pt x="8" y="92"/>
                  </a:lnTo>
                  <a:lnTo>
                    <a:pt x="4" y="84"/>
                  </a:lnTo>
                  <a:lnTo>
                    <a:pt x="2" y="74"/>
                  </a:lnTo>
                  <a:lnTo>
                    <a:pt x="0" y="64"/>
                  </a:lnTo>
                  <a:lnTo>
                    <a:pt x="0" y="64"/>
                  </a:lnTo>
                  <a:lnTo>
                    <a:pt x="2" y="50"/>
                  </a:lnTo>
                  <a:lnTo>
                    <a:pt x="6" y="38"/>
                  </a:lnTo>
                  <a:lnTo>
                    <a:pt x="12" y="28"/>
                  </a:lnTo>
                  <a:lnTo>
                    <a:pt x="20" y="18"/>
                  </a:lnTo>
                  <a:lnTo>
                    <a:pt x="28" y="10"/>
                  </a:lnTo>
                  <a:lnTo>
                    <a:pt x="40" y="6"/>
                  </a:lnTo>
                  <a:lnTo>
                    <a:pt x="52" y="2"/>
                  </a:lnTo>
                  <a:lnTo>
                    <a:pt x="64" y="0"/>
                  </a:lnTo>
                  <a:lnTo>
                    <a:pt x="64" y="0"/>
                  </a:lnTo>
                  <a:lnTo>
                    <a:pt x="76" y="2"/>
                  </a:lnTo>
                  <a:lnTo>
                    <a:pt x="88" y="6"/>
                  </a:lnTo>
                  <a:lnTo>
                    <a:pt x="100" y="10"/>
                  </a:lnTo>
                  <a:lnTo>
                    <a:pt x="108" y="18"/>
                  </a:lnTo>
                  <a:lnTo>
                    <a:pt x="116" y="28"/>
                  </a:lnTo>
                  <a:lnTo>
                    <a:pt x="122" y="38"/>
                  </a:lnTo>
                  <a:lnTo>
                    <a:pt x="126" y="50"/>
                  </a:lnTo>
                  <a:lnTo>
                    <a:pt x="128"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9" name="Freeform 19"/>
            <p:cNvSpPr>
              <a:spLocks/>
            </p:cNvSpPr>
            <p:nvPr userDrawn="1"/>
          </p:nvSpPr>
          <p:spPr bwMode="auto">
            <a:xfrm>
              <a:off x="0" y="182"/>
              <a:ext cx="7680" cy="1170"/>
            </a:xfrm>
            <a:custGeom>
              <a:avLst/>
              <a:gdLst>
                <a:gd name="T0" fmla="*/ 1572 w 7680"/>
                <a:gd name="T1" fmla="*/ 708 h 1170"/>
                <a:gd name="T2" fmla="*/ 1566 w 7680"/>
                <a:gd name="T3" fmla="*/ 710 h 1170"/>
                <a:gd name="T4" fmla="*/ 1548 w 7680"/>
                <a:gd name="T5" fmla="*/ 720 h 1170"/>
                <a:gd name="T6" fmla="*/ 1508 w 7680"/>
                <a:gd name="T7" fmla="*/ 664 h 1170"/>
                <a:gd name="T8" fmla="*/ 1486 w 7680"/>
                <a:gd name="T9" fmla="*/ 644 h 1170"/>
                <a:gd name="T10" fmla="*/ 1466 w 7680"/>
                <a:gd name="T11" fmla="*/ 644 h 1170"/>
                <a:gd name="T12" fmla="*/ 1444 w 7680"/>
                <a:gd name="T13" fmla="*/ 666 h 1170"/>
                <a:gd name="T14" fmla="*/ 1372 w 7680"/>
                <a:gd name="T15" fmla="*/ 506 h 1170"/>
                <a:gd name="T16" fmla="*/ 1350 w 7680"/>
                <a:gd name="T17" fmla="*/ 484 h 1170"/>
                <a:gd name="T18" fmla="*/ 1328 w 7680"/>
                <a:gd name="T19" fmla="*/ 482 h 1170"/>
                <a:gd name="T20" fmla="*/ 1306 w 7680"/>
                <a:gd name="T21" fmla="*/ 504 h 1170"/>
                <a:gd name="T22" fmla="*/ 1230 w 7680"/>
                <a:gd name="T23" fmla="*/ 668 h 1170"/>
                <a:gd name="T24" fmla="*/ 1204 w 7680"/>
                <a:gd name="T25" fmla="*/ 654 h 1170"/>
                <a:gd name="T26" fmla="*/ 1184 w 7680"/>
                <a:gd name="T27" fmla="*/ 660 h 1170"/>
                <a:gd name="T28" fmla="*/ 1168 w 7680"/>
                <a:gd name="T29" fmla="*/ 684 h 1170"/>
                <a:gd name="T30" fmla="*/ 1084 w 7680"/>
                <a:gd name="T31" fmla="*/ 32 h 1170"/>
                <a:gd name="T32" fmla="*/ 1064 w 7680"/>
                <a:gd name="T33" fmla="*/ 2 h 1170"/>
                <a:gd name="T34" fmla="*/ 1046 w 7680"/>
                <a:gd name="T35" fmla="*/ 0 h 1170"/>
                <a:gd name="T36" fmla="*/ 1020 w 7680"/>
                <a:gd name="T37" fmla="*/ 18 h 1170"/>
                <a:gd name="T38" fmla="*/ 900 w 7680"/>
                <a:gd name="T39" fmla="*/ 598 h 1170"/>
                <a:gd name="T40" fmla="*/ 888 w 7680"/>
                <a:gd name="T41" fmla="*/ 584 h 1170"/>
                <a:gd name="T42" fmla="*/ 872 w 7680"/>
                <a:gd name="T43" fmla="*/ 578 h 1170"/>
                <a:gd name="T44" fmla="*/ 848 w 7680"/>
                <a:gd name="T45" fmla="*/ 584 h 1170"/>
                <a:gd name="T46" fmla="*/ 0 w 7680"/>
                <a:gd name="T47" fmla="*/ 710 h 1170"/>
                <a:gd name="T48" fmla="*/ 0 w 7680"/>
                <a:gd name="T49" fmla="*/ 778 h 1170"/>
                <a:gd name="T50" fmla="*/ 778 w 7680"/>
                <a:gd name="T51" fmla="*/ 776 h 1170"/>
                <a:gd name="T52" fmla="*/ 798 w 7680"/>
                <a:gd name="T53" fmla="*/ 762 h 1170"/>
                <a:gd name="T54" fmla="*/ 912 w 7680"/>
                <a:gd name="T55" fmla="*/ 806 h 1170"/>
                <a:gd name="T56" fmla="*/ 936 w 7680"/>
                <a:gd name="T57" fmla="*/ 826 h 1170"/>
                <a:gd name="T58" fmla="*/ 958 w 7680"/>
                <a:gd name="T59" fmla="*/ 824 h 1170"/>
                <a:gd name="T60" fmla="*/ 976 w 7680"/>
                <a:gd name="T61" fmla="*/ 798 h 1170"/>
                <a:gd name="T62" fmla="*/ 1100 w 7680"/>
                <a:gd name="T63" fmla="*/ 1140 h 1170"/>
                <a:gd name="T64" fmla="*/ 1122 w 7680"/>
                <a:gd name="T65" fmla="*/ 1168 h 1170"/>
                <a:gd name="T66" fmla="*/ 1134 w 7680"/>
                <a:gd name="T67" fmla="*/ 1170 h 1170"/>
                <a:gd name="T68" fmla="*/ 1156 w 7680"/>
                <a:gd name="T69" fmla="*/ 1162 h 1170"/>
                <a:gd name="T70" fmla="*/ 1222 w 7680"/>
                <a:gd name="T71" fmla="*/ 778 h 1170"/>
                <a:gd name="T72" fmla="*/ 1236 w 7680"/>
                <a:gd name="T73" fmla="*/ 794 h 1170"/>
                <a:gd name="T74" fmla="*/ 1264 w 7680"/>
                <a:gd name="T75" fmla="*/ 802 h 1170"/>
                <a:gd name="T76" fmla="*/ 1280 w 7680"/>
                <a:gd name="T77" fmla="*/ 794 h 1170"/>
                <a:gd name="T78" fmla="*/ 1334 w 7680"/>
                <a:gd name="T79" fmla="*/ 640 h 1170"/>
                <a:gd name="T80" fmla="*/ 1392 w 7680"/>
                <a:gd name="T81" fmla="*/ 864 h 1170"/>
                <a:gd name="T82" fmla="*/ 1418 w 7680"/>
                <a:gd name="T83" fmla="*/ 878 h 1170"/>
                <a:gd name="T84" fmla="*/ 1440 w 7680"/>
                <a:gd name="T85" fmla="*/ 872 h 1170"/>
                <a:gd name="T86" fmla="*/ 1480 w 7680"/>
                <a:gd name="T87" fmla="*/ 774 h 1170"/>
                <a:gd name="T88" fmla="*/ 1498 w 7680"/>
                <a:gd name="T89" fmla="*/ 814 h 1170"/>
                <a:gd name="T90" fmla="*/ 1518 w 7680"/>
                <a:gd name="T91" fmla="*/ 828 h 1170"/>
                <a:gd name="T92" fmla="*/ 1536 w 7680"/>
                <a:gd name="T93" fmla="*/ 826 h 1170"/>
                <a:gd name="T94" fmla="*/ 1588 w 7680"/>
                <a:gd name="T95" fmla="*/ 776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80" h="1170">
                  <a:moveTo>
                    <a:pt x="7680" y="710"/>
                  </a:moveTo>
                  <a:lnTo>
                    <a:pt x="1572" y="708"/>
                  </a:lnTo>
                  <a:lnTo>
                    <a:pt x="1572" y="708"/>
                  </a:lnTo>
                  <a:lnTo>
                    <a:pt x="1572" y="708"/>
                  </a:lnTo>
                  <a:lnTo>
                    <a:pt x="1572" y="708"/>
                  </a:lnTo>
                  <a:lnTo>
                    <a:pt x="1566" y="710"/>
                  </a:lnTo>
                  <a:lnTo>
                    <a:pt x="1558" y="712"/>
                  </a:lnTo>
                  <a:lnTo>
                    <a:pt x="1552" y="714"/>
                  </a:lnTo>
                  <a:lnTo>
                    <a:pt x="1548" y="720"/>
                  </a:lnTo>
                  <a:lnTo>
                    <a:pt x="1536" y="732"/>
                  </a:lnTo>
                  <a:lnTo>
                    <a:pt x="1508" y="664"/>
                  </a:lnTo>
                  <a:lnTo>
                    <a:pt x="1508" y="664"/>
                  </a:lnTo>
                  <a:lnTo>
                    <a:pt x="1502" y="654"/>
                  </a:lnTo>
                  <a:lnTo>
                    <a:pt x="1496" y="648"/>
                  </a:lnTo>
                  <a:lnTo>
                    <a:pt x="1486" y="644"/>
                  </a:lnTo>
                  <a:lnTo>
                    <a:pt x="1476" y="642"/>
                  </a:lnTo>
                  <a:lnTo>
                    <a:pt x="1476" y="642"/>
                  </a:lnTo>
                  <a:lnTo>
                    <a:pt x="1466" y="644"/>
                  </a:lnTo>
                  <a:lnTo>
                    <a:pt x="1456" y="648"/>
                  </a:lnTo>
                  <a:lnTo>
                    <a:pt x="1450" y="656"/>
                  </a:lnTo>
                  <a:lnTo>
                    <a:pt x="1444" y="666"/>
                  </a:lnTo>
                  <a:lnTo>
                    <a:pt x="1424" y="724"/>
                  </a:lnTo>
                  <a:lnTo>
                    <a:pt x="1372" y="506"/>
                  </a:lnTo>
                  <a:lnTo>
                    <a:pt x="1372" y="506"/>
                  </a:lnTo>
                  <a:lnTo>
                    <a:pt x="1366" y="496"/>
                  </a:lnTo>
                  <a:lnTo>
                    <a:pt x="1360" y="488"/>
                  </a:lnTo>
                  <a:lnTo>
                    <a:pt x="1350" y="484"/>
                  </a:lnTo>
                  <a:lnTo>
                    <a:pt x="1340" y="480"/>
                  </a:lnTo>
                  <a:lnTo>
                    <a:pt x="1340" y="480"/>
                  </a:lnTo>
                  <a:lnTo>
                    <a:pt x="1328" y="482"/>
                  </a:lnTo>
                  <a:lnTo>
                    <a:pt x="1318" y="488"/>
                  </a:lnTo>
                  <a:lnTo>
                    <a:pt x="1310" y="494"/>
                  </a:lnTo>
                  <a:lnTo>
                    <a:pt x="1306" y="504"/>
                  </a:lnTo>
                  <a:lnTo>
                    <a:pt x="1246" y="692"/>
                  </a:lnTo>
                  <a:lnTo>
                    <a:pt x="1230" y="668"/>
                  </a:lnTo>
                  <a:lnTo>
                    <a:pt x="1230" y="668"/>
                  </a:lnTo>
                  <a:lnTo>
                    <a:pt x="1222" y="662"/>
                  </a:lnTo>
                  <a:lnTo>
                    <a:pt x="1214" y="656"/>
                  </a:lnTo>
                  <a:lnTo>
                    <a:pt x="1204" y="654"/>
                  </a:lnTo>
                  <a:lnTo>
                    <a:pt x="1194" y="656"/>
                  </a:lnTo>
                  <a:lnTo>
                    <a:pt x="1194" y="656"/>
                  </a:lnTo>
                  <a:lnTo>
                    <a:pt x="1184" y="660"/>
                  </a:lnTo>
                  <a:lnTo>
                    <a:pt x="1176" y="666"/>
                  </a:lnTo>
                  <a:lnTo>
                    <a:pt x="1172" y="674"/>
                  </a:lnTo>
                  <a:lnTo>
                    <a:pt x="1168" y="684"/>
                  </a:lnTo>
                  <a:lnTo>
                    <a:pt x="1146" y="834"/>
                  </a:lnTo>
                  <a:lnTo>
                    <a:pt x="1084" y="32"/>
                  </a:lnTo>
                  <a:lnTo>
                    <a:pt x="1084" y="32"/>
                  </a:lnTo>
                  <a:lnTo>
                    <a:pt x="1082" y="20"/>
                  </a:lnTo>
                  <a:lnTo>
                    <a:pt x="1074" y="10"/>
                  </a:lnTo>
                  <a:lnTo>
                    <a:pt x="1064" y="2"/>
                  </a:lnTo>
                  <a:lnTo>
                    <a:pt x="1052" y="0"/>
                  </a:lnTo>
                  <a:lnTo>
                    <a:pt x="1052" y="0"/>
                  </a:lnTo>
                  <a:lnTo>
                    <a:pt x="1046" y="0"/>
                  </a:lnTo>
                  <a:lnTo>
                    <a:pt x="1040" y="2"/>
                  </a:lnTo>
                  <a:lnTo>
                    <a:pt x="1028" y="8"/>
                  </a:lnTo>
                  <a:lnTo>
                    <a:pt x="1020" y="18"/>
                  </a:lnTo>
                  <a:lnTo>
                    <a:pt x="1016" y="28"/>
                  </a:lnTo>
                  <a:lnTo>
                    <a:pt x="926" y="664"/>
                  </a:lnTo>
                  <a:lnTo>
                    <a:pt x="900" y="598"/>
                  </a:lnTo>
                  <a:lnTo>
                    <a:pt x="900" y="598"/>
                  </a:lnTo>
                  <a:lnTo>
                    <a:pt x="896" y="590"/>
                  </a:lnTo>
                  <a:lnTo>
                    <a:pt x="888" y="584"/>
                  </a:lnTo>
                  <a:lnTo>
                    <a:pt x="882" y="580"/>
                  </a:lnTo>
                  <a:lnTo>
                    <a:pt x="872" y="578"/>
                  </a:lnTo>
                  <a:lnTo>
                    <a:pt x="872" y="578"/>
                  </a:lnTo>
                  <a:lnTo>
                    <a:pt x="864" y="578"/>
                  </a:lnTo>
                  <a:lnTo>
                    <a:pt x="854" y="580"/>
                  </a:lnTo>
                  <a:lnTo>
                    <a:pt x="848" y="584"/>
                  </a:lnTo>
                  <a:lnTo>
                    <a:pt x="840" y="590"/>
                  </a:lnTo>
                  <a:lnTo>
                    <a:pt x="754" y="708"/>
                  </a:lnTo>
                  <a:lnTo>
                    <a:pt x="0" y="710"/>
                  </a:lnTo>
                  <a:lnTo>
                    <a:pt x="0" y="778"/>
                  </a:lnTo>
                  <a:lnTo>
                    <a:pt x="0" y="778"/>
                  </a:lnTo>
                  <a:lnTo>
                    <a:pt x="0" y="778"/>
                  </a:lnTo>
                  <a:lnTo>
                    <a:pt x="770" y="776"/>
                  </a:lnTo>
                  <a:lnTo>
                    <a:pt x="770" y="776"/>
                  </a:lnTo>
                  <a:lnTo>
                    <a:pt x="778" y="776"/>
                  </a:lnTo>
                  <a:lnTo>
                    <a:pt x="786" y="772"/>
                  </a:lnTo>
                  <a:lnTo>
                    <a:pt x="792" y="768"/>
                  </a:lnTo>
                  <a:lnTo>
                    <a:pt x="798" y="762"/>
                  </a:lnTo>
                  <a:lnTo>
                    <a:pt x="860" y="680"/>
                  </a:lnTo>
                  <a:lnTo>
                    <a:pt x="912" y="806"/>
                  </a:lnTo>
                  <a:lnTo>
                    <a:pt x="912" y="806"/>
                  </a:lnTo>
                  <a:lnTo>
                    <a:pt x="918" y="816"/>
                  </a:lnTo>
                  <a:lnTo>
                    <a:pt x="926" y="822"/>
                  </a:lnTo>
                  <a:lnTo>
                    <a:pt x="936" y="826"/>
                  </a:lnTo>
                  <a:lnTo>
                    <a:pt x="948" y="826"/>
                  </a:lnTo>
                  <a:lnTo>
                    <a:pt x="948" y="826"/>
                  </a:lnTo>
                  <a:lnTo>
                    <a:pt x="958" y="824"/>
                  </a:lnTo>
                  <a:lnTo>
                    <a:pt x="966" y="818"/>
                  </a:lnTo>
                  <a:lnTo>
                    <a:pt x="974" y="808"/>
                  </a:lnTo>
                  <a:lnTo>
                    <a:pt x="976" y="798"/>
                  </a:lnTo>
                  <a:lnTo>
                    <a:pt x="1040" y="348"/>
                  </a:lnTo>
                  <a:lnTo>
                    <a:pt x="1100" y="1140"/>
                  </a:lnTo>
                  <a:lnTo>
                    <a:pt x="1100" y="1140"/>
                  </a:lnTo>
                  <a:lnTo>
                    <a:pt x="1104" y="1152"/>
                  </a:lnTo>
                  <a:lnTo>
                    <a:pt x="1112" y="1162"/>
                  </a:lnTo>
                  <a:lnTo>
                    <a:pt x="1122" y="1168"/>
                  </a:lnTo>
                  <a:lnTo>
                    <a:pt x="1134" y="1170"/>
                  </a:lnTo>
                  <a:lnTo>
                    <a:pt x="1134" y="1170"/>
                  </a:lnTo>
                  <a:lnTo>
                    <a:pt x="1134" y="1170"/>
                  </a:lnTo>
                  <a:lnTo>
                    <a:pt x="1134" y="1170"/>
                  </a:lnTo>
                  <a:lnTo>
                    <a:pt x="1146" y="1168"/>
                  </a:lnTo>
                  <a:lnTo>
                    <a:pt x="1156" y="1162"/>
                  </a:lnTo>
                  <a:lnTo>
                    <a:pt x="1164" y="1154"/>
                  </a:lnTo>
                  <a:lnTo>
                    <a:pt x="1168" y="1142"/>
                  </a:lnTo>
                  <a:lnTo>
                    <a:pt x="1222" y="778"/>
                  </a:lnTo>
                  <a:lnTo>
                    <a:pt x="1230" y="788"/>
                  </a:lnTo>
                  <a:lnTo>
                    <a:pt x="1230" y="788"/>
                  </a:lnTo>
                  <a:lnTo>
                    <a:pt x="1236" y="794"/>
                  </a:lnTo>
                  <a:lnTo>
                    <a:pt x="1244" y="798"/>
                  </a:lnTo>
                  <a:lnTo>
                    <a:pt x="1254" y="802"/>
                  </a:lnTo>
                  <a:lnTo>
                    <a:pt x="1264" y="802"/>
                  </a:lnTo>
                  <a:lnTo>
                    <a:pt x="1264" y="802"/>
                  </a:lnTo>
                  <a:lnTo>
                    <a:pt x="1272" y="798"/>
                  </a:lnTo>
                  <a:lnTo>
                    <a:pt x="1280" y="794"/>
                  </a:lnTo>
                  <a:lnTo>
                    <a:pt x="1286" y="786"/>
                  </a:lnTo>
                  <a:lnTo>
                    <a:pt x="1290" y="778"/>
                  </a:lnTo>
                  <a:lnTo>
                    <a:pt x="1334" y="640"/>
                  </a:lnTo>
                  <a:lnTo>
                    <a:pt x="1388" y="854"/>
                  </a:lnTo>
                  <a:lnTo>
                    <a:pt x="1388" y="854"/>
                  </a:lnTo>
                  <a:lnTo>
                    <a:pt x="1392" y="864"/>
                  </a:lnTo>
                  <a:lnTo>
                    <a:pt x="1398" y="872"/>
                  </a:lnTo>
                  <a:lnTo>
                    <a:pt x="1408" y="876"/>
                  </a:lnTo>
                  <a:lnTo>
                    <a:pt x="1418" y="878"/>
                  </a:lnTo>
                  <a:lnTo>
                    <a:pt x="1418" y="878"/>
                  </a:lnTo>
                  <a:lnTo>
                    <a:pt x="1430" y="878"/>
                  </a:lnTo>
                  <a:lnTo>
                    <a:pt x="1440" y="872"/>
                  </a:lnTo>
                  <a:lnTo>
                    <a:pt x="1448" y="866"/>
                  </a:lnTo>
                  <a:lnTo>
                    <a:pt x="1452" y="856"/>
                  </a:lnTo>
                  <a:lnTo>
                    <a:pt x="1480" y="774"/>
                  </a:lnTo>
                  <a:lnTo>
                    <a:pt x="1494" y="806"/>
                  </a:lnTo>
                  <a:lnTo>
                    <a:pt x="1494" y="806"/>
                  </a:lnTo>
                  <a:lnTo>
                    <a:pt x="1498" y="814"/>
                  </a:lnTo>
                  <a:lnTo>
                    <a:pt x="1504" y="820"/>
                  </a:lnTo>
                  <a:lnTo>
                    <a:pt x="1510" y="824"/>
                  </a:lnTo>
                  <a:lnTo>
                    <a:pt x="1518" y="828"/>
                  </a:lnTo>
                  <a:lnTo>
                    <a:pt x="1518" y="828"/>
                  </a:lnTo>
                  <a:lnTo>
                    <a:pt x="1528" y="828"/>
                  </a:lnTo>
                  <a:lnTo>
                    <a:pt x="1536" y="826"/>
                  </a:lnTo>
                  <a:lnTo>
                    <a:pt x="1544" y="822"/>
                  </a:lnTo>
                  <a:lnTo>
                    <a:pt x="1550" y="818"/>
                  </a:lnTo>
                  <a:lnTo>
                    <a:pt x="1588" y="776"/>
                  </a:lnTo>
                  <a:lnTo>
                    <a:pt x="7680" y="778"/>
                  </a:lnTo>
                  <a:lnTo>
                    <a:pt x="7680" y="710"/>
                  </a:lnTo>
                  <a:close/>
                </a:path>
              </a:pathLst>
            </a:custGeom>
            <a:solidFill>
              <a:srgbClr val="4EB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pic>
        <p:nvPicPr>
          <p:cNvPr id="7" name="Imagem 6"/>
          <p:cNvPicPr>
            <a:picLocks noChangeAspect="1"/>
          </p:cNvPicPr>
          <p:nvPr userDrawn="1"/>
        </p:nvPicPr>
        <p:blipFill rotWithShape="1">
          <a:blip r:embed="rId3" cstate="print">
            <a:extLst>
              <a:ext uri="{28A0092B-C50C-407E-A947-70E740481C1C}">
                <a14:useLocalDpi xmlns:a14="http://schemas.microsoft.com/office/drawing/2010/main" val="0"/>
              </a:ext>
            </a:extLst>
          </a:blip>
          <a:srcRect l="16569" t="17186" r="60299" b="19569"/>
          <a:stretch/>
        </p:blipFill>
        <p:spPr>
          <a:xfrm>
            <a:off x="11077732" y="111411"/>
            <a:ext cx="749508" cy="1139252"/>
          </a:xfrm>
          <a:prstGeom prst="rect">
            <a:avLst/>
          </a:prstGeom>
        </p:spPr>
      </p:pic>
      <p:pic>
        <p:nvPicPr>
          <p:cNvPr id="14" name="Imagem 13"/>
          <p:cNvPicPr>
            <a:picLocks noChangeAspect="1"/>
          </p:cNvPicPr>
          <p:nvPr userDrawn="1"/>
        </p:nvPicPr>
        <p:blipFill rotWithShape="1">
          <a:blip r:embed="rId3" cstate="print">
            <a:extLst>
              <a:ext uri="{28A0092B-C50C-407E-A947-70E740481C1C}">
                <a14:useLocalDpi xmlns:a14="http://schemas.microsoft.com/office/drawing/2010/main" val="0"/>
              </a:ext>
            </a:extLst>
          </a:blip>
          <a:srcRect l="37773" t="27610" r="15500" b="19570"/>
          <a:stretch/>
        </p:blipFill>
        <p:spPr>
          <a:xfrm>
            <a:off x="9563726" y="299206"/>
            <a:ext cx="1514006" cy="951457"/>
          </a:xfrm>
          <a:prstGeom prst="rect">
            <a:avLst/>
          </a:prstGeom>
        </p:spPr>
      </p:pic>
    </p:spTree>
    <p:extLst>
      <p:ext uri="{BB962C8B-B14F-4D97-AF65-F5344CB8AC3E}">
        <p14:creationId xmlns:p14="http://schemas.microsoft.com/office/powerpoint/2010/main" val="160279971"/>
      </p:ext>
    </p:extLst>
  </p:cSld>
  <p:clrMap bg1="lt1" tx1="dk1" bg2="lt2" tx2="dk2" accent1="accent1" accent2="accent2" accent3="accent3" accent4="accent4" accent5="accent5" accent6="accent6" hlink="hlink" folHlink="folHlink"/>
  <p:sldLayoutIdLst>
    <p:sldLayoutId id="214748365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B485D"/>
        </a:solidFill>
        <a:effectLst/>
      </p:bgPr>
    </p:bg>
    <p:spTree>
      <p:nvGrpSpPr>
        <p:cNvPr id="1" name=""/>
        <p:cNvGrpSpPr/>
        <p:nvPr/>
      </p:nvGrpSpPr>
      <p:grpSpPr>
        <a:xfrm>
          <a:off x="0" y="0"/>
          <a:ext cx="0" cy="0"/>
          <a:chOff x="0" y="0"/>
          <a:chExt cx="0" cy="0"/>
        </a:xfrm>
      </p:grpSpPr>
      <p:sp>
        <p:nvSpPr>
          <p:cNvPr id="15" name="Triângulo isósceles 14"/>
          <p:cNvSpPr/>
          <p:nvPr userDrawn="1"/>
        </p:nvSpPr>
        <p:spPr>
          <a:xfrm>
            <a:off x="885825" y="5833393"/>
            <a:ext cx="897739" cy="102460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riângulo isósceles 13"/>
          <p:cNvSpPr/>
          <p:nvPr userDrawn="1"/>
        </p:nvSpPr>
        <p:spPr>
          <a:xfrm>
            <a:off x="1693278" y="5745163"/>
            <a:ext cx="849396" cy="111283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Triângulo isósceles 6"/>
          <p:cNvSpPr/>
          <p:nvPr userDrawn="1"/>
        </p:nvSpPr>
        <p:spPr>
          <a:xfrm>
            <a:off x="1356394" y="5322971"/>
            <a:ext cx="579570" cy="151597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userDrawn="1"/>
        </p:nvSpPr>
        <p:spPr>
          <a:xfrm>
            <a:off x="-1" y="6048375"/>
            <a:ext cx="12192001" cy="800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pSp>
        <p:nvGrpSpPr>
          <p:cNvPr id="2" name="Group 4"/>
          <p:cNvGrpSpPr>
            <a:grpSpLocks noChangeAspect="1"/>
          </p:cNvGrpSpPr>
          <p:nvPr userDrawn="1"/>
        </p:nvGrpSpPr>
        <p:grpSpPr bwMode="auto">
          <a:xfrm>
            <a:off x="0" y="0"/>
            <a:ext cx="12192000" cy="6673850"/>
            <a:chOff x="0" y="0"/>
            <a:chExt cx="7680" cy="4204"/>
          </a:xfrm>
        </p:grpSpPr>
        <p:sp>
          <p:nvSpPr>
            <p:cNvPr id="3" name="AutoShape 3"/>
            <p:cNvSpPr>
              <a:spLocks noChangeAspect="1" noChangeArrowheads="1" noTextEdit="1"/>
            </p:cNvSpPr>
            <p:nvPr userDrawn="1"/>
          </p:nvSpPr>
          <p:spPr bwMode="auto">
            <a:xfrm>
              <a:off x="0" y="0"/>
              <a:ext cx="7680"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4" name="Freeform 5"/>
            <p:cNvSpPr>
              <a:spLocks/>
            </p:cNvSpPr>
            <p:nvPr userDrawn="1"/>
          </p:nvSpPr>
          <p:spPr bwMode="auto">
            <a:xfrm>
              <a:off x="0" y="0"/>
              <a:ext cx="7680" cy="1176"/>
            </a:xfrm>
            <a:custGeom>
              <a:avLst/>
              <a:gdLst>
                <a:gd name="T0" fmla="*/ 7680 w 7680"/>
                <a:gd name="T1" fmla="*/ 0 h 1176"/>
                <a:gd name="T2" fmla="*/ 0 w 7680"/>
                <a:gd name="T3" fmla="*/ 0 h 1176"/>
                <a:gd name="T4" fmla="*/ 0 w 7680"/>
                <a:gd name="T5" fmla="*/ 926 h 1176"/>
                <a:gd name="T6" fmla="*/ 770 w 7680"/>
                <a:gd name="T7" fmla="*/ 924 h 1176"/>
                <a:gd name="T8" fmla="*/ 876 w 7680"/>
                <a:gd name="T9" fmla="*/ 812 h 1176"/>
                <a:gd name="T10" fmla="*/ 936 w 7680"/>
                <a:gd name="T11" fmla="*/ 960 h 1176"/>
                <a:gd name="T12" fmla="*/ 1044 w 7680"/>
                <a:gd name="T13" fmla="*/ 428 h 1176"/>
                <a:gd name="T14" fmla="*/ 1134 w 7680"/>
                <a:gd name="T15" fmla="*/ 1176 h 1176"/>
                <a:gd name="T16" fmla="*/ 1200 w 7680"/>
                <a:gd name="T17" fmla="*/ 890 h 1176"/>
                <a:gd name="T18" fmla="*/ 1258 w 7680"/>
                <a:gd name="T19" fmla="*/ 950 h 1176"/>
                <a:gd name="T20" fmla="*/ 1328 w 7680"/>
                <a:gd name="T21" fmla="*/ 728 h 1176"/>
                <a:gd name="T22" fmla="*/ 1416 w 7680"/>
                <a:gd name="T23" fmla="*/ 1012 h 1176"/>
                <a:gd name="T24" fmla="*/ 1486 w 7680"/>
                <a:gd name="T25" fmla="*/ 880 h 1176"/>
                <a:gd name="T26" fmla="*/ 1524 w 7680"/>
                <a:gd name="T27" fmla="*/ 976 h 1176"/>
                <a:gd name="T28" fmla="*/ 1586 w 7680"/>
                <a:gd name="T29" fmla="*/ 924 h 1176"/>
                <a:gd name="T30" fmla="*/ 7680 w 7680"/>
                <a:gd name="T31" fmla="*/ 926 h 1176"/>
                <a:gd name="T32" fmla="*/ 7680 w 7680"/>
                <a:gd name="T33" fmla="*/ 0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80" h="1176">
                  <a:moveTo>
                    <a:pt x="7680" y="0"/>
                  </a:moveTo>
                  <a:lnTo>
                    <a:pt x="0" y="0"/>
                  </a:lnTo>
                  <a:lnTo>
                    <a:pt x="0" y="926"/>
                  </a:lnTo>
                  <a:lnTo>
                    <a:pt x="770" y="924"/>
                  </a:lnTo>
                  <a:lnTo>
                    <a:pt x="876" y="812"/>
                  </a:lnTo>
                  <a:lnTo>
                    <a:pt x="936" y="960"/>
                  </a:lnTo>
                  <a:lnTo>
                    <a:pt x="1044" y="428"/>
                  </a:lnTo>
                  <a:lnTo>
                    <a:pt x="1134" y="1176"/>
                  </a:lnTo>
                  <a:lnTo>
                    <a:pt x="1200" y="890"/>
                  </a:lnTo>
                  <a:lnTo>
                    <a:pt x="1258" y="950"/>
                  </a:lnTo>
                  <a:lnTo>
                    <a:pt x="1328" y="728"/>
                  </a:lnTo>
                  <a:lnTo>
                    <a:pt x="1416" y="1012"/>
                  </a:lnTo>
                  <a:lnTo>
                    <a:pt x="1486" y="880"/>
                  </a:lnTo>
                  <a:lnTo>
                    <a:pt x="1524" y="976"/>
                  </a:lnTo>
                  <a:lnTo>
                    <a:pt x="1586" y="924"/>
                  </a:lnTo>
                  <a:lnTo>
                    <a:pt x="7680" y="926"/>
                  </a:lnTo>
                  <a:lnTo>
                    <a:pt x="7680" y="0"/>
                  </a:lnTo>
                  <a:close/>
                </a:path>
              </a:pathLst>
            </a:custGeom>
            <a:solidFill>
              <a:srgbClr val="3B48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2" name="Freeform 12"/>
            <p:cNvSpPr>
              <a:spLocks/>
            </p:cNvSpPr>
            <p:nvPr userDrawn="1"/>
          </p:nvSpPr>
          <p:spPr bwMode="auto">
            <a:xfrm>
              <a:off x="672" y="566"/>
              <a:ext cx="92" cy="126"/>
            </a:xfrm>
            <a:custGeom>
              <a:avLst/>
              <a:gdLst>
                <a:gd name="T0" fmla="*/ 46 w 92"/>
                <a:gd name="T1" fmla="*/ 18 h 126"/>
                <a:gd name="T2" fmla="*/ 30 w 92"/>
                <a:gd name="T3" fmla="*/ 24 h 126"/>
                <a:gd name="T4" fmla="*/ 26 w 92"/>
                <a:gd name="T5" fmla="*/ 32 h 126"/>
                <a:gd name="T6" fmla="*/ 28 w 92"/>
                <a:gd name="T7" fmla="*/ 38 h 126"/>
                <a:gd name="T8" fmla="*/ 36 w 92"/>
                <a:gd name="T9" fmla="*/ 46 h 126"/>
                <a:gd name="T10" fmla="*/ 72 w 92"/>
                <a:gd name="T11" fmla="*/ 58 h 126"/>
                <a:gd name="T12" fmla="*/ 86 w 92"/>
                <a:gd name="T13" fmla="*/ 70 h 126"/>
                <a:gd name="T14" fmla="*/ 92 w 92"/>
                <a:gd name="T15" fmla="*/ 84 h 126"/>
                <a:gd name="T16" fmla="*/ 92 w 92"/>
                <a:gd name="T17" fmla="*/ 90 h 126"/>
                <a:gd name="T18" fmla="*/ 90 w 92"/>
                <a:gd name="T19" fmla="*/ 106 h 126"/>
                <a:gd name="T20" fmla="*/ 80 w 92"/>
                <a:gd name="T21" fmla="*/ 118 h 126"/>
                <a:gd name="T22" fmla="*/ 66 w 92"/>
                <a:gd name="T23" fmla="*/ 124 h 126"/>
                <a:gd name="T24" fmla="*/ 46 w 92"/>
                <a:gd name="T25" fmla="*/ 126 h 126"/>
                <a:gd name="T26" fmla="*/ 32 w 92"/>
                <a:gd name="T27" fmla="*/ 124 h 126"/>
                <a:gd name="T28" fmla="*/ 8 w 92"/>
                <a:gd name="T29" fmla="*/ 112 h 126"/>
                <a:gd name="T30" fmla="*/ 2 w 92"/>
                <a:gd name="T31" fmla="*/ 104 h 126"/>
                <a:gd name="T32" fmla="*/ 0 w 92"/>
                <a:gd name="T33" fmla="*/ 100 h 126"/>
                <a:gd name="T34" fmla="*/ 2 w 92"/>
                <a:gd name="T35" fmla="*/ 92 h 126"/>
                <a:gd name="T36" fmla="*/ 10 w 92"/>
                <a:gd name="T37" fmla="*/ 90 h 126"/>
                <a:gd name="T38" fmla="*/ 14 w 92"/>
                <a:gd name="T39" fmla="*/ 92 h 126"/>
                <a:gd name="T40" fmla="*/ 18 w 92"/>
                <a:gd name="T41" fmla="*/ 94 h 126"/>
                <a:gd name="T42" fmla="*/ 30 w 92"/>
                <a:gd name="T43" fmla="*/ 104 h 126"/>
                <a:gd name="T44" fmla="*/ 46 w 92"/>
                <a:gd name="T45" fmla="*/ 108 h 126"/>
                <a:gd name="T46" fmla="*/ 58 w 92"/>
                <a:gd name="T47" fmla="*/ 106 h 126"/>
                <a:gd name="T48" fmla="*/ 70 w 92"/>
                <a:gd name="T49" fmla="*/ 98 h 126"/>
                <a:gd name="T50" fmla="*/ 72 w 92"/>
                <a:gd name="T51" fmla="*/ 90 h 126"/>
                <a:gd name="T52" fmla="*/ 68 w 92"/>
                <a:gd name="T53" fmla="*/ 82 h 126"/>
                <a:gd name="T54" fmla="*/ 50 w 92"/>
                <a:gd name="T55" fmla="*/ 72 h 126"/>
                <a:gd name="T56" fmla="*/ 26 w 92"/>
                <a:gd name="T57" fmla="*/ 64 h 126"/>
                <a:gd name="T58" fmla="*/ 12 w 92"/>
                <a:gd name="T59" fmla="*/ 52 h 126"/>
                <a:gd name="T60" fmla="*/ 6 w 92"/>
                <a:gd name="T61" fmla="*/ 40 h 126"/>
                <a:gd name="T62" fmla="*/ 6 w 92"/>
                <a:gd name="T63" fmla="*/ 32 h 126"/>
                <a:gd name="T64" fmla="*/ 8 w 92"/>
                <a:gd name="T65" fmla="*/ 20 h 126"/>
                <a:gd name="T66" fmla="*/ 16 w 92"/>
                <a:gd name="T67" fmla="*/ 10 h 126"/>
                <a:gd name="T68" fmla="*/ 28 w 92"/>
                <a:gd name="T69" fmla="*/ 2 h 126"/>
                <a:gd name="T70" fmla="*/ 46 w 92"/>
                <a:gd name="T71" fmla="*/ 0 h 126"/>
                <a:gd name="T72" fmla="*/ 60 w 92"/>
                <a:gd name="T73" fmla="*/ 2 h 126"/>
                <a:gd name="T74" fmla="*/ 82 w 92"/>
                <a:gd name="T75" fmla="*/ 10 h 126"/>
                <a:gd name="T76" fmla="*/ 88 w 92"/>
                <a:gd name="T77" fmla="*/ 16 h 126"/>
                <a:gd name="T78" fmla="*/ 90 w 92"/>
                <a:gd name="T79" fmla="*/ 22 h 126"/>
                <a:gd name="T80" fmla="*/ 86 w 92"/>
                <a:gd name="T81" fmla="*/ 30 h 126"/>
                <a:gd name="T82" fmla="*/ 80 w 92"/>
                <a:gd name="T83" fmla="*/ 32 h 126"/>
                <a:gd name="T84" fmla="*/ 76 w 92"/>
                <a:gd name="T85" fmla="*/ 32 h 126"/>
                <a:gd name="T86" fmla="*/ 72 w 92"/>
                <a:gd name="T87" fmla="*/ 28 h 126"/>
                <a:gd name="T88" fmla="*/ 62 w 92"/>
                <a:gd name="T89" fmla="*/ 22 h 126"/>
                <a:gd name="T90" fmla="*/ 46 w 92"/>
                <a:gd name="T91" fmla="*/ 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126">
                  <a:moveTo>
                    <a:pt x="46" y="18"/>
                  </a:moveTo>
                  <a:lnTo>
                    <a:pt x="46" y="18"/>
                  </a:lnTo>
                  <a:lnTo>
                    <a:pt x="38" y="20"/>
                  </a:lnTo>
                  <a:lnTo>
                    <a:pt x="30" y="24"/>
                  </a:lnTo>
                  <a:lnTo>
                    <a:pt x="28" y="28"/>
                  </a:lnTo>
                  <a:lnTo>
                    <a:pt x="26" y="32"/>
                  </a:lnTo>
                  <a:lnTo>
                    <a:pt x="26" y="32"/>
                  </a:lnTo>
                  <a:lnTo>
                    <a:pt x="28" y="38"/>
                  </a:lnTo>
                  <a:lnTo>
                    <a:pt x="30" y="40"/>
                  </a:lnTo>
                  <a:lnTo>
                    <a:pt x="36" y="46"/>
                  </a:lnTo>
                  <a:lnTo>
                    <a:pt x="60" y="54"/>
                  </a:lnTo>
                  <a:lnTo>
                    <a:pt x="72" y="58"/>
                  </a:lnTo>
                  <a:lnTo>
                    <a:pt x="82" y="66"/>
                  </a:lnTo>
                  <a:lnTo>
                    <a:pt x="86" y="70"/>
                  </a:lnTo>
                  <a:lnTo>
                    <a:pt x="90" y="76"/>
                  </a:lnTo>
                  <a:lnTo>
                    <a:pt x="92" y="84"/>
                  </a:lnTo>
                  <a:lnTo>
                    <a:pt x="92" y="90"/>
                  </a:lnTo>
                  <a:lnTo>
                    <a:pt x="92" y="90"/>
                  </a:lnTo>
                  <a:lnTo>
                    <a:pt x="92" y="98"/>
                  </a:lnTo>
                  <a:lnTo>
                    <a:pt x="90" y="106"/>
                  </a:lnTo>
                  <a:lnTo>
                    <a:pt x="86" y="112"/>
                  </a:lnTo>
                  <a:lnTo>
                    <a:pt x="80" y="118"/>
                  </a:lnTo>
                  <a:lnTo>
                    <a:pt x="74" y="122"/>
                  </a:lnTo>
                  <a:lnTo>
                    <a:pt x="66" y="124"/>
                  </a:lnTo>
                  <a:lnTo>
                    <a:pt x="58" y="126"/>
                  </a:lnTo>
                  <a:lnTo>
                    <a:pt x="46" y="126"/>
                  </a:lnTo>
                  <a:lnTo>
                    <a:pt x="46" y="126"/>
                  </a:lnTo>
                  <a:lnTo>
                    <a:pt x="32" y="124"/>
                  </a:lnTo>
                  <a:lnTo>
                    <a:pt x="18" y="120"/>
                  </a:lnTo>
                  <a:lnTo>
                    <a:pt x="8" y="112"/>
                  </a:lnTo>
                  <a:lnTo>
                    <a:pt x="2" y="104"/>
                  </a:lnTo>
                  <a:lnTo>
                    <a:pt x="2" y="104"/>
                  </a:lnTo>
                  <a:lnTo>
                    <a:pt x="0" y="100"/>
                  </a:lnTo>
                  <a:lnTo>
                    <a:pt x="0" y="100"/>
                  </a:lnTo>
                  <a:lnTo>
                    <a:pt x="0" y="96"/>
                  </a:lnTo>
                  <a:lnTo>
                    <a:pt x="2" y="92"/>
                  </a:lnTo>
                  <a:lnTo>
                    <a:pt x="6" y="90"/>
                  </a:lnTo>
                  <a:lnTo>
                    <a:pt x="10" y="90"/>
                  </a:lnTo>
                  <a:lnTo>
                    <a:pt x="10" y="90"/>
                  </a:lnTo>
                  <a:lnTo>
                    <a:pt x="14" y="92"/>
                  </a:lnTo>
                  <a:lnTo>
                    <a:pt x="18" y="94"/>
                  </a:lnTo>
                  <a:lnTo>
                    <a:pt x="18" y="94"/>
                  </a:lnTo>
                  <a:lnTo>
                    <a:pt x="24" y="100"/>
                  </a:lnTo>
                  <a:lnTo>
                    <a:pt x="30" y="104"/>
                  </a:lnTo>
                  <a:lnTo>
                    <a:pt x="38" y="106"/>
                  </a:lnTo>
                  <a:lnTo>
                    <a:pt x="46" y="108"/>
                  </a:lnTo>
                  <a:lnTo>
                    <a:pt x="46" y="108"/>
                  </a:lnTo>
                  <a:lnTo>
                    <a:pt x="58" y="106"/>
                  </a:lnTo>
                  <a:lnTo>
                    <a:pt x="66" y="104"/>
                  </a:lnTo>
                  <a:lnTo>
                    <a:pt x="70" y="98"/>
                  </a:lnTo>
                  <a:lnTo>
                    <a:pt x="72" y="90"/>
                  </a:lnTo>
                  <a:lnTo>
                    <a:pt x="72" y="90"/>
                  </a:lnTo>
                  <a:lnTo>
                    <a:pt x="70" y="86"/>
                  </a:lnTo>
                  <a:lnTo>
                    <a:pt x="68" y="82"/>
                  </a:lnTo>
                  <a:lnTo>
                    <a:pt x="62" y="76"/>
                  </a:lnTo>
                  <a:lnTo>
                    <a:pt x="50" y="72"/>
                  </a:lnTo>
                  <a:lnTo>
                    <a:pt x="38" y="68"/>
                  </a:lnTo>
                  <a:lnTo>
                    <a:pt x="26" y="64"/>
                  </a:lnTo>
                  <a:lnTo>
                    <a:pt x="16" y="56"/>
                  </a:lnTo>
                  <a:lnTo>
                    <a:pt x="12" y="52"/>
                  </a:lnTo>
                  <a:lnTo>
                    <a:pt x="8" y="46"/>
                  </a:lnTo>
                  <a:lnTo>
                    <a:pt x="6" y="40"/>
                  </a:lnTo>
                  <a:lnTo>
                    <a:pt x="6" y="32"/>
                  </a:lnTo>
                  <a:lnTo>
                    <a:pt x="6" y="32"/>
                  </a:lnTo>
                  <a:lnTo>
                    <a:pt x="6" y="26"/>
                  </a:lnTo>
                  <a:lnTo>
                    <a:pt x="8" y="20"/>
                  </a:lnTo>
                  <a:lnTo>
                    <a:pt x="10" y="14"/>
                  </a:lnTo>
                  <a:lnTo>
                    <a:pt x="16" y="10"/>
                  </a:lnTo>
                  <a:lnTo>
                    <a:pt x="22" y="6"/>
                  </a:lnTo>
                  <a:lnTo>
                    <a:pt x="28" y="2"/>
                  </a:lnTo>
                  <a:lnTo>
                    <a:pt x="36" y="0"/>
                  </a:lnTo>
                  <a:lnTo>
                    <a:pt x="46" y="0"/>
                  </a:lnTo>
                  <a:lnTo>
                    <a:pt x="46" y="0"/>
                  </a:lnTo>
                  <a:lnTo>
                    <a:pt x="60" y="2"/>
                  </a:lnTo>
                  <a:lnTo>
                    <a:pt x="72" y="4"/>
                  </a:lnTo>
                  <a:lnTo>
                    <a:pt x="82" y="10"/>
                  </a:lnTo>
                  <a:lnTo>
                    <a:pt x="88" y="16"/>
                  </a:lnTo>
                  <a:lnTo>
                    <a:pt x="88" y="16"/>
                  </a:lnTo>
                  <a:lnTo>
                    <a:pt x="90" y="22"/>
                  </a:lnTo>
                  <a:lnTo>
                    <a:pt x="90" y="22"/>
                  </a:lnTo>
                  <a:lnTo>
                    <a:pt x="90" y="26"/>
                  </a:lnTo>
                  <a:lnTo>
                    <a:pt x="86" y="30"/>
                  </a:lnTo>
                  <a:lnTo>
                    <a:pt x="84" y="32"/>
                  </a:lnTo>
                  <a:lnTo>
                    <a:pt x="80" y="32"/>
                  </a:lnTo>
                  <a:lnTo>
                    <a:pt x="80" y="32"/>
                  </a:lnTo>
                  <a:lnTo>
                    <a:pt x="76" y="32"/>
                  </a:lnTo>
                  <a:lnTo>
                    <a:pt x="72" y="28"/>
                  </a:lnTo>
                  <a:lnTo>
                    <a:pt x="72" y="28"/>
                  </a:lnTo>
                  <a:lnTo>
                    <a:pt x="68" y="24"/>
                  </a:lnTo>
                  <a:lnTo>
                    <a:pt x="62" y="22"/>
                  </a:lnTo>
                  <a:lnTo>
                    <a:pt x="54" y="20"/>
                  </a:lnTo>
                  <a:lnTo>
                    <a:pt x="46"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6" name="Freeform 16"/>
            <p:cNvSpPr>
              <a:spLocks/>
            </p:cNvSpPr>
            <p:nvPr userDrawn="1"/>
          </p:nvSpPr>
          <p:spPr bwMode="auto">
            <a:xfrm>
              <a:off x="384" y="346"/>
              <a:ext cx="128" cy="166"/>
            </a:xfrm>
            <a:custGeom>
              <a:avLst/>
              <a:gdLst>
                <a:gd name="T0" fmla="*/ 0 w 128"/>
                <a:gd name="T1" fmla="*/ 102 h 166"/>
                <a:gd name="T2" fmla="*/ 0 w 128"/>
                <a:gd name="T3" fmla="*/ 102 h 166"/>
                <a:gd name="T4" fmla="*/ 2 w 128"/>
                <a:gd name="T5" fmla="*/ 92 h 166"/>
                <a:gd name="T6" fmla="*/ 4 w 128"/>
                <a:gd name="T7" fmla="*/ 82 h 166"/>
                <a:gd name="T8" fmla="*/ 8 w 128"/>
                <a:gd name="T9" fmla="*/ 74 h 166"/>
                <a:gd name="T10" fmla="*/ 12 w 128"/>
                <a:gd name="T11" fmla="*/ 66 h 166"/>
                <a:gd name="T12" fmla="*/ 18 w 128"/>
                <a:gd name="T13" fmla="*/ 58 h 166"/>
                <a:gd name="T14" fmla="*/ 26 w 128"/>
                <a:gd name="T15" fmla="*/ 52 h 166"/>
                <a:gd name="T16" fmla="*/ 34 w 128"/>
                <a:gd name="T17" fmla="*/ 46 h 166"/>
                <a:gd name="T18" fmla="*/ 42 w 128"/>
                <a:gd name="T19" fmla="*/ 42 h 166"/>
                <a:gd name="T20" fmla="*/ 64 w 128"/>
                <a:gd name="T21" fmla="*/ 0 h 166"/>
                <a:gd name="T22" fmla="*/ 86 w 128"/>
                <a:gd name="T23" fmla="*/ 42 h 166"/>
                <a:gd name="T24" fmla="*/ 86 w 128"/>
                <a:gd name="T25" fmla="*/ 42 h 166"/>
                <a:gd name="T26" fmla="*/ 94 w 128"/>
                <a:gd name="T27" fmla="*/ 46 h 166"/>
                <a:gd name="T28" fmla="*/ 102 w 128"/>
                <a:gd name="T29" fmla="*/ 52 h 166"/>
                <a:gd name="T30" fmla="*/ 110 w 128"/>
                <a:gd name="T31" fmla="*/ 58 h 166"/>
                <a:gd name="T32" fmla="*/ 116 w 128"/>
                <a:gd name="T33" fmla="*/ 66 h 166"/>
                <a:gd name="T34" fmla="*/ 120 w 128"/>
                <a:gd name="T35" fmla="*/ 74 h 166"/>
                <a:gd name="T36" fmla="*/ 124 w 128"/>
                <a:gd name="T37" fmla="*/ 82 h 166"/>
                <a:gd name="T38" fmla="*/ 126 w 128"/>
                <a:gd name="T39" fmla="*/ 92 h 166"/>
                <a:gd name="T40" fmla="*/ 128 w 128"/>
                <a:gd name="T41" fmla="*/ 102 h 166"/>
                <a:gd name="T42" fmla="*/ 128 w 128"/>
                <a:gd name="T43" fmla="*/ 102 h 166"/>
                <a:gd name="T44" fmla="*/ 126 w 128"/>
                <a:gd name="T45" fmla="*/ 114 h 166"/>
                <a:gd name="T46" fmla="*/ 122 w 128"/>
                <a:gd name="T47" fmla="*/ 126 h 166"/>
                <a:gd name="T48" fmla="*/ 116 w 128"/>
                <a:gd name="T49" fmla="*/ 138 h 166"/>
                <a:gd name="T50" fmla="*/ 108 w 128"/>
                <a:gd name="T51" fmla="*/ 146 h 166"/>
                <a:gd name="T52" fmla="*/ 100 w 128"/>
                <a:gd name="T53" fmla="*/ 154 h 166"/>
                <a:gd name="T54" fmla="*/ 88 w 128"/>
                <a:gd name="T55" fmla="*/ 160 h 166"/>
                <a:gd name="T56" fmla="*/ 76 w 128"/>
                <a:gd name="T57" fmla="*/ 164 h 166"/>
                <a:gd name="T58" fmla="*/ 64 w 128"/>
                <a:gd name="T59" fmla="*/ 166 h 166"/>
                <a:gd name="T60" fmla="*/ 64 w 128"/>
                <a:gd name="T61" fmla="*/ 166 h 166"/>
                <a:gd name="T62" fmla="*/ 52 w 128"/>
                <a:gd name="T63" fmla="*/ 164 h 166"/>
                <a:gd name="T64" fmla="*/ 40 w 128"/>
                <a:gd name="T65" fmla="*/ 160 h 166"/>
                <a:gd name="T66" fmla="*/ 28 w 128"/>
                <a:gd name="T67" fmla="*/ 154 h 166"/>
                <a:gd name="T68" fmla="*/ 20 w 128"/>
                <a:gd name="T69" fmla="*/ 146 h 166"/>
                <a:gd name="T70" fmla="*/ 12 w 128"/>
                <a:gd name="T71" fmla="*/ 138 h 166"/>
                <a:gd name="T72" fmla="*/ 6 w 128"/>
                <a:gd name="T73" fmla="*/ 126 h 166"/>
                <a:gd name="T74" fmla="*/ 2 w 128"/>
                <a:gd name="T75" fmla="*/ 114 h 166"/>
                <a:gd name="T76" fmla="*/ 0 w 128"/>
                <a:gd name="T77" fmla="*/ 10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0" y="102"/>
                  </a:moveTo>
                  <a:lnTo>
                    <a:pt x="0" y="102"/>
                  </a:lnTo>
                  <a:lnTo>
                    <a:pt x="2" y="92"/>
                  </a:lnTo>
                  <a:lnTo>
                    <a:pt x="4" y="82"/>
                  </a:lnTo>
                  <a:lnTo>
                    <a:pt x="8" y="74"/>
                  </a:lnTo>
                  <a:lnTo>
                    <a:pt x="12" y="66"/>
                  </a:lnTo>
                  <a:lnTo>
                    <a:pt x="18" y="58"/>
                  </a:lnTo>
                  <a:lnTo>
                    <a:pt x="26" y="52"/>
                  </a:lnTo>
                  <a:lnTo>
                    <a:pt x="34" y="46"/>
                  </a:lnTo>
                  <a:lnTo>
                    <a:pt x="42" y="42"/>
                  </a:lnTo>
                  <a:lnTo>
                    <a:pt x="64" y="0"/>
                  </a:lnTo>
                  <a:lnTo>
                    <a:pt x="86" y="42"/>
                  </a:lnTo>
                  <a:lnTo>
                    <a:pt x="86" y="42"/>
                  </a:lnTo>
                  <a:lnTo>
                    <a:pt x="94" y="46"/>
                  </a:lnTo>
                  <a:lnTo>
                    <a:pt x="102" y="52"/>
                  </a:lnTo>
                  <a:lnTo>
                    <a:pt x="110" y="58"/>
                  </a:lnTo>
                  <a:lnTo>
                    <a:pt x="116" y="66"/>
                  </a:lnTo>
                  <a:lnTo>
                    <a:pt x="120" y="74"/>
                  </a:lnTo>
                  <a:lnTo>
                    <a:pt x="124" y="82"/>
                  </a:lnTo>
                  <a:lnTo>
                    <a:pt x="126" y="92"/>
                  </a:lnTo>
                  <a:lnTo>
                    <a:pt x="128" y="102"/>
                  </a:lnTo>
                  <a:lnTo>
                    <a:pt x="128" y="102"/>
                  </a:lnTo>
                  <a:lnTo>
                    <a:pt x="126" y="114"/>
                  </a:lnTo>
                  <a:lnTo>
                    <a:pt x="122" y="126"/>
                  </a:lnTo>
                  <a:lnTo>
                    <a:pt x="116" y="138"/>
                  </a:lnTo>
                  <a:lnTo>
                    <a:pt x="108" y="146"/>
                  </a:lnTo>
                  <a:lnTo>
                    <a:pt x="100" y="154"/>
                  </a:lnTo>
                  <a:lnTo>
                    <a:pt x="88" y="160"/>
                  </a:lnTo>
                  <a:lnTo>
                    <a:pt x="76" y="164"/>
                  </a:lnTo>
                  <a:lnTo>
                    <a:pt x="64" y="166"/>
                  </a:lnTo>
                  <a:lnTo>
                    <a:pt x="64" y="166"/>
                  </a:lnTo>
                  <a:lnTo>
                    <a:pt x="52" y="164"/>
                  </a:lnTo>
                  <a:lnTo>
                    <a:pt x="40" y="160"/>
                  </a:lnTo>
                  <a:lnTo>
                    <a:pt x="28" y="154"/>
                  </a:lnTo>
                  <a:lnTo>
                    <a:pt x="20" y="146"/>
                  </a:lnTo>
                  <a:lnTo>
                    <a:pt x="12" y="138"/>
                  </a:lnTo>
                  <a:lnTo>
                    <a:pt x="6" y="126"/>
                  </a:lnTo>
                  <a:lnTo>
                    <a:pt x="2" y="114"/>
                  </a:lnTo>
                  <a:lnTo>
                    <a:pt x="0" y="10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8" name="Freeform 18"/>
            <p:cNvSpPr>
              <a:spLocks/>
            </p:cNvSpPr>
            <p:nvPr userDrawn="1"/>
          </p:nvSpPr>
          <p:spPr bwMode="auto">
            <a:xfrm>
              <a:off x="384" y="146"/>
              <a:ext cx="128" cy="166"/>
            </a:xfrm>
            <a:custGeom>
              <a:avLst/>
              <a:gdLst>
                <a:gd name="T0" fmla="*/ 128 w 128"/>
                <a:gd name="T1" fmla="*/ 64 h 166"/>
                <a:gd name="T2" fmla="*/ 128 w 128"/>
                <a:gd name="T3" fmla="*/ 64 h 166"/>
                <a:gd name="T4" fmla="*/ 126 w 128"/>
                <a:gd name="T5" fmla="*/ 74 h 166"/>
                <a:gd name="T6" fmla="*/ 124 w 128"/>
                <a:gd name="T7" fmla="*/ 84 h 166"/>
                <a:gd name="T8" fmla="*/ 120 w 128"/>
                <a:gd name="T9" fmla="*/ 92 h 166"/>
                <a:gd name="T10" fmla="*/ 116 w 128"/>
                <a:gd name="T11" fmla="*/ 100 h 166"/>
                <a:gd name="T12" fmla="*/ 110 w 128"/>
                <a:gd name="T13" fmla="*/ 108 h 166"/>
                <a:gd name="T14" fmla="*/ 102 w 128"/>
                <a:gd name="T15" fmla="*/ 114 h 166"/>
                <a:gd name="T16" fmla="*/ 94 w 128"/>
                <a:gd name="T17" fmla="*/ 120 h 166"/>
                <a:gd name="T18" fmla="*/ 86 w 128"/>
                <a:gd name="T19" fmla="*/ 124 h 166"/>
                <a:gd name="T20" fmla="*/ 64 w 128"/>
                <a:gd name="T21" fmla="*/ 166 h 166"/>
                <a:gd name="T22" fmla="*/ 42 w 128"/>
                <a:gd name="T23" fmla="*/ 124 h 166"/>
                <a:gd name="T24" fmla="*/ 42 w 128"/>
                <a:gd name="T25" fmla="*/ 124 h 166"/>
                <a:gd name="T26" fmla="*/ 34 w 128"/>
                <a:gd name="T27" fmla="*/ 120 h 166"/>
                <a:gd name="T28" fmla="*/ 26 w 128"/>
                <a:gd name="T29" fmla="*/ 114 h 166"/>
                <a:gd name="T30" fmla="*/ 18 w 128"/>
                <a:gd name="T31" fmla="*/ 108 h 166"/>
                <a:gd name="T32" fmla="*/ 12 w 128"/>
                <a:gd name="T33" fmla="*/ 100 h 166"/>
                <a:gd name="T34" fmla="*/ 8 w 128"/>
                <a:gd name="T35" fmla="*/ 92 h 166"/>
                <a:gd name="T36" fmla="*/ 4 w 128"/>
                <a:gd name="T37" fmla="*/ 84 h 166"/>
                <a:gd name="T38" fmla="*/ 2 w 128"/>
                <a:gd name="T39" fmla="*/ 74 h 166"/>
                <a:gd name="T40" fmla="*/ 0 w 128"/>
                <a:gd name="T41" fmla="*/ 64 h 166"/>
                <a:gd name="T42" fmla="*/ 0 w 128"/>
                <a:gd name="T43" fmla="*/ 64 h 166"/>
                <a:gd name="T44" fmla="*/ 2 w 128"/>
                <a:gd name="T45" fmla="*/ 50 h 166"/>
                <a:gd name="T46" fmla="*/ 6 w 128"/>
                <a:gd name="T47" fmla="*/ 38 h 166"/>
                <a:gd name="T48" fmla="*/ 12 w 128"/>
                <a:gd name="T49" fmla="*/ 28 h 166"/>
                <a:gd name="T50" fmla="*/ 20 w 128"/>
                <a:gd name="T51" fmla="*/ 18 h 166"/>
                <a:gd name="T52" fmla="*/ 28 w 128"/>
                <a:gd name="T53" fmla="*/ 10 h 166"/>
                <a:gd name="T54" fmla="*/ 40 w 128"/>
                <a:gd name="T55" fmla="*/ 6 h 166"/>
                <a:gd name="T56" fmla="*/ 52 w 128"/>
                <a:gd name="T57" fmla="*/ 2 h 166"/>
                <a:gd name="T58" fmla="*/ 64 w 128"/>
                <a:gd name="T59" fmla="*/ 0 h 166"/>
                <a:gd name="T60" fmla="*/ 64 w 128"/>
                <a:gd name="T61" fmla="*/ 0 h 166"/>
                <a:gd name="T62" fmla="*/ 76 w 128"/>
                <a:gd name="T63" fmla="*/ 2 h 166"/>
                <a:gd name="T64" fmla="*/ 88 w 128"/>
                <a:gd name="T65" fmla="*/ 6 h 166"/>
                <a:gd name="T66" fmla="*/ 100 w 128"/>
                <a:gd name="T67" fmla="*/ 10 h 166"/>
                <a:gd name="T68" fmla="*/ 108 w 128"/>
                <a:gd name="T69" fmla="*/ 18 h 166"/>
                <a:gd name="T70" fmla="*/ 116 w 128"/>
                <a:gd name="T71" fmla="*/ 28 h 166"/>
                <a:gd name="T72" fmla="*/ 122 w 128"/>
                <a:gd name="T73" fmla="*/ 38 h 166"/>
                <a:gd name="T74" fmla="*/ 126 w 128"/>
                <a:gd name="T75" fmla="*/ 50 h 166"/>
                <a:gd name="T76" fmla="*/ 128 w 128"/>
                <a:gd name="T77" fmla="*/ 6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66">
                  <a:moveTo>
                    <a:pt x="128" y="64"/>
                  </a:moveTo>
                  <a:lnTo>
                    <a:pt x="128" y="64"/>
                  </a:lnTo>
                  <a:lnTo>
                    <a:pt x="126" y="74"/>
                  </a:lnTo>
                  <a:lnTo>
                    <a:pt x="124" y="84"/>
                  </a:lnTo>
                  <a:lnTo>
                    <a:pt x="120" y="92"/>
                  </a:lnTo>
                  <a:lnTo>
                    <a:pt x="116" y="100"/>
                  </a:lnTo>
                  <a:lnTo>
                    <a:pt x="110" y="108"/>
                  </a:lnTo>
                  <a:lnTo>
                    <a:pt x="102" y="114"/>
                  </a:lnTo>
                  <a:lnTo>
                    <a:pt x="94" y="120"/>
                  </a:lnTo>
                  <a:lnTo>
                    <a:pt x="86" y="124"/>
                  </a:lnTo>
                  <a:lnTo>
                    <a:pt x="64" y="166"/>
                  </a:lnTo>
                  <a:lnTo>
                    <a:pt x="42" y="124"/>
                  </a:lnTo>
                  <a:lnTo>
                    <a:pt x="42" y="124"/>
                  </a:lnTo>
                  <a:lnTo>
                    <a:pt x="34" y="120"/>
                  </a:lnTo>
                  <a:lnTo>
                    <a:pt x="26" y="114"/>
                  </a:lnTo>
                  <a:lnTo>
                    <a:pt x="18" y="108"/>
                  </a:lnTo>
                  <a:lnTo>
                    <a:pt x="12" y="100"/>
                  </a:lnTo>
                  <a:lnTo>
                    <a:pt x="8" y="92"/>
                  </a:lnTo>
                  <a:lnTo>
                    <a:pt x="4" y="84"/>
                  </a:lnTo>
                  <a:lnTo>
                    <a:pt x="2" y="74"/>
                  </a:lnTo>
                  <a:lnTo>
                    <a:pt x="0" y="64"/>
                  </a:lnTo>
                  <a:lnTo>
                    <a:pt x="0" y="64"/>
                  </a:lnTo>
                  <a:lnTo>
                    <a:pt x="2" y="50"/>
                  </a:lnTo>
                  <a:lnTo>
                    <a:pt x="6" y="38"/>
                  </a:lnTo>
                  <a:lnTo>
                    <a:pt x="12" y="28"/>
                  </a:lnTo>
                  <a:lnTo>
                    <a:pt x="20" y="18"/>
                  </a:lnTo>
                  <a:lnTo>
                    <a:pt x="28" y="10"/>
                  </a:lnTo>
                  <a:lnTo>
                    <a:pt x="40" y="6"/>
                  </a:lnTo>
                  <a:lnTo>
                    <a:pt x="52" y="2"/>
                  </a:lnTo>
                  <a:lnTo>
                    <a:pt x="64" y="0"/>
                  </a:lnTo>
                  <a:lnTo>
                    <a:pt x="64" y="0"/>
                  </a:lnTo>
                  <a:lnTo>
                    <a:pt x="76" y="2"/>
                  </a:lnTo>
                  <a:lnTo>
                    <a:pt x="88" y="6"/>
                  </a:lnTo>
                  <a:lnTo>
                    <a:pt x="100" y="10"/>
                  </a:lnTo>
                  <a:lnTo>
                    <a:pt x="108" y="18"/>
                  </a:lnTo>
                  <a:lnTo>
                    <a:pt x="116" y="28"/>
                  </a:lnTo>
                  <a:lnTo>
                    <a:pt x="122" y="38"/>
                  </a:lnTo>
                  <a:lnTo>
                    <a:pt x="126" y="50"/>
                  </a:lnTo>
                  <a:lnTo>
                    <a:pt x="128"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sp>
          <p:nvSpPr>
            <p:cNvPr id="19" name="Freeform 19"/>
            <p:cNvSpPr>
              <a:spLocks/>
            </p:cNvSpPr>
            <p:nvPr userDrawn="1"/>
          </p:nvSpPr>
          <p:spPr bwMode="auto">
            <a:xfrm>
              <a:off x="0" y="3034"/>
              <a:ext cx="7680" cy="1170"/>
            </a:xfrm>
            <a:custGeom>
              <a:avLst/>
              <a:gdLst>
                <a:gd name="T0" fmla="*/ 1572 w 7680"/>
                <a:gd name="T1" fmla="*/ 708 h 1170"/>
                <a:gd name="T2" fmla="*/ 1566 w 7680"/>
                <a:gd name="T3" fmla="*/ 710 h 1170"/>
                <a:gd name="T4" fmla="*/ 1548 w 7680"/>
                <a:gd name="T5" fmla="*/ 720 h 1170"/>
                <a:gd name="T6" fmla="*/ 1508 w 7680"/>
                <a:gd name="T7" fmla="*/ 664 h 1170"/>
                <a:gd name="T8" fmla="*/ 1486 w 7680"/>
                <a:gd name="T9" fmla="*/ 644 h 1170"/>
                <a:gd name="T10" fmla="*/ 1466 w 7680"/>
                <a:gd name="T11" fmla="*/ 644 h 1170"/>
                <a:gd name="T12" fmla="*/ 1444 w 7680"/>
                <a:gd name="T13" fmla="*/ 666 h 1170"/>
                <a:gd name="T14" fmla="*/ 1372 w 7680"/>
                <a:gd name="T15" fmla="*/ 506 h 1170"/>
                <a:gd name="T16" fmla="*/ 1350 w 7680"/>
                <a:gd name="T17" fmla="*/ 484 h 1170"/>
                <a:gd name="T18" fmla="*/ 1328 w 7680"/>
                <a:gd name="T19" fmla="*/ 482 h 1170"/>
                <a:gd name="T20" fmla="*/ 1306 w 7680"/>
                <a:gd name="T21" fmla="*/ 504 h 1170"/>
                <a:gd name="T22" fmla="*/ 1230 w 7680"/>
                <a:gd name="T23" fmla="*/ 668 h 1170"/>
                <a:gd name="T24" fmla="*/ 1204 w 7680"/>
                <a:gd name="T25" fmla="*/ 654 h 1170"/>
                <a:gd name="T26" fmla="*/ 1184 w 7680"/>
                <a:gd name="T27" fmla="*/ 660 h 1170"/>
                <a:gd name="T28" fmla="*/ 1168 w 7680"/>
                <a:gd name="T29" fmla="*/ 684 h 1170"/>
                <a:gd name="T30" fmla="*/ 1084 w 7680"/>
                <a:gd name="T31" fmla="*/ 32 h 1170"/>
                <a:gd name="T32" fmla="*/ 1064 w 7680"/>
                <a:gd name="T33" fmla="*/ 2 h 1170"/>
                <a:gd name="T34" fmla="*/ 1046 w 7680"/>
                <a:gd name="T35" fmla="*/ 0 h 1170"/>
                <a:gd name="T36" fmla="*/ 1020 w 7680"/>
                <a:gd name="T37" fmla="*/ 18 h 1170"/>
                <a:gd name="T38" fmla="*/ 900 w 7680"/>
                <a:gd name="T39" fmla="*/ 598 h 1170"/>
                <a:gd name="T40" fmla="*/ 888 w 7680"/>
                <a:gd name="T41" fmla="*/ 584 h 1170"/>
                <a:gd name="T42" fmla="*/ 872 w 7680"/>
                <a:gd name="T43" fmla="*/ 578 h 1170"/>
                <a:gd name="T44" fmla="*/ 848 w 7680"/>
                <a:gd name="T45" fmla="*/ 584 h 1170"/>
                <a:gd name="T46" fmla="*/ 0 w 7680"/>
                <a:gd name="T47" fmla="*/ 710 h 1170"/>
                <a:gd name="T48" fmla="*/ 0 w 7680"/>
                <a:gd name="T49" fmla="*/ 778 h 1170"/>
                <a:gd name="T50" fmla="*/ 778 w 7680"/>
                <a:gd name="T51" fmla="*/ 776 h 1170"/>
                <a:gd name="T52" fmla="*/ 798 w 7680"/>
                <a:gd name="T53" fmla="*/ 762 h 1170"/>
                <a:gd name="T54" fmla="*/ 912 w 7680"/>
                <a:gd name="T55" fmla="*/ 806 h 1170"/>
                <a:gd name="T56" fmla="*/ 936 w 7680"/>
                <a:gd name="T57" fmla="*/ 826 h 1170"/>
                <a:gd name="T58" fmla="*/ 958 w 7680"/>
                <a:gd name="T59" fmla="*/ 824 h 1170"/>
                <a:gd name="T60" fmla="*/ 976 w 7680"/>
                <a:gd name="T61" fmla="*/ 798 h 1170"/>
                <a:gd name="T62" fmla="*/ 1100 w 7680"/>
                <a:gd name="T63" fmla="*/ 1140 h 1170"/>
                <a:gd name="T64" fmla="*/ 1122 w 7680"/>
                <a:gd name="T65" fmla="*/ 1168 h 1170"/>
                <a:gd name="T66" fmla="*/ 1134 w 7680"/>
                <a:gd name="T67" fmla="*/ 1170 h 1170"/>
                <a:gd name="T68" fmla="*/ 1156 w 7680"/>
                <a:gd name="T69" fmla="*/ 1162 h 1170"/>
                <a:gd name="T70" fmla="*/ 1222 w 7680"/>
                <a:gd name="T71" fmla="*/ 778 h 1170"/>
                <a:gd name="T72" fmla="*/ 1236 w 7680"/>
                <a:gd name="T73" fmla="*/ 794 h 1170"/>
                <a:gd name="T74" fmla="*/ 1264 w 7680"/>
                <a:gd name="T75" fmla="*/ 802 h 1170"/>
                <a:gd name="T76" fmla="*/ 1280 w 7680"/>
                <a:gd name="T77" fmla="*/ 794 h 1170"/>
                <a:gd name="T78" fmla="*/ 1334 w 7680"/>
                <a:gd name="T79" fmla="*/ 640 h 1170"/>
                <a:gd name="T80" fmla="*/ 1392 w 7680"/>
                <a:gd name="T81" fmla="*/ 864 h 1170"/>
                <a:gd name="T82" fmla="*/ 1418 w 7680"/>
                <a:gd name="T83" fmla="*/ 878 h 1170"/>
                <a:gd name="T84" fmla="*/ 1440 w 7680"/>
                <a:gd name="T85" fmla="*/ 872 h 1170"/>
                <a:gd name="T86" fmla="*/ 1480 w 7680"/>
                <a:gd name="T87" fmla="*/ 774 h 1170"/>
                <a:gd name="T88" fmla="*/ 1498 w 7680"/>
                <a:gd name="T89" fmla="*/ 814 h 1170"/>
                <a:gd name="T90" fmla="*/ 1518 w 7680"/>
                <a:gd name="T91" fmla="*/ 828 h 1170"/>
                <a:gd name="T92" fmla="*/ 1536 w 7680"/>
                <a:gd name="T93" fmla="*/ 826 h 1170"/>
                <a:gd name="T94" fmla="*/ 1588 w 7680"/>
                <a:gd name="T95" fmla="*/ 776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80" h="1170">
                  <a:moveTo>
                    <a:pt x="7680" y="710"/>
                  </a:moveTo>
                  <a:lnTo>
                    <a:pt x="1572" y="708"/>
                  </a:lnTo>
                  <a:lnTo>
                    <a:pt x="1572" y="708"/>
                  </a:lnTo>
                  <a:lnTo>
                    <a:pt x="1572" y="708"/>
                  </a:lnTo>
                  <a:lnTo>
                    <a:pt x="1572" y="708"/>
                  </a:lnTo>
                  <a:lnTo>
                    <a:pt x="1566" y="710"/>
                  </a:lnTo>
                  <a:lnTo>
                    <a:pt x="1558" y="712"/>
                  </a:lnTo>
                  <a:lnTo>
                    <a:pt x="1552" y="714"/>
                  </a:lnTo>
                  <a:lnTo>
                    <a:pt x="1548" y="720"/>
                  </a:lnTo>
                  <a:lnTo>
                    <a:pt x="1536" y="732"/>
                  </a:lnTo>
                  <a:lnTo>
                    <a:pt x="1508" y="664"/>
                  </a:lnTo>
                  <a:lnTo>
                    <a:pt x="1508" y="664"/>
                  </a:lnTo>
                  <a:lnTo>
                    <a:pt x="1502" y="654"/>
                  </a:lnTo>
                  <a:lnTo>
                    <a:pt x="1496" y="648"/>
                  </a:lnTo>
                  <a:lnTo>
                    <a:pt x="1486" y="644"/>
                  </a:lnTo>
                  <a:lnTo>
                    <a:pt x="1476" y="642"/>
                  </a:lnTo>
                  <a:lnTo>
                    <a:pt x="1476" y="642"/>
                  </a:lnTo>
                  <a:lnTo>
                    <a:pt x="1466" y="644"/>
                  </a:lnTo>
                  <a:lnTo>
                    <a:pt x="1456" y="648"/>
                  </a:lnTo>
                  <a:lnTo>
                    <a:pt x="1450" y="656"/>
                  </a:lnTo>
                  <a:lnTo>
                    <a:pt x="1444" y="666"/>
                  </a:lnTo>
                  <a:lnTo>
                    <a:pt x="1424" y="724"/>
                  </a:lnTo>
                  <a:lnTo>
                    <a:pt x="1372" y="506"/>
                  </a:lnTo>
                  <a:lnTo>
                    <a:pt x="1372" y="506"/>
                  </a:lnTo>
                  <a:lnTo>
                    <a:pt x="1366" y="496"/>
                  </a:lnTo>
                  <a:lnTo>
                    <a:pt x="1360" y="488"/>
                  </a:lnTo>
                  <a:lnTo>
                    <a:pt x="1350" y="484"/>
                  </a:lnTo>
                  <a:lnTo>
                    <a:pt x="1340" y="480"/>
                  </a:lnTo>
                  <a:lnTo>
                    <a:pt x="1340" y="480"/>
                  </a:lnTo>
                  <a:lnTo>
                    <a:pt x="1328" y="482"/>
                  </a:lnTo>
                  <a:lnTo>
                    <a:pt x="1318" y="488"/>
                  </a:lnTo>
                  <a:lnTo>
                    <a:pt x="1310" y="494"/>
                  </a:lnTo>
                  <a:lnTo>
                    <a:pt x="1306" y="504"/>
                  </a:lnTo>
                  <a:lnTo>
                    <a:pt x="1246" y="692"/>
                  </a:lnTo>
                  <a:lnTo>
                    <a:pt x="1230" y="668"/>
                  </a:lnTo>
                  <a:lnTo>
                    <a:pt x="1230" y="668"/>
                  </a:lnTo>
                  <a:lnTo>
                    <a:pt x="1222" y="662"/>
                  </a:lnTo>
                  <a:lnTo>
                    <a:pt x="1214" y="656"/>
                  </a:lnTo>
                  <a:lnTo>
                    <a:pt x="1204" y="654"/>
                  </a:lnTo>
                  <a:lnTo>
                    <a:pt x="1194" y="656"/>
                  </a:lnTo>
                  <a:lnTo>
                    <a:pt x="1194" y="656"/>
                  </a:lnTo>
                  <a:lnTo>
                    <a:pt x="1184" y="660"/>
                  </a:lnTo>
                  <a:lnTo>
                    <a:pt x="1176" y="666"/>
                  </a:lnTo>
                  <a:lnTo>
                    <a:pt x="1172" y="674"/>
                  </a:lnTo>
                  <a:lnTo>
                    <a:pt x="1168" y="684"/>
                  </a:lnTo>
                  <a:lnTo>
                    <a:pt x="1146" y="834"/>
                  </a:lnTo>
                  <a:lnTo>
                    <a:pt x="1084" y="32"/>
                  </a:lnTo>
                  <a:lnTo>
                    <a:pt x="1084" y="32"/>
                  </a:lnTo>
                  <a:lnTo>
                    <a:pt x="1082" y="20"/>
                  </a:lnTo>
                  <a:lnTo>
                    <a:pt x="1074" y="10"/>
                  </a:lnTo>
                  <a:lnTo>
                    <a:pt x="1064" y="2"/>
                  </a:lnTo>
                  <a:lnTo>
                    <a:pt x="1052" y="0"/>
                  </a:lnTo>
                  <a:lnTo>
                    <a:pt x="1052" y="0"/>
                  </a:lnTo>
                  <a:lnTo>
                    <a:pt x="1046" y="0"/>
                  </a:lnTo>
                  <a:lnTo>
                    <a:pt x="1040" y="2"/>
                  </a:lnTo>
                  <a:lnTo>
                    <a:pt x="1028" y="8"/>
                  </a:lnTo>
                  <a:lnTo>
                    <a:pt x="1020" y="18"/>
                  </a:lnTo>
                  <a:lnTo>
                    <a:pt x="1016" y="28"/>
                  </a:lnTo>
                  <a:lnTo>
                    <a:pt x="926" y="664"/>
                  </a:lnTo>
                  <a:lnTo>
                    <a:pt x="900" y="598"/>
                  </a:lnTo>
                  <a:lnTo>
                    <a:pt x="900" y="598"/>
                  </a:lnTo>
                  <a:lnTo>
                    <a:pt x="896" y="590"/>
                  </a:lnTo>
                  <a:lnTo>
                    <a:pt x="888" y="584"/>
                  </a:lnTo>
                  <a:lnTo>
                    <a:pt x="882" y="580"/>
                  </a:lnTo>
                  <a:lnTo>
                    <a:pt x="872" y="578"/>
                  </a:lnTo>
                  <a:lnTo>
                    <a:pt x="872" y="578"/>
                  </a:lnTo>
                  <a:lnTo>
                    <a:pt x="864" y="578"/>
                  </a:lnTo>
                  <a:lnTo>
                    <a:pt x="854" y="580"/>
                  </a:lnTo>
                  <a:lnTo>
                    <a:pt x="848" y="584"/>
                  </a:lnTo>
                  <a:lnTo>
                    <a:pt x="840" y="590"/>
                  </a:lnTo>
                  <a:lnTo>
                    <a:pt x="754" y="708"/>
                  </a:lnTo>
                  <a:lnTo>
                    <a:pt x="0" y="710"/>
                  </a:lnTo>
                  <a:lnTo>
                    <a:pt x="0" y="778"/>
                  </a:lnTo>
                  <a:lnTo>
                    <a:pt x="0" y="778"/>
                  </a:lnTo>
                  <a:lnTo>
                    <a:pt x="0" y="778"/>
                  </a:lnTo>
                  <a:lnTo>
                    <a:pt x="770" y="776"/>
                  </a:lnTo>
                  <a:lnTo>
                    <a:pt x="770" y="776"/>
                  </a:lnTo>
                  <a:lnTo>
                    <a:pt x="778" y="776"/>
                  </a:lnTo>
                  <a:lnTo>
                    <a:pt x="786" y="772"/>
                  </a:lnTo>
                  <a:lnTo>
                    <a:pt x="792" y="768"/>
                  </a:lnTo>
                  <a:lnTo>
                    <a:pt x="798" y="762"/>
                  </a:lnTo>
                  <a:lnTo>
                    <a:pt x="860" y="680"/>
                  </a:lnTo>
                  <a:lnTo>
                    <a:pt x="912" y="806"/>
                  </a:lnTo>
                  <a:lnTo>
                    <a:pt x="912" y="806"/>
                  </a:lnTo>
                  <a:lnTo>
                    <a:pt x="918" y="816"/>
                  </a:lnTo>
                  <a:lnTo>
                    <a:pt x="926" y="822"/>
                  </a:lnTo>
                  <a:lnTo>
                    <a:pt x="936" y="826"/>
                  </a:lnTo>
                  <a:lnTo>
                    <a:pt x="948" y="826"/>
                  </a:lnTo>
                  <a:lnTo>
                    <a:pt x="948" y="826"/>
                  </a:lnTo>
                  <a:lnTo>
                    <a:pt x="958" y="824"/>
                  </a:lnTo>
                  <a:lnTo>
                    <a:pt x="966" y="818"/>
                  </a:lnTo>
                  <a:lnTo>
                    <a:pt x="974" y="808"/>
                  </a:lnTo>
                  <a:lnTo>
                    <a:pt x="976" y="798"/>
                  </a:lnTo>
                  <a:lnTo>
                    <a:pt x="1040" y="348"/>
                  </a:lnTo>
                  <a:lnTo>
                    <a:pt x="1100" y="1140"/>
                  </a:lnTo>
                  <a:lnTo>
                    <a:pt x="1100" y="1140"/>
                  </a:lnTo>
                  <a:lnTo>
                    <a:pt x="1104" y="1152"/>
                  </a:lnTo>
                  <a:lnTo>
                    <a:pt x="1112" y="1162"/>
                  </a:lnTo>
                  <a:lnTo>
                    <a:pt x="1122" y="1168"/>
                  </a:lnTo>
                  <a:lnTo>
                    <a:pt x="1134" y="1170"/>
                  </a:lnTo>
                  <a:lnTo>
                    <a:pt x="1134" y="1170"/>
                  </a:lnTo>
                  <a:lnTo>
                    <a:pt x="1134" y="1170"/>
                  </a:lnTo>
                  <a:lnTo>
                    <a:pt x="1134" y="1170"/>
                  </a:lnTo>
                  <a:lnTo>
                    <a:pt x="1146" y="1168"/>
                  </a:lnTo>
                  <a:lnTo>
                    <a:pt x="1156" y="1162"/>
                  </a:lnTo>
                  <a:lnTo>
                    <a:pt x="1164" y="1154"/>
                  </a:lnTo>
                  <a:lnTo>
                    <a:pt x="1168" y="1142"/>
                  </a:lnTo>
                  <a:lnTo>
                    <a:pt x="1222" y="778"/>
                  </a:lnTo>
                  <a:lnTo>
                    <a:pt x="1230" y="788"/>
                  </a:lnTo>
                  <a:lnTo>
                    <a:pt x="1230" y="788"/>
                  </a:lnTo>
                  <a:lnTo>
                    <a:pt x="1236" y="794"/>
                  </a:lnTo>
                  <a:lnTo>
                    <a:pt x="1244" y="798"/>
                  </a:lnTo>
                  <a:lnTo>
                    <a:pt x="1254" y="802"/>
                  </a:lnTo>
                  <a:lnTo>
                    <a:pt x="1264" y="802"/>
                  </a:lnTo>
                  <a:lnTo>
                    <a:pt x="1264" y="802"/>
                  </a:lnTo>
                  <a:lnTo>
                    <a:pt x="1272" y="798"/>
                  </a:lnTo>
                  <a:lnTo>
                    <a:pt x="1280" y="794"/>
                  </a:lnTo>
                  <a:lnTo>
                    <a:pt x="1286" y="786"/>
                  </a:lnTo>
                  <a:lnTo>
                    <a:pt x="1290" y="778"/>
                  </a:lnTo>
                  <a:lnTo>
                    <a:pt x="1334" y="640"/>
                  </a:lnTo>
                  <a:lnTo>
                    <a:pt x="1388" y="854"/>
                  </a:lnTo>
                  <a:lnTo>
                    <a:pt x="1388" y="854"/>
                  </a:lnTo>
                  <a:lnTo>
                    <a:pt x="1392" y="864"/>
                  </a:lnTo>
                  <a:lnTo>
                    <a:pt x="1398" y="872"/>
                  </a:lnTo>
                  <a:lnTo>
                    <a:pt x="1408" y="876"/>
                  </a:lnTo>
                  <a:lnTo>
                    <a:pt x="1418" y="878"/>
                  </a:lnTo>
                  <a:lnTo>
                    <a:pt x="1418" y="878"/>
                  </a:lnTo>
                  <a:lnTo>
                    <a:pt x="1430" y="878"/>
                  </a:lnTo>
                  <a:lnTo>
                    <a:pt x="1440" y="872"/>
                  </a:lnTo>
                  <a:lnTo>
                    <a:pt x="1448" y="866"/>
                  </a:lnTo>
                  <a:lnTo>
                    <a:pt x="1452" y="856"/>
                  </a:lnTo>
                  <a:lnTo>
                    <a:pt x="1480" y="774"/>
                  </a:lnTo>
                  <a:lnTo>
                    <a:pt x="1494" y="806"/>
                  </a:lnTo>
                  <a:lnTo>
                    <a:pt x="1494" y="806"/>
                  </a:lnTo>
                  <a:lnTo>
                    <a:pt x="1498" y="814"/>
                  </a:lnTo>
                  <a:lnTo>
                    <a:pt x="1504" y="820"/>
                  </a:lnTo>
                  <a:lnTo>
                    <a:pt x="1510" y="824"/>
                  </a:lnTo>
                  <a:lnTo>
                    <a:pt x="1518" y="828"/>
                  </a:lnTo>
                  <a:lnTo>
                    <a:pt x="1518" y="828"/>
                  </a:lnTo>
                  <a:lnTo>
                    <a:pt x="1528" y="828"/>
                  </a:lnTo>
                  <a:lnTo>
                    <a:pt x="1536" y="826"/>
                  </a:lnTo>
                  <a:lnTo>
                    <a:pt x="1544" y="822"/>
                  </a:lnTo>
                  <a:lnTo>
                    <a:pt x="1550" y="818"/>
                  </a:lnTo>
                  <a:lnTo>
                    <a:pt x="1588" y="776"/>
                  </a:lnTo>
                  <a:lnTo>
                    <a:pt x="7680" y="778"/>
                  </a:lnTo>
                  <a:lnTo>
                    <a:pt x="7680" y="710"/>
                  </a:lnTo>
                  <a:close/>
                </a:path>
              </a:pathLst>
            </a:custGeom>
            <a:solidFill>
              <a:srgbClr val="4EB7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pt-BR"/>
            </a:p>
          </p:txBody>
        </p:sp>
      </p:grpSp>
      <p:pic>
        <p:nvPicPr>
          <p:cNvPr id="10" name="Imagem 9"/>
          <p:cNvPicPr>
            <a:picLocks noChangeAspect="1"/>
          </p:cNvPicPr>
          <p:nvPr userDrawn="1"/>
        </p:nvPicPr>
        <p:blipFill rotWithShape="1">
          <a:blip r:embed="rId3" cstate="print">
            <a:biLevel thresh="75000"/>
            <a:extLst>
              <a:ext uri="{BEBA8EAE-BF5A-486C-A8C5-ECC9F3942E4B}">
                <a14:imgProps xmlns:a14="http://schemas.microsoft.com/office/drawing/2010/main">
                  <a14:imgLayer r:embed="rId4">
                    <a14:imgEffect>
                      <a14:brightnessContrast bright="70000"/>
                    </a14:imgEffect>
                  </a14:imgLayer>
                </a14:imgProps>
              </a:ext>
              <a:ext uri="{28A0092B-C50C-407E-A947-70E740481C1C}">
                <a14:useLocalDpi xmlns:a14="http://schemas.microsoft.com/office/drawing/2010/main" val="0"/>
              </a:ext>
            </a:extLst>
          </a:blip>
          <a:srcRect l="39416" t="36957" r="18643" b="39072"/>
          <a:stretch/>
        </p:blipFill>
        <p:spPr>
          <a:xfrm>
            <a:off x="184358" y="816196"/>
            <a:ext cx="1087770" cy="345126"/>
          </a:xfrm>
          <a:prstGeom prst="rect">
            <a:avLst/>
          </a:prstGeom>
          <a:noFill/>
        </p:spPr>
      </p:pic>
      <p:pic>
        <p:nvPicPr>
          <p:cNvPr id="11" name="Imagem 10"/>
          <p:cNvPicPr>
            <a:picLocks noChangeAspect="1"/>
          </p:cNvPicPr>
          <p:nvPr userDrawn="1"/>
        </p:nvPicPr>
        <p:blipFill rotWithShape="1">
          <a:blip r:embed="rId5" cstate="print">
            <a:biLevel thresh="75000"/>
            <a:extLst>
              <a:ext uri="{BEBA8EAE-BF5A-486C-A8C5-ECC9F3942E4B}">
                <a14:imgProps xmlns:a14="http://schemas.microsoft.com/office/drawing/2010/main">
                  <a14:imgLayer r:embed="rId4">
                    <a14:imgEffect>
                      <a14:brightnessContrast bright="70000"/>
                    </a14:imgEffect>
                  </a14:imgLayer>
                </a14:imgProps>
              </a:ext>
              <a:ext uri="{28A0092B-C50C-407E-A947-70E740481C1C}">
                <a14:useLocalDpi xmlns:a14="http://schemas.microsoft.com/office/drawing/2010/main" val="0"/>
              </a:ext>
            </a:extLst>
          </a:blip>
          <a:srcRect l="17307" t="24361" r="61252" b="26615"/>
          <a:stretch/>
        </p:blipFill>
        <p:spPr>
          <a:xfrm>
            <a:off x="433157" y="173341"/>
            <a:ext cx="549137" cy="697007"/>
          </a:xfrm>
          <a:prstGeom prst="rect">
            <a:avLst/>
          </a:prstGeom>
          <a:noFill/>
        </p:spPr>
      </p:pic>
    </p:spTree>
    <p:extLst>
      <p:ext uri="{BB962C8B-B14F-4D97-AF65-F5344CB8AC3E}">
        <p14:creationId xmlns:p14="http://schemas.microsoft.com/office/powerpoint/2010/main" val="1001743573"/>
      </p:ext>
    </p:extLst>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6.wmf"/><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chart" Target="../charts/chart11.xml"/></Relationships>
</file>

<file path=ppt/slides/_rels/slide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flipV="1">
            <a:off x="0" y="-1"/>
            <a:ext cx="12192000" cy="3552823"/>
          </a:xfrm>
          <a:prstGeom prst="rect">
            <a:avLst/>
          </a:prstGeom>
          <a:solidFill>
            <a:srgbClr val="3A48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10" name="CaixaDeTexto 9"/>
          <p:cNvSpPr txBox="1"/>
          <p:nvPr/>
        </p:nvSpPr>
        <p:spPr>
          <a:xfrm>
            <a:off x="2259329" y="3682116"/>
            <a:ext cx="7673340" cy="1323439"/>
          </a:xfrm>
          <a:prstGeom prst="rect">
            <a:avLst/>
          </a:prstGeom>
          <a:noFill/>
        </p:spPr>
        <p:txBody>
          <a:bodyPr wrap="square" rtlCol="0">
            <a:spAutoFit/>
          </a:bodyPr>
          <a:lstStyle/>
          <a:p>
            <a:pPr algn="ctr"/>
            <a:r>
              <a:rPr lang="pt-BR" sz="8000" b="1" cap="small" dirty="0">
                <a:solidFill>
                  <a:schemeClr val="bg1">
                    <a:lumMod val="50000"/>
                  </a:schemeClr>
                </a:solidFill>
                <a:latin typeface="Bariol Light" panose="02000506040000020003" pitchFamily="50" charset="0"/>
              </a:rPr>
              <a:t>Resultados</a:t>
            </a:r>
          </a:p>
        </p:txBody>
      </p:sp>
      <p:sp>
        <p:nvSpPr>
          <p:cNvPr id="14" name="Retângulo 13"/>
          <p:cNvSpPr/>
          <p:nvPr/>
        </p:nvSpPr>
        <p:spPr>
          <a:xfrm>
            <a:off x="0" y="6486526"/>
            <a:ext cx="12192000" cy="371474"/>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CaixaDeTexto 1"/>
          <p:cNvSpPr txBox="1"/>
          <p:nvPr/>
        </p:nvSpPr>
        <p:spPr>
          <a:xfrm>
            <a:off x="828260" y="4955560"/>
            <a:ext cx="10535478" cy="553998"/>
          </a:xfrm>
          <a:prstGeom prst="rect">
            <a:avLst/>
          </a:prstGeom>
          <a:noFill/>
        </p:spPr>
        <p:txBody>
          <a:bodyPr wrap="square" rtlCol="0">
            <a:spAutoFit/>
          </a:bodyPr>
          <a:lstStyle/>
          <a:p>
            <a:pPr algn="ctr">
              <a:spcBef>
                <a:spcPts val="600"/>
              </a:spcBef>
              <a:spcAft>
                <a:spcPts val="600"/>
              </a:spcAft>
            </a:pPr>
            <a:r>
              <a:rPr lang="pt-BR" sz="3000" cap="small" dirty="0">
                <a:solidFill>
                  <a:srgbClr val="7F7F7F"/>
                </a:solidFill>
                <a:latin typeface="Bariol Light" panose="02000506040000020003" pitchFamily="50" charset="0"/>
              </a:rPr>
              <a:t>Satisfação com os canais de atendimento – Contact Center</a:t>
            </a:r>
          </a:p>
        </p:txBody>
      </p:sp>
      <p:sp>
        <p:nvSpPr>
          <p:cNvPr id="3" name="Retângulo 2"/>
          <p:cNvSpPr/>
          <p:nvPr/>
        </p:nvSpPr>
        <p:spPr>
          <a:xfrm>
            <a:off x="4574" y="1702"/>
            <a:ext cx="12200021" cy="3552823"/>
          </a:xfrm>
          <a:prstGeom prst="rect">
            <a:avLst/>
          </a:prstGeom>
          <a:blipFill dpi="0" rotWithShape="1">
            <a:blip r:embed="rId3" cstate="print">
              <a:alphaModFix amt="35000"/>
              <a:extLst>
                <a:ext uri="{BEBA8EAE-BF5A-486C-A8C5-ECC9F3942E4B}">
                  <a14:imgProps xmlns:a14="http://schemas.microsoft.com/office/drawing/2010/main">
                    <a14:imgLayer r:embed="rId4">
                      <a14:imgEffect>
                        <a14:artisticChalkSketch/>
                      </a14:imgEffect>
                      <a14:imgEffect>
                        <a14:saturation sat="67000"/>
                      </a14:imgEffect>
                    </a14:imgLayer>
                  </a14:imgProps>
                </a:ext>
              </a:extLst>
            </a:blip>
            <a:srcRect/>
            <a:stretch>
              <a:fillRect t="-43983" r="-17496" b="-105846"/>
            </a:stretch>
          </a:blipFill>
          <a:ln>
            <a:noFill/>
          </a:ln>
          <a:effectLst>
            <a:outerShdw blurRad="1003300" dist="50800" dir="5400000" algn="ctr" rotWithShape="0">
              <a:srgbClr val="18283F"/>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grpSp>
        <p:nvGrpSpPr>
          <p:cNvPr id="11" name="Grupo 10"/>
          <p:cNvGrpSpPr/>
          <p:nvPr/>
        </p:nvGrpSpPr>
        <p:grpSpPr>
          <a:xfrm>
            <a:off x="4829577" y="798645"/>
            <a:ext cx="2550017" cy="2298179"/>
            <a:chOff x="4829577" y="535174"/>
            <a:chExt cx="2550017" cy="2298179"/>
          </a:xfrm>
        </p:grpSpPr>
        <p:pic>
          <p:nvPicPr>
            <p:cNvPr id="15" name="Imagem 14"/>
            <p:cNvPicPr>
              <a:picLocks noChangeAspect="1"/>
            </p:cNvPicPr>
            <p:nvPr/>
          </p:nvPicPr>
          <p:blipFill rotWithShape="1">
            <a:blip r:embed="rId5" cstate="print">
              <a:extLst>
                <a:ext uri="{28A0092B-C50C-407E-A947-70E740481C1C}">
                  <a14:useLocalDpi xmlns:a14="http://schemas.microsoft.com/office/drawing/2010/main" val="0"/>
                </a:ext>
              </a:extLst>
            </a:blip>
            <a:srcRect b="29208"/>
            <a:stretch/>
          </p:blipFill>
          <p:spPr>
            <a:xfrm>
              <a:off x="4852510" y="535174"/>
              <a:ext cx="2486979" cy="1512567"/>
            </a:xfrm>
            <a:prstGeom prst="rect">
              <a:avLst/>
            </a:prstGeom>
            <a:effectLst>
              <a:outerShdw blurRad="50800" dist="38100" dir="2700000" algn="tl" rotWithShape="0">
                <a:prstClr val="black">
                  <a:alpha val="40000"/>
                </a:prstClr>
              </a:outerShdw>
            </a:effectLst>
          </p:spPr>
        </p:pic>
        <p:pic>
          <p:nvPicPr>
            <p:cNvPr id="6" name="Imagem 5"/>
            <p:cNvPicPr>
              <a:picLocks noChangeAspect="1"/>
            </p:cNvPicPr>
            <p:nvPr/>
          </p:nvPicPr>
          <p:blipFill rotWithShape="1">
            <a:blip r:embed="rId6" cstate="print">
              <a:extLst>
                <a:ext uri="{28A0092B-C50C-407E-A947-70E740481C1C}">
                  <a14:useLocalDpi xmlns:a14="http://schemas.microsoft.com/office/drawing/2010/main" val="0"/>
                </a:ext>
              </a:extLst>
            </a:blip>
            <a:srcRect l="39457" t="37642" r="18334" b="39736"/>
            <a:stretch/>
          </p:blipFill>
          <p:spPr>
            <a:xfrm>
              <a:off x="4829577" y="2073498"/>
              <a:ext cx="2550017" cy="759855"/>
            </a:xfrm>
            <a:prstGeom prst="rect">
              <a:avLst/>
            </a:prstGeom>
            <a:effectLst>
              <a:outerShdw blurRad="50800" dist="38100" dir="2700000" algn="tl" rotWithShape="0">
                <a:prstClr val="black">
                  <a:alpha val="40000"/>
                </a:prstClr>
              </a:outerShdw>
            </a:effectLst>
          </p:spPr>
        </p:pic>
      </p:grpSp>
      <p:pic>
        <p:nvPicPr>
          <p:cNvPr id="12" name="Imagem 11"/>
          <p:cNvPicPr>
            <a:picLocks noChangeAspect="1"/>
          </p:cNvPicPr>
          <p:nvPr/>
        </p:nvPicPr>
        <p:blipFill rotWithShape="1">
          <a:blip r:embed="rId7" cstate="print">
            <a:extLst>
              <a:ext uri="{28A0092B-C50C-407E-A947-70E740481C1C}">
                <a14:useLocalDpi xmlns:a14="http://schemas.microsoft.com/office/drawing/2010/main" val="0"/>
              </a:ext>
            </a:extLst>
          </a:blip>
          <a:srcRect l="36938" t="9951" r="32978" b="14838"/>
          <a:stretch/>
        </p:blipFill>
        <p:spPr>
          <a:xfrm>
            <a:off x="5720603" y="5592323"/>
            <a:ext cx="750791" cy="662463"/>
          </a:xfrm>
          <a:prstGeom prst="rect">
            <a:avLst/>
          </a:prstGeom>
        </p:spPr>
      </p:pic>
    </p:spTree>
    <p:extLst>
      <p:ext uri="{BB962C8B-B14F-4D97-AF65-F5344CB8AC3E}">
        <p14:creationId xmlns:p14="http://schemas.microsoft.com/office/powerpoint/2010/main" val="195286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2711450" y="424573"/>
            <a:ext cx="8133418" cy="646331"/>
          </a:xfrm>
          <a:prstGeom prst="rect">
            <a:avLst/>
          </a:prstGeom>
        </p:spPr>
        <p:txBody>
          <a:bodyPr wrap="square">
            <a:spAutoFit/>
          </a:bodyPr>
          <a:lstStyle/>
          <a:p>
            <a:pPr algn="r"/>
            <a:r>
              <a:rPr lang="pt-BR" sz="3600" b="1"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Agenda</a:t>
            </a:r>
          </a:p>
        </p:txBody>
      </p:sp>
      <p:sp>
        <p:nvSpPr>
          <p:cNvPr id="5" name="Retângulo 4"/>
          <p:cNvSpPr/>
          <p:nvPr/>
        </p:nvSpPr>
        <p:spPr>
          <a:xfrm>
            <a:off x="0" y="6372224"/>
            <a:ext cx="12192000" cy="485775"/>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CaixaDeTexto 5"/>
          <p:cNvSpPr txBox="1"/>
          <p:nvPr/>
        </p:nvSpPr>
        <p:spPr>
          <a:xfrm>
            <a:off x="2244961" y="2009044"/>
            <a:ext cx="7527925" cy="3062377"/>
          </a:xfrm>
          <a:prstGeom prst="rect">
            <a:avLst/>
          </a:prstGeom>
          <a:noFill/>
        </p:spPr>
        <p:txBody>
          <a:bodyPr wrap="square">
            <a:spAutoFit/>
          </a:bodyPr>
          <a:lstStyle/>
          <a:p>
            <a:pPr marL="457200" indent="-457200">
              <a:spcAft>
                <a:spcPts val="600"/>
              </a:spcAft>
              <a:buFont typeface="+mj-lt"/>
              <a:buAutoNum type="arabicPeriod"/>
              <a:defRPr/>
            </a:pPr>
            <a:r>
              <a:rPr lang="pt-BR" sz="28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Objetivos</a:t>
            </a:r>
          </a:p>
          <a:p>
            <a:pPr marL="457200" indent="-457200">
              <a:spcAft>
                <a:spcPts val="600"/>
              </a:spcAft>
              <a:buFont typeface="+mj-lt"/>
              <a:buAutoNum type="arabicPeriod"/>
              <a:defRPr/>
            </a:pPr>
            <a:r>
              <a:rPr lang="pt-BR" sz="28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Utilidade gerencial</a:t>
            </a:r>
          </a:p>
          <a:p>
            <a:pPr marL="457200" indent="-457200">
              <a:spcAft>
                <a:spcPts val="600"/>
              </a:spcAft>
              <a:buFont typeface="+mj-lt"/>
              <a:buAutoNum type="arabicPeriod"/>
              <a:defRPr/>
            </a:pPr>
            <a:r>
              <a:rPr lang="pt-BR" sz="28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População</a:t>
            </a:r>
          </a:p>
          <a:p>
            <a:pPr marL="457200" indent="-457200">
              <a:spcAft>
                <a:spcPts val="600"/>
              </a:spcAft>
              <a:buFont typeface="+mj-lt"/>
              <a:buAutoNum type="arabicPeriod"/>
              <a:defRPr/>
            </a:pPr>
            <a:r>
              <a:rPr lang="pt-BR" sz="28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Método</a:t>
            </a:r>
          </a:p>
          <a:p>
            <a:pPr marL="457200" indent="-457200">
              <a:spcAft>
                <a:spcPts val="600"/>
              </a:spcAft>
              <a:buFont typeface="+mj-lt"/>
              <a:buAutoNum type="arabicPeriod"/>
              <a:defRPr/>
            </a:pPr>
            <a:r>
              <a:rPr lang="pt-BR" sz="28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Pontos de concentração</a:t>
            </a:r>
          </a:p>
          <a:p>
            <a:pPr marL="457200" indent="-457200">
              <a:spcAft>
                <a:spcPts val="600"/>
              </a:spcAft>
              <a:buFont typeface="+mj-lt"/>
              <a:buAutoNum type="arabicPeriod"/>
              <a:defRPr/>
            </a:pPr>
            <a:r>
              <a:rPr lang="pt-BR" sz="28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Resultados</a:t>
            </a:r>
          </a:p>
        </p:txBody>
      </p:sp>
    </p:spTree>
    <p:extLst>
      <p:ext uri="{BB962C8B-B14F-4D97-AF65-F5344CB8AC3E}">
        <p14:creationId xmlns:p14="http://schemas.microsoft.com/office/powerpoint/2010/main" val="109062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2711450" y="424573"/>
            <a:ext cx="8133418" cy="646331"/>
          </a:xfrm>
          <a:prstGeom prst="rect">
            <a:avLst/>
          </a:prstGeom>
        </p:spPr>
        <p:txBody>
          <a:bodyPr wrap="square">
            <a:spAutoFit/>
          </a:bodyPr>
          <a:lstStyle/>
          <a:p>
            <a:pPr algn="r"/>
            <a:r>
              <a:rPr lang="pt-BR" sz="3600" b="1"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Objetivos</a:t>
            </a:r>
          </a:p>
        </p:txBody>
      </p:sp>
      <p:sp>
        <p:nvSpPr>
          <p:cNvPr id="5" name="Retângulo 4"/>
          <p:cNvSpPr/>
          <p:nvPr/>
        </p:nvSpPr>
        <p:spPr>
          <a:xfrm>
            <a:off x="0" y="6372224"/>
            <a:ext cx="12192000" cy="485775"/>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CaixaDeTexto 6"/>
          <p:cNvSpPr txBox="1"/>
          <p:nvPr/>
        </p:nvSpPr>
        <p:spPr>
          <a:xfrm>
            <a:off x="2398004" y="2515367"/>
            <a:ext cx="8446864" cy="1754326"/>
          </a:xfrm>
          <a:prstGeom prst="rect">
            <a:avLst/>
          </a:prstGeom>
          <a:noFill/>
        </p:spPr>
        <p:txBody>
          <a:bodyPr wrap="square">
            <a:spAutoFit/>
          </a:bodyPr>
          <a:lstStyle/>
          <a:p>
            <a:pPr algn="just">
              <a:lnSpc>
                <a:spcPct val="150000"/>
              </a:lnSpc>
              <a:defRPr/>
            </a:pPr>
            <a:r>
              <a:rPr lang="pt-BR" sz="2400" dirty="0">
                <a:solidFill>
                  <a:schemeClr val="tx1">
                    <a:lumMod val="75000"/>
                    <a:lumOff val="25000"/>
                  </a:schemeClr>
                </a:solidFill>
                <a:latin typeface="Bariol Regular" panose="02000506040000020003"/>
                <a:ea typeface="Verdana" panose="020B0604030504040204" pitchFamily="34" charset="0"/>
                <a:cs typeface="Verdana" panose="020B0604030504040204" pitchFamily="34" charset="0"/>
              </a:rPr>
              <a:t>Conhecer os níveis de satisfação dos beneficiários com o atendimento prestado pelo Contact Center (0800), identificando os principais pontos positivos e negativos relacionados ao canal de atendimento.</a:t>
            </a:r>
          </a:p>
        </p:txBody>
      </p:sp>
    </p:spTree>
    <p:extLst>
      <p:ext uri="{BB962C8B-B14F-4D97-AF65-F5344CB8AC3E}">
        <p14:creationId xmlns:p14="http://schemas.microsoft.com/office/powerpoint/2010/main" val="299252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2711450" y="424573"/>
            <a:ext cx="8133418" cy="646331"/>
          </a:xfrm>
          <a:prstGeom prst="rect">
            <a:avLst/>
          </a:prstGeom>
        </p:spPr>
        <p:txBody>
          <a:bodyPr wrap="square">
            <a:spAutoFit/>
          </a:bodyPr>
          <a:lstStyle/>
          <a:p>
            <a:pPr algn="r"/>
            <a:r>
              <a:rPr lang="pt-BR" sz="3600" b="1"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Utilidade gerencial</a:t>
            </a:r>
          </a:p>
        </p:txBody>
      </p:sp>
      <p:sp>
        <p:nvSpPr>
          <p:cNvPr id="5" name="Retângulo 4"/>
          <p:cNvSpPr/>
          <p:nvPr/>
        </p:nvSpPr>
        <p:spPr>
          <a:xfrm>
            <a:off x="0" y="6372224"/>
            <a:ext cx="12192000" cy="485775"/>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8" name="CaixaDeTexto 7"/>
          <p:cNvSpPr txBox="1"/>
          <p:nvPr/>
        </p:nvSpPr>
        <p:spPr>
          <a:xfrm>
            <a:off x="2112135" y="2176470"/>
            <a:ext cx="8732733" cy="2769989"/>
          </a:xfrm>
          <a:prstGeom prst="rect">
            <a:avLst/>
          </a:prstGeom>
          <a:noFill/>
        </p:spPr>
        <p:txBody>
          <a:bodyPr wrap="square">
            <a:spAutoFit/>
          </a:bodyPr>
          <a:lstStyle/>
          <a:p>
            <a:pPr marL="457200" indent="-457200" algn="just">
              <a:spcAft>
                <a:spcPts val="1800"/>
              </a:spcAft>
              <a:buFont typeface="Arial" panose="020B0604020202020204" pitchFamily="34" charset="0"/>
              <a:buChar char="•"/>
              <a:defRPr/>
            </a:pPr>
            <a:r>
              <a:rPr lang="pt-BR" sz="2400"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Suportar o planejamento estratégico da FioSaúde, embasando quantitativamente a tomada de decisão gerencial. </a:t>
            </a:r>
          </a:p>
          <a:p>
            <a:pPr marL="457200" indent="-457200" algn="just">
              <a:spcAft>
                <a:spcPts val="1800"/>
              </a:spcAft>
              <a:buFont typeface="Arial" panose="020B0604020202020204" pitchFamily="34" charset="0"/>
              <a:buChar char="•"/>
              <a:defRPr/>
            </a:pPr>
            <a:r>
              <a:rPr lang="pt-BR" sz="2400"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Atender parcialmente às demandas do Programa de Acreditação de Operadoras (Item 4.8 da RN 277).</a:t>
            </a:r>
          </a:p>
          <a:p>
            <a:pPr marL="457200" indent="-457200" algn="just">
              <a:spcAft>
                <a:spcPts val="1800"/>
              </a:spcAft>
              <a:buFont typeface="Arial" panose="020B0604020202020204" pitchFamily="34" charset="0"/>
              <a:buChar char="•"/>
              <a:defRPr/>
            </a:pPr>
            <a:r>
              <a:rPr lang="pt-BR" sz="2400"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Contribuir para o aumento da satisfação geral com relação a operadora, promovendo a fidelização dos beneficiários.</a:t>
            </a:r>
          </a:p>
        </p:txBody>
      </p:sp>
    </p:spTree>
    <p:extLst>
      <p:ext uri="{BB962C8B-B14F-4D97-AF65-F5344CB8AC3E}">
        <p14:creationId xmlns:p14="http://schemas.microsoft.com/office/powerpoint/2010/main" val="333671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População</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DESCRIÇÃO</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10" name="CaixaDeTexto 9"/>
          <p:cNvSpPr txBox="1"/>
          <p:nvPr/>
        </p:nvSpPr>
        <p:spPr>
          <a:xfrm flipH="1">
            <a:off x="2249712" y="2976578"/>
            <a:ext cx="8595155" cy="2693045"/>
          </a:xfrm>
          <a:prstGeom prst="rect">
            <a:avLst/>
          </a:prstGeom>
          <a:noFill/>
        </p:spPr>
        <p:txBody>
          <a:bodyPr wrap="square" rtlCol="0">
            <a:spAutoFit/>
          </a:bodyPr>
          <a:lstStyle/>
          <a:p>
            <a:pPr algn="just"/>
            <a:r>
              <a:rPr lang="pt-BR" sz="2400" dirty="0">
                <a:solidFill>
                  <a:schemeClr val="tx1">
                    <a:lumMod val="75000"/>
                    <a:lumOff val="25000"/>
                  </a:schemeClr>
                </a:solidFill>
                <a:latin typeface="Bariol Regular" panose="02000506040000020003" pitchFamily="50" charset="0"/>
              </a:rPr>
              <a:t>Os critérios de definição foram os seguintes:</a:t>
            </a:r>
          </a:p>
          <a:p>
            <a:pPr marL="342900" indent="-342900" algn="just">
              <a:spcBef>
                <a:spcPts val="600"/>
              </a:spcBef>
              <a:buFont typeface="Arial" panose="020B0604020202020204" pitchFamily="34" charset="0"/>
              <a:buChar char="•"/>
            </a:pPr>
            <a:r>
              <a:rPr lang="pt-BR" sz="2400" dirty="0">
                <a:solidFill>
                  <a:schemeClr val="tx1">
                    <a:lumMod val="75000"/>
                    <a:lumOff val="25000"/>
                  </a:schemeClr>
                </a:solidFill>
                <a:latin typeface="Bariol Regular" panose="02000506040000020003" pitchFamily="50" charset="0"/>
              </a:rPr>
              <a:t>Clientes da FioSaúde;</a:t>
            </a:r>
          </a:p>
          <a:p>
            <a:pPr marL="342900" indent="-342900" algn="just">
              <a:spcBef>
                <a:spcPts val="600"/>
              </a:spcBef>
              <a:buFont typeface="Arial" panose="020B0604020202020204" pitchFamily="34" charset="0"/>
              <a:buChar char="•"/>
            </a:pPr>
            <a:r>
              <a:rPr lang="pt-BR" sz="2400" dirty="0">
                <a:solidFill>
                  <a:schemeClr val="tx1">
                    <a:lumMod val="75000"/>
                    <a:lumOff val="25000"/>
                  </a:schemeClr>
                </a:solidFill>
                <a:latin typeface="Bariol Regular" panose="02000506040000020003" pitchFamily="50" charset="0"/>
              </a:rPr>
              <a:t>Ter idade maior de 18 anos ou acompanhantes de menores;</a:t>
            </a:r>
          </a:p>
          <a:p>
            <a:pPr marL="342900" indent="-342900" algn="just">
              <a:spcBef>
                <a:spcPts val="600"/>
              </a:spcBef>
              <a:buFont typeface="Arial" panose="020B0604020202020204" pitchFamily="34" charset="0"/>
              <a:buChar char="•"/>
            </a:pPr>
            <a:r>
              <a:rPr lang="pt-BR" sz="2400" dirty="0">
                <a:solidFill>
                  <a:schemeClr val="tx1">
                    <a:lumMod val="75000"/>
                    <a:lumOff val="25000"/>
                  </a:schemeClr>
                </a:solidFill>
                <a:latin typeface="Bariol Regular" panose="02000506040000020003" pitchFamily="50" charset="0"/>
              </a:rPr>
              <a:t>Ter ligado para o Contact Center da FioSaúde;</a:t>
            </a:r>
          </a:p>
          <a:p>
            <a:pPr marL="342900" indent="-342900" algn="just">
              <a:spcBef>
                <a:spcPts val="600"/>
              </a:spcBef>
              <a:buFont typeface="Arial" panose="020B0604020202020204" pitchFamily="34" charset="0"/>
              <a:buChar char="•"/>
            </a:pPr>
            <a:r>
              <a:rPr lang="pt-BR" sz="2400" dirty="0">
                <a:solidFill>
                  <a:schemeClr val="tx1">
                    <a:lumMod val="75000"/>
                    <a:lumOff val="25000"/>
                  </a:schemeClr>
                </a:solidFill>
                <a:latin typeface="Bariol Regular" panose="02000506040000020003" pitchFamily="50" charset="0"/>
              </a:rPr>
              <a:t>Ligação entre os meses de março e abril de 2016;</a:t>
            </a:r>
          </a:p>
          <a:p>
            <a:pPr marL="342900" indent="-342900" algn="just">
              <a:spcBef>
                <a:spcPts val="600"/>
              </a:spcBef>
              <a:buFont typeface="Arial" panose="020B0604020202020204" pitchFamily="34" charset="0"/>
              <a:buChar char="•"/>
            </a:pPr>
            <a:r>
              <a:rPr lang="pt-BR" sz="2400" dirty="0">
                <a:solidFill>
                  <a:schemeClr val="tx1">
                    <a:lumMod val="75000"/>
                    <a:lumOff val="25000"/>
                  </a:schemeClr>
                </a:solidFill>
                <a:latin typeface="Bariol Regular" panose="02000506040000020003" pitchFamily="50" charset="0"/>
              </a:rPr>
              <a:t>Ter o e-mail atualizado na base de cadastro da FioSaúde.</a:t>
            </a:r>
          </a:p>
        </p:txBody>
      </p:sp>
      <p:sp>
        <p:nvSpPr>
          <p:cNvPr id="15" name="Retângulo 14"/>
          <p:cNvSpPr/>
          <p:nvPr/>
        </p:nvSpPr>
        <p:spPr>
          <a:xfrm>
            <a:off x="2249714" y="2198947"/>
            <a:ext cx="4485729"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População-alvo (N=4.148)</a:t>
            </a:r>
          </a:p>
        </p:txBody>
      </p:sp>
    </p:spTree>
    <p:extLst>
      <p:ext uri="{BB962C8B-B14F-4D97-AF65-F5344CB8AC3E}">
        <p14:creationId xmlns:p14="http://schemas.microsoft.com/office/powerpoint/2010/main" val="4141082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2126273" y="1603619"/>
            <a:ext cx="8916404" cy="2400657"/>
          </a:xfrm>
          <a:prstGeom prst="rect">
            <a:avLst/>
          </a:prstGeom>
          <a:noFill/>
        </p:spPr>
        <p:txBody>
          <a:bodyPr wrap="square">
            <a:spAutoFit/>
          </a:bodyPr>
          <a:lstStyle/>
          <a:p>
            <a:pPr algn="just">
              <a:lnSpc>
                <a:spcPct val="150000"/>
              </a:lnSpc>
              <a:defRPr/>
            </a:pPr>
            <a:r>
              <a:rPr lang="pt-BR" sz="2000" b="1"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Metodologia: </a:t>
            </a:r>
            <a:r>
              <a:rPr lang="pt-BR" sz="2000"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quantitativa</a:t>
            </a:r>
          </a:p>
          <a:p>
            <a:pPr algn="just">
              <a:lnSpc>
                <a:spcPct val="150000"/>
              </a:lnSpc>
              <a:defRPr/>
            </a:pPr>
            <a:r>
              <a:rPr lang="pt-BR" sz="2000" b="1"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População-alvo: </a:t>
            </a:r>
            <a:r>
              <a:rPr lang="pt-BR" sz="2000"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beneficiários que utilizaram o Contact Center entre março e abril de 2016*</a:t>
            </a:r>
          </a:p>
          <a:p>
            <a:pPr algn="just">
              <a:lnSpc>
                <a:spcPct val="150000"/>
              </a:lnSpc>
              <a:defRPr/>
            </a:pPr>
            <a:r>
              <a:rPr lang="pt-BR" sz="2000" b="1"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Intervalo de confiança: </a:t>
            </a:r>
            <a:r>
              <a:rPr lang="pt-BR" sz="2000"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90%</a:t>
            </a:r>
          </a:p>
          <a:p>
            <a:pPr algn="just">
              <a:lnSpc>
                <a:spcPct val="150000"/>
              </a:lnSpc>
              <a:defRPr/>
            </a:pPr>
            <a:r>
              <a:rPr lang="pt-BR" sz="2000" b="1"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Margem de erro amostral</a:t>
            </a:r>
            <a:r>
              <a:rPr lang="pt-BR" sz="2000"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 </a:t>
            </a:r>
            <a:r>
              <a:rPr lang="pt-BR" sz="20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até 5 </a:t>
            </a:r>
            <a:r>
              <a:rPr lang="pt-BR" sz="2000" dirty="0" err="1">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p.p</a:t>
            </a:r>
            <a:r>
              <a:rPr lang="pt-BR" sz="20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 – exceto quando indicado o contrário</a:t>
            </a:r>
          </a:p>
          <a:p>
            <a:pPr algn="just">
              <a:lnSpc>
                <a:spcPct val="150000"/>
              </a:lnSpc>
              <a:defRPr/>
            </a:pPr>
            <a:r>
              <a:rPr lang="pt-BR" sz="2000" b="1"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Proporcionalidade: </a:t>
            </a:r>
            <a:r>
              <a:rPr lang="pt-BR" sz="2000" dirty="0">
                <a:solidFill>
                  <a:schemeClr val="tx1">
                    <a:lumMod val="75000"/>
                    <a:lumOff val="25000"/>
                  </a:schemeClr>
                </a:solidFill>
                <a:latin typeface="Bariol Regular" panose="02000506040000020003" pitchFamily="50" charset="0"/>
                <a:ea typeface="Verdana" panose="020B0604030504040204" pitchFamily="34" charset="0"/>
                <a:cs typeface="Verdana" panose="020B0604030504040204" pitchFamily="34" charset="0"/>
              </a:rPr>
              <a:t>representação dos diferentes perfis de clientes</a:t>
            </a:r>
          </a:p>
        </p:txBody>
      </p:sp>
      <p:sp>
        <p:nvSpPr>
          <p:cNvPr id="4" name="Retângulo 3"/>
          <p:cNvSpPr/>
          <p:nvPr/>
        </p:nvSpPr>
        <p:spPr>
          <a:xfrm>
            <a:off x="2711450" y="424573"/>
            <a:ext cx="8133418" cy="646331"/>
          </a:xfrm>
          <a:prstGeom prst="rect">
            <a:avLst/>
          </a:prstGeom>
        </p:spPr>
        <p:txBody>
          <a:bodyPr wrap="square">
            <a:spAutoFit/>
          </a:bodyPr>
          <a:lstStyle/>
          <a:p>
            <a:pPr algn="r"/>
            <a:r>
              <a:rPr lang="pt-BR" sz="3600" b="1"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Método</a:t>
            </a:r>
          </a:p>
        </p:txBody>
      </p:sp>
      <p:sp>
        <p:nvSpPr>
          <p:cNvPr id="5" name="Retângulo 4"/>
          <p:cNvSpPr/>
          <p:nvPr/>
        </p:nvSpPr>
        <p:spPr>
          <a:xfrm>
            <a:off x="0" y="6372224"/>
            <a:ext cx="12192000" cy="485775"/>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7" name="Tabela 6"/>
          <p:cNvGraphicFramePr>
            <a:graphicFrameLocks noGrp="1"/>
          </p:cNvGraphicFramePr>
          <p:nvPr>
            <p:extLst>
              <p:ext uri="{D42A27DB-BD31-4B8C-83A1-F6EECF244321}">
                <p14:modId xmlns:p14="http://schemas.microsoft.com/office/powerpoint/2010/main" val="1289400610"/>
              </p:ext>
            </p:extLst>
          </p:nvPr>
        </p:nvGraphicFramePr>
        <p:xfrm>
          <a:off x="2126273" y="4843082"/>
          <a:ext cx="8930542" cy="115200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2646867">
                  <a:extLst>
                    <a:ext uri="{9D8B030D-6E8A-4147-A177-3AD203B41FA5}">
                      <a16:colId xmlns:a16="http://schemas.microsoft.com/office/drawing/2014/main" val="20000"/>
                    </a:ext>
                  </a:extLst>
                </a:gridCol>
                <a:gridCol w="1198568">
                  <a:extLst>
                    <a:ext uri="{9D8B030D-6E8A-4147-A177-3AD203B41FA5}">
                      <a16:colId xmlns:a16="http://schemas.microsoft.com/office/drawing/2014/main" val="20001"/>
                    </a:ext>
                  </a:extLst>
                </a:gridCol>
                <a:gridCol w="1809251">
                  <a:extLst>
                    <a:ext uri="{9D8B030D-6E8A-4147-A177-3AD203B41FA5}">
                      <a16:colId xmlns:a16="http://schemas.microsoft.com/office/drawing/2014/main" val="20002"/>
                    </a:ext>
                  </a:extLst>
                </a:gridCol>
                <a:gridCol w="2077288">
                  <a:extLst>
                    <a:ext uri="{9D8B030D-6E8A-4147-A177-3AD203B41FA5}">
                      <a16:colId xmlns:a16="http://schemas.microsoft.com/office/drawing/2014/main" val="20003"/>
                    </a:ext>
                  </a:extLst>
                </a:gridCol>
                <a:gridCol w="1198568">
                  <a:extLst>
                    <a:ext uri="{9D8B030D-6E8A-4147-A177-3AD203B41FA5}">
                      <a16:colId xmlns:a16="http://schemas.microsoft.com/office/drawing/2014/main" val="20004"/>
                    </a:ext>
                  </a:extLst>
                </a:gridCol>
              </a:tblGrid>
              <a:tr h="612000">
                <a:tc>
                  <a:txBody>
                    <a:bodyPr/>
                    <a:lstStyle/>
                    <a:p>
                      <a:pPr algn="ctr"/>
                      <a:r>
                        <a:rPr lang="pt-BR" sz="1400" dirty="0">
                          <a:latin typeface="Bariol Regular" panose="02000506040000020003" pitchFamily="50" charset="0"/>
                          <a:ea typeface="Verdana" panose="020B0604030504040204" pitchFamily="34" charset="0"/>
                          <a:cs typeface="Verdana" panose="020B0604030504040204" pitchFamily="34" charset="0"/>
                        </a:rPr>
                        <a:t>Perfil</a:t>
                      </a:r>
                    </a:p>
                  </a:txBody>
                  <a:tcPr marL="48781" marR="48781" marT="24391" marB="24391" anchor="ctr">
                    <a:solidFill>
                      <a:srgbClr val="4EB798"/>
                    </a:solidFill>
                  </a:tcPr>
                </a:tc>
                <a:tc>
                  <a:txBody>
                    <a:bodyPr/>
                    <a:lstStyle/>
                    <a:p>
                      <a:pPr algn="ctr"/>
                      <a:r>
                        <a:rPr lang="pt-BR" sz="1400" dirty="0">
                          <a:latin typeface="Bariol Regular" panose="02000506040000020003" pitchFamily="50" charset="0"/>
                          <a:ea typeface="Verdana" panose="020B0604030504040204" pitchFamily="34" charset="0"/>
                          <a:cs typeface="Verdana" panose="020B0604030504040204" pitchFamily="34" charset="0"/>
                        </a:rPr>
                        <a:t>Planos</a:t>
                      </a:r>
                    </a:p>
                  </a:txBody>
                  <a:tcPr marL="48781" marR="48781" marT="24391" marB="24391" anchor="ctr">
                    <a:solidFill>
                      <a:srgbClr val="4EB798"/>
                    </a:solidFill>
                  </a:tcPr>
                </a:tc>
                <a:tc>
                  <a:txBody>
                    <a:bodyPr/>
                    <a:lstStyle/>
                    <a:p>
                      <a:pPr algn="ctr"/>
                      <a:r>
                        <a:rPr lang="pt-BR" sz="1400" dirty="0">
                          <a:latin typeface="Bariol Regular" panose="02000506040000020003" pitchFamily="50" charset="0"/>
                          <a:ea typeface="Verdana" panose="020B0604030504040204" pitchFamily="34" charset="0"/>
                          <a:cs typeface="Verdana" panose="020B0604030504040204" pitchFamily="34" charset="0"/>
                        </a:rPr>
                        <a:t>Coleta</a:t>
                      </a:r>
                    </a:p>
                  </a:txBody>
                  <a:tcPr marL="48781" marR="48781" marT="24391" marB="24391" anchor="ctr">
                    <a:solidFill>
                      <a:srgbClr val="4EB79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400" dirty="0">
                          <a:latin typeface="Bariol Regular" panose="02000506040000020003" pitchFamily="50" charset="0"/>
                          <a:ea typeface="Verdana" panose="020B0604030504040204" pitchFamily="34" charset="0"/>
                          <a:cs typeface="Verdana" panose="020B0604030504040204" pitchFamily="34" charset="0"/>
                        </a:rPr>
                        <a:t>Período</a:t>
                      </a:r>
                    </a:p>
                  </a:txBody>
                  <a:tcPr marL="48781" marR="48781" marT="24391" marB="24391" anchor="ctr">
                    <a:solidFill>
                      <a:srgbClr val="4EB798"/>
                    </a:solidFill>
                  </a:tcPr>
                </a:tc>
                <a:tc>
                  <a:txBody>
                    <a:bodyPr/>
                    <a:lstStyle/>
                    <a:p>
                      <a:pPr algn="ctr"/>
                      <a:r>
                        <a:rPr lang="pt-BR" sz="1400" dirty="0">
                          <a:latin typeface="Bariol Regular" panose="02000506040000020003" pitchFamily="50" charset="0"/>
                          <a:ea typeface="Verdana" panose="020B0604030504040204" pitchFamily="34" charset="0"/>
                          <a:cs typeface="Verdana" panose="020B0604030504040204" pitchFamily="34" charset="0"/>
                        </a:rPr>
                        <a:t>Amostra</a:t>
                      </a:r>
                    </a:p>
                  </a:txBody>
                  <a:tcPr marL="48781" marR="48781" marT="24391" marB="24391" anchor="ctr">
                    <a:solidFill>
                      <a:srgbClr val="4EB798"/>
                    </a:solidFill>
                  </a:tcPr>
                </a:tc>
                <a:extLst>
                  <a:ext uri="{0D108BD9-81ED-4DB2-BD59-A6C34878D82A}">
                    <a16:rowId xmlns:a16="http://schemas.microsoft.com/office/drawing/2014/main" val="10000"/>
                  </a:ext>
                </a:extLst>
              </a:tr>
              <a:tr h="540000">
                <a:tc>
                  <a:txBody>
                    <a:bodyPr/>
                    <a:lstStyle/>
                    <a:p>
                      <a:pPr algn="ctr"/>
                      <a:r>
                        <a:rPr lang="pt-BR" sz="1400" dirty="0">
                          <a:solidFill>
                            <a:srgbClr val="3B485D"/>
                          </a:solidFill>
                          <a:latin typeface="Bariol Regular" panose="02000506040000020003" pitchFamily="50" charset="0"/>
                          <a:ea typeface="Verdana" panose="020B0604030504040204" pitchFamily="34" charset="0"/>
                          <a:cs typeface="Verdana" panose="020B0604030504040204" pitchFamily="34" charset="0"/>
                        </a:rPr>
                        <a:t>Beneficiários FioSaúde</a:t>
                      </a:r>
                      <a:r>
                        <a:rPr lang="pt-BR" sz="1400" baseline="0" dirty="0">
                          <a:solidFill>
                            <a:srgbClr val="3B485D"/>
                          </a:solidFill>
                          <a:latin typeface="Bariol Regular" panose="02000506040000020003" pitchFamily="50" charset="0"/>
                          <a:ea typeface="Verdana" panose="020B0604030504040204" pitchFamily="34" charset="0"/>
                          <a:cs typeface="Verdana" panose="020B0604030504040204" pitchFamily="34" charset="0"/>
                        </a:rPr>
                        <a:t> </a:t>
                      </a:r>
                      <a:r>
                        <a:rPr lang="pt-BR" sz="1400" dirty="0">
                          <a:solidFill>
                            <a:srgbClr val="3B485D"/>
                          </a:solidFill>
                          <a:latin typeface="Bariol Regular" panose="02000506040000020003" pitchFamily="50" charset="0"/>
                          <a:ea typeface="Verdana" panose="020B0604030504040204" pitchFamily="34" charset="0"/>
                          <a:cs typeface="Verdana" panose="020B0604030504040204" pitchFamily="34" charset="0"/>
                        </a:rPr>
                        <a:t>– Contact Center</a:t>
                      </a:r>
                    </a:p>
                  </a:txBody>
                  <a:tcPr marL="48781" marR="48781" marT="24391" marB="24391" anchor="ctr"/>
                </a:tc>
                <a:tc>
                  <a:txBody>
                    <a:bodyPr/>
                    <a:lstStyle/>
                    <a:p>
                      <a:pPr algn="ctr"/>
                      <a:r>
                        <a:rPr lang="pt-BR" sz="1400" dirty="0">
                          <a:solidFill>
                            <a:srgbClr val="3B485D"/>
                          </a:solidFill>
                          <a:latin typeface="Bariol Regular" panose="02000506040000020003" pitchFamily="50" charset="0"/>
                          <a:ea typeface="Verdana" panose="020B0604030504040204" pitchFamily="34" charset="0"/>
                          <a:cs typeface="Verdana" panose="020B0604030504040204" pitchFamily="34" charset="0"/>
                        </a:rPr>
                        <a:t>Todos</a:t>
                      </a:r>
                    </a:p>
                  </a:txBody>
                  <a:tcPr marL="48781" marR="48781" marT="24391" marB="24391" anchor="ctr"/>
                </a:tc>
                <a:tc>
                  <a:txBody>
                    <a:bodyPr/>
                    <a:lstStyle/>
                    <a:p>
                      <a:pPr algn="ctr"/>
                      <a:r>
                        <a:rPr lang="pt-BR" sz="1400" dirty="0">
                          <a:solidFill>
                            <a:srgbClr val="3B485D"/>
                          </a:solidFill>
                          <a:latin typeface="Bariol Regular" panose="02000506040000020003" pitchFamily="50" charset="0"/>
                          <a:ea typeface="Verdana" panose="020B0604030504040204" pitchFamily="34" charset="0"/>
                          <a:cs typeface="Verdana" panose="020B0604030504040204" pitchFamily="34" charset="0"/>
                        </a:rPr>
                        <a:t>E-mail</a:t>
                      </a:r>
                    </a:p>
                  </a:txBody>
                  <a:tcPr marL="48781" marR="48781" marT="24391" marB="24391"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400" dirty="0">
                          <a:solidFill>
                            <a:srgbClr val="3B485D"/>
                          </a:solidFill>
                          <a:latin typeface="Bariol Regular" panose="02000506040000020003" pitchFamily="50" charset="0"/>
                          <a:ea typeface="Verdana" panose="020B0604030504040204" pitchFamily="34" charset="0"/>
                          <a:cs typeface="Verdana" panose="020B0604030504040204" pitchFamily="34" charset="0"/>
                        </a:rPr>
                        <a:t>25</a:t>
                      </a:r>
                      <a:r>
                        <a:rPr lang="pt-BR" sz="1400" baseline="0" dirty="0">
                          <a:solidFill>
                            <a:srgbClr val="3B485D"/>
                          </a:solidFill>
                          <a:latin typeface="Bariol Regular" panose="02000506040000020003" pitchFamily="50" charset="0"/>
                          <a:ea typeface="Verdana" panose="020B0604030504040204" pitchFamily="34" charset="0"/>
                          <a:cs typeface="Verdana" panose="020B0604030504040204" pitchFamily="34" charset="0"/>
                        </a:rPr>
                        <a:t> de maio – 19 de junho 2016</a:t>
                      </a:r>
                    </a:p>
                  </a:txBody>
                  <a:tcPr marL="48781" marR="48781" marT="24391" marB="24391" anchor="ctr"/>
                </a:tc>
                <a:tc>
                  <a:txBody>
                    <a:bodyPr/>
                    <a:lstStyle/>
                    <a:p>
                      <a:pPr algn="ctr"/>
                      <a:r>
                        <a:rPr lang="pt-BR" sz="1400" kern="1200"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259</a:t>
                      </a:r>
                    </a:p>
                  </a:txBody>
                  <a:tcPr marL="48781" marR="48781" marT="24391" marB="24391" anchor="ctr"/>
                </a:tc>
                <a:extLst>
                  <a:ext uri="{0D108BD9-81ED-4DB2-BD59-A6C34878D82A}">
                    <a16:rowId xmlns:a16="http://schemas.microsoft.com/office/drawing/2014/main" val="10001"/>
                  </a:ext>
                </a:extLst>
              </a:tr>
            </a:tbl>
          </a:graphicData>
        </a:graphic>
      </p:graphicFrame>
      <p:sp>
        <p:nvSpPr>
          <p:cNvPr id="8" name="Retângulo 7"/>
          <p:cNvSpPr/>
          <p:nvPr/>
        </p:nvSpPr>
        <p:spPr>
          <a:xfrm>
            <a:off x="524600" y="6476611"/>
            <a:ext cx="5425396" cy="276999"/>
          </a:xfrm>
          <a:prstGeom prst="rect">
            <a:avLst/>
          </a:prstGeom>
        </p:spPr>
        <p:txBody>
          <a:bodyPr wrap="none">
            <a:spAutoFit/>
          </a:bodyPr>
          <a:lstStyle/>
          <a:p>
            <a:pPr algn="ctr"/>
            <a:r>
              <a:rPr lang="pt-BR" sz="1200" dirty="0">
                <a:latin typeface="Bariol Regular" panose="02000506040000020003" pitchFamily="50" charset="0"/>
                <a:ea typeface="Verdana" panose="020B0604030504040204" pitchFamily="34" charset="0"/>
                <a:cs typeface="Verdana" panose="020B0604030504040204" pitchFamily="34" charset="0"/>
              </a:rPr>
              <a:t>*Somente foram entrevistados beneficiários que tinham e-mail cadastrado e atualizado.</a:t>
            </a:r>
          </a:p>
        </p:txBody>
      </p:sp>
    </p:spTree>
    <p:extLst>
      <p:ext uri="{BB962C8B-B14F-4D97-AF65-F5344CB8AC3E}">
        <p14:creationId xmlns:p14="http://schemas.microsoft.com/office/powerpoint/2010/main" val="172183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531568" y="4645240"/>
            <a:ext cx="8133418" cy="1200329"/>
          </a:xfrm>
          <a:prstGeom prst="rect">
            <a:avLst/>
          </a:prstGeom>
        </p:spPr>
        <p:txBody>
          <a:bodyPr wrap="square">
            <a:spAutoFit/>
          </a:bodyPr>
          <a:lstStyle/>
          <a:p>
            <a:r>
              <a:rPr lang="pt-BR" sz="44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Pontos de Concentração</a:t>
            </a:r>
          </a:p>
          <a:p>
            <a:r>
              <a:rPr lang="pt-BR" sz="28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Principais resultados</a:t>
            </a:r>
          </a:p>
        </p:txBody>
      </p:sp>
    </p:spTree>
    <p:extLst>
      <p:ext uri="{BB962C8B-B14F-4D97-AF65-F5344CB8AC3E}">
        <p14:creationId xmlns:p14="http://schemas.microsoft.com/office/powerpoint/2010/main" val="2607549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Pontos de concentração</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Principais resultados</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pic>
        <p:nvPicPr>
          <p:cNvPr id="14" name="Imagem 13"/>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3458" y1="53258" x2="17579" y2="82153"/>
                      </a14:backgroundRemoval>
                    </a14:imgEffect>
                  </a14:imgLayer>
                </a14:imgProps>
              </a:ext>
            </a:extLst>
          </a:blip>
          <a:stretch>
            <a:fillRect/>
          </a:stretch>
        </p:blipFill>
        <p:spPr>
          <a:xfrm>
            <a:off x="10357252" y="1823295"/>
            <a:ext cx="1647968" cy="1676462"/>
          </a:xfrm>
          <a:prstGeom prst="rect">
            <a:avLst/>
          </a:prstGeom>
        </p:spPr>
      </p:pic>
      <p:sp>
        <p:nvSpPr>
          <p:cNvPr id="19" name="CaixaDeTexto 18"/>
          <p:cNvSpPr txBox="1"/>
          <p:nvPr/>
        </p:nvSpPr>
        <p:spPr>
          <a:xfrm>
            <a:off x="259214" y="2273889"/>
            <a:ext cx="9918632" cy="1600438"/>
          </a:xfrm>
          <a:prstGeom prst="flowChartAlternateProcess">
            <a:avLst/>
          </a:prstGeom>
          <a:solidFill>
            <a:srgbClr val="3B485D"/>
          </a:solidFill>
          <a:ln w="57150">
            <a:solidFill>
              <a:srgbClr val="3B485D"/>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pt-BR" sz="2200" dirty="0">
                <a:solidFill>
                  <a:schemeClr val="bg1"/>
                </a:solidFill>
                <a:latin typeface="Bariol Regular" panose="02000506040000020003" pitchFamily="50" charset="0"/>
              </a:rPr>
              <a:t>No geral, a satisfação com o 0800 da FioSaúde é boa, destacando-se o alto índice de </a:t>
            </a:r>
            <a:r>
              <a:rPr lang="pt-BR" sz="2200" dirty="0" err="1">
                <a:solidFill>
                  <a:schemeClr val="bg1"/>
                </a:solidFill>
                <a:latin typeface="Bariol Regular" panose="02000506040000020003" pitchFamily="50" charset="0"/>
              </a:rPr>
              <a:t>resolutividade</a:t>
            </a:r>
            <a:r>
              <a:rPr lang="pt-BR" sz="2200" dirty="0">
                <a:solidFill>
                  <a:schemeClr val="bg1"/>
                </a:solidFill>
                <a:latin typeface="Bariol Regular" panose="02000506040000020003" pitchFamily="50" charset="0"/>
              </a:rPr>
              <a:t>. Entre as indicações de melhoria, como de costume em pesquisas de </a:t>
            </a:r>
            <a:r>
              <a:rPr lang="pt-BR" sz="2200" dirty="0" err="1">
                <a:solidFill>
                  <a:schemeClr val="bg1"/>
                </a:solidFill>
                <a:latin typeface="Bariol Regular" panose="02000506040000020003" pitchFamily="50" charset="0"/>
              </a:rPr>
              <a:t>Contact</a:t>
            </a:r>
            <a:r>
              <a:rPr lang="pt-BR" sz="2200" dirty="0">
                <a:solidFill>
                  <a:schemeClr val="bg1"/>
                </a:solidFill>
                <a:latin typeface="Bariol Regular" panose="02000506040000020003" pitchFamily="50" charset="0"/>
              </a:rPr>
              <a:t> Center, estão o tempo para ser atendido e questões pontuais sobre o atendimento dos operadores. </a:t>
            </a:r>
          </a:p>
        </p:txBody>
      </p:sp>
      <p:sp>
        <p:nvSpPr>
          <p:cNvPr id="8" name="CaixaDeTexto 7"/>
          <p:cNvSpPr txBox="1"/>
          <p:nvPr/>
        </p:nvSpPr>
        <p:spPr>
          <a:xfrm>
            <a:off x="473769" y="3944754"/>
            <a:ext cx="4151086" cy="430887"/>
          </a:xfrm>
          <a:prstGeom prst="rect">
            <a:avLst/>
          </a:prstGeom>
          <a:noFill/>
        </p:spPr>
        <p:txBody>
          <a:bodyPr wrap="square" rtlCol="0">
            <a:spAutoFit/>
          </a:bodyPr>
          <a:lstStyle/>
          <a:p>
            <a:r>
              <a:rPr lang="pt-BR" sz="2200" b="1" dirty="0">
                <a:solidFill>
                  <a:schemeClr val="tx1">
                    <a:lumMod val="65000"/>
                    <a:lumOff val="35000"/>
                  </a:schemeClr>
                </a:solidFill>
                <a:latin typeface="Bariol Regular" panose="02000506040000020003" pitchFamily="50" charset="0"/>
              </a:rPr>
              <a:t>Forças</a:t>
            </a:r>
          </a:p>
        </p:txBody>
      </p:sp>
      <p:sp>
        <p:nvSpPr>
          <p:cNvPr id="10" name="CaixaDeTexto 9"/>
          <p:cNvSpPr txBox="1"/>
          <p:nvPr/>
        </p:nvSpPr>
        <p:spPr>
          <a:xfrm>
            <a:off x="6547291" y="3933754"/>
            <a:ext cx="4151086" cy="430887"/>
          </a:xfrm>
          <a:prstGeom prst="rect">
            <a:avLst/>
          </a:prstGeom>
          <a:noFill/>
        </p:spPr>
        <p:txBody>
          <a:bodyPr wrap="square" rtlCol="0">
            <a:spAutoFit/>
          </a:bodyPr>
          <a:lstStyle/>
          <a:p>
            <a:r>
              <a:rPr lang="pt-BR" sz="2200" b="1" dirty="0">
                <a:solidFill>
                  <a:schemeClr val="tx1">
                    <a:lumMod val="65000"/>
                    <a:lumOff val="35000"/>
                  </a:schemeClr>
                </a:solidFill>
                <a:latin typeface="Bariol Regular" panose="02000506040000020003" pitchFamily="50" charset="0"/>
              </a:rPr>
              <a:t>Fraquezas</a:t>
            </a:r>
          </a:p>
        </p:txBody>
      </p:sp>
      <p:sp>
        <p:nvSpPr>
          <p:cNvPr id="11" name="CaixaDeTexto 10"/>
          <p:cNvSpPr txBox="1"/>
          <p:nvPr/>
        </p:nvSpPr>
        <p:spPr>
          <a:xfrm>
            <a:off x="259214" y="4344308"/>
            <a:ext cx="5471887" cy="1126550"/>
          </a:xfrm>
          <a:prstGeom prst="flowChartAlternateProcess">
            <a:avLst/>
          </a:prstGeom>
          <a:ln w="57150">
            <a:solidFill>
              <a:srgbClr val="4EB798"/>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gn="just">
              <a:spcAft>
                <a:spcPts val="1100"/>
              </a:spcAft>
              <a:buFont typeface="Arial" panose="020B0604020202020204" pitchFamily="34" charset="0"/>
              <a:buChar char="•"/>
            </a:pPr>
            <a:r>
              <a:rPr lang="pt-BR" sz="1700" dirty="0">
                <a:solidFill>
                  <a:schemeClr val="tx1">
                    <a:lumMod val="65000"/>
                    <a:lumOff val="35000"/>
                  </a:schemeClr>
                </a:solidFill>
                <a:latin typeface="Bariol Regular" panose="02000506040000020003" pitchFamily="50" charset="0"/>
              </a:rPr>
              <a:t>Bom índice de resolutividade (</a:t>
            </a:r>
            <a:r>
              <a:rPr lang="pt-BR" sz="1700" b="1" dirty="0">
                <a:solidFill>
                  <a:schemeClr val="tx1">
                    <a:lumMod val="65000"/>
                    <a:lumOff val="35000"/>
                  </a:schemeClr>
                </a:solidFill>
                <a:latin typeface="Bariol Regular" panose="02000506040000020003" pitchFamily="50" charset="0"/>
              </a:rPr>
              <a:t>84,8%</a:t>
            </a:r>
            <a:r>
              <a:rPr lang="pt-BR" sz="1700" dirty="0">
                <a:solidFill>
                  <a:schemeClr val="tx1">
                    <a:lumMod val="65000"/>
                    <a:lumOff val="35000"/>
                  </a:schemeClr>
                </a:solidFill>
                <a:latin typeface="Bariol Regular" panose="02000506040000020003" pitchFamily="50" charset="0"/>
              </a:rPr>
              <a:t>);</a:t>
            </a:r>
          </a:p>
          <a:p>
            <a:pPr marL="285750" indent="-285750" algn="just">
              <a:spcAft>
                <a:spcPts val="1100"/>
              </a:spcAft>
              <a:buFont typeface="Arial" panose="020B0604020202020204" pitchFamily="34" charset="0"/>
              <a:buChar char="•"/>
            </a:pPr>
            <a:r>
              <a:rPr lang="pt-BR" sz="1700" dirty="0">
                <a:solidFill>
                  <a:schemeClr val="tx1">
                    <a:lumMod val="65000"/>
                    <a:lumOff val="35000"/>
                  </a:schemeClr>
                </a:solidFill>
                <a:latin typeface="Bariol Regular" panose="02000506040000020003" pitchFamily="50" charset="0"/>
              </a:rPr>
              <a:t>Boa satisfação com o tempo de espera </a:t>
            </a:r>
            <a:r>
              <a:rPr lang="pt-BR" sz="1700" u="sng" dirty="0">
                <a:solidFill>
                  <a:schemeClr val="tx1">
                    <a:lumMod val="65000"/>
                    <a:lumOff val="35000"/>
                  </a:schemeClr>
                </a:solidFill>
                <a:latin typeface="Bariol Regular" panose="02000506040000020003" pitchFamily="50" charset="0"/>
              </a:rPr>
              <a:t>durante</a:t>
            </a:r>
            <a:r>
              <a:rPr lang="pt-BR" sz="1700" dirty="0">
                <a:solidFill>
                  <a:schemeClr val="tx1">
                    <a:lumMod val="65000"/>
                    <a:lumOff val="35000"/>
                  </a:schemeClr>
                </a:solidFill>
                <a:latin typeface="Bariol Regular" panose="02000506040000020003" pitchFamily="50" charset="0"/>
              </a:rPr>
              <a:t> o atendimento.</a:t>
            </a:r>
          </a:p>
        </p:txBody>
      </p:sp>
      <p:sp>
        <p:nvSpPr>
          <p:cNvPr id="12" name="CaixaDeTexto 11"/>
          <p:cNvSpPr txBox="1"/>
          <p:nvPr/>
        </p:nvSpPr>
        <p:spPr>
          <a:xfrm>
            <a:off x="6386283" y="4344308"/>
            <a:ext cx="5471887" cy="2207697"/>
          </a:xfrm>
          <a:prstGeom prst="flowChartAlternateProcess">
            <a:avLst/>
          </a:prstGeom>
          <a:ln w="57150">
            <a:solidFill>
              <a:srgbClr val="4EB798"/>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gn="just">
              <a:spcAft>
                <a:spcPts val="1100"/>
              </a:spcAft>
              <a:buFont typeface="Arial" panose="020B0604020202020204" pitchFamily="34" charset="0"/>
              <a:buChar char="•"/>
            </a:pPr>
            <a:r>
              <a:rPr lang="pt-BR" sz="1700" dirty="0">
                <a:solidFill>
                  <a:schemeClr val="tx1">
                    <a:lumMod val="65000"/>
                    <a:lumOff val="35000"/>
                  </a:schemeClr>
                </a:solidFill>
                <a:latin typeface="Bariol Regular" panose="02000506040000020003" pitchFamily="50" charset="0"/>
              </a:rPr>
              <a:t>Elevado tempo de espera </a:t>
            </a:r>
            <a:r>
              <a:rPr lang="pt-BR" sz="1700" u="sng" dirty="0">
                <a:solidFill>
                  <a:schemeClr val="tx1">
                    <a:lumMod val="65000"/>
                    <a:lumOff val="35000"/>
                  </a:schemeClr>
                </a:solidFill>
                <a:latin typeface="Bariol Regular" panose="02000506040000020003" pitchFamily="50" charset="0"/>
              </a:rPr>
              <a:t>antes</a:t>
            </a:r>
            <a:r>
              <a:rPr lang="pt-BR" sz="1700" dirty="0">
                <a:solidFill>
                  <a:schemeClr val="tx1">
                    <a:lumMod val="65000"/>
                    <a:lumOff val="35000"/>
                  </a:schemeClr>
                </a:solidFill>
                <a:latin typeface="Bariol Regular" panose="02000506040000020003" pitchFamily="50" charset="0"/>
              </a:rPr>
              <a:t> de ser atendido;</a:t>
            </a:r>
          </a:p>
          <a:p>
            <a:pPr marL="285750" indent="-285750" algn="just">
              <a:spcAft>
                <a:spcPts val="1100"/>
              </a:spcAft>
              <a:buFont typeface="Arial" panose="020B0604020202020204" pitchFamily="34" charset="0"/>
              <a:buChar char="•"/>
            </a:pPr>
            <a:r>
              <a:rPr lang="pt-BR" sz="1700" dirty="0">
                <a:solidFill>
                  <a:schemeClr val="tx1">
                    <a:lumMod val="65000"/>
                    <a:lumOff val="35000"/>
                  </a:schemeClr>
                </a:solidFill>
                <a:latin typeface="Bariol Regular" panose="02000506040000020003" pitchFamily="50" charset="0"/>
              </a:rPr>
              <a:t>Baixo conhecimento do beneficiário para resolver as questões pelo site;</a:t>
            </a:r>
          </a:p>
          <a:p>
            <a:pPr marL="285750" indent="-285750" algn="just">
              <a:spcAft>
                <a:spcPts val="400"/>
              </a:spcAft>
              <a:buFont typeface="Arial" panose="020B0604020202020204" pitchFamily="34" charset="0"/>
              <a:buChar char="•"/>
            </a:pPr>
            <a:r>
              <a:rPr lang="pt-BR" sz="1700" dirty="0">
                <a:solidFill>
                  <a:schemeClr val="tx1">
                    <a:lumMod val="65000"/>
                    <a:lumOff val="35000"/>
                  </a:schemeClr>
                </a:solidFill>
                <a:latin typeface="Bariol Regular" panose="02000506040000020003" pitchFamily="50" charset="0"/>
              </a:rPr>
              <a:t>Nota média de NPS mediana (7,73).</a:t>
            </a:r>
          </a:p>
          <a:p>
            <a:pPr marL="285750" indent="-285750" algn="just">
              <a:spcAft>
                <a:spcPts val="400"/>
              </a:spcAft>
              <a:buFont typeface="Arial" panose="020B0604020202020204" pitchFamily="34" charset="0"/>
              <a:buChar char="•"/>
            </a:pPr>
            <a:r>
              <a:rPr lang="pt-BR" sz="1700" dirty="0">
                <a:solidFill>
                  <a:schemeClr val="tx1">
                    <a:lumMod val="65000"/>
                    <a:lumOff val="35000"/>
                  </a:schemeClr>
                </a:solidFill>
                <a:latin typeface="Bariol Regular" panose="02000506040000020003" pitchFamily="50" charset="0"/>
              </a:rPr>
              <a:t>Queixas pontuais a respeito das informações passadas pelos operadores;</a:t>
            </a:r>
          </a:p>
        </p:txBody>
      </p:sp>
    </p:spTree>
    <p:extLst>
      <p:ext uri="{BB962C8B-B14F-4D97-AF65-F5344CB8AC3E}">
        <p14:creationId xmlns:p14="http://schemas.microsoft.com/office/powerpoint/2010/main" val="304912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531568" y="4645240"/>
            <a:ext cx="8133418" cy="1200329"/>
          </a:xfrm>
          <a:prstGeom prst="rect">
            <a:avLst/>
          </a:prstGeom>
        </p:spPr>
        <p:txBody>
          <a:bodyPr wrap="square">
            <a:spAutoFit/>
          </a:bodyPr>
          <a:lstStyle/>
          <a:p>
            <a:r>
              <a:rPr lang="pt-BR" sz="44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Resultados</a:t>
            </a:r>
          </a:p>
          <a:p>
            <a:r>
              <a:rPr lang="pt-BR" sz="28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Pesquisa de satisfação – Contact Center</a:t>
            </a:r>
          </a:p>
        </p:txBody>
      </p:sp>
    </p:spTree>
    <p:extLst>
      <p:ext uri="{BB962C8B-B14F-4D97-AF65-F5344CB8AC3E}">
        <p14:creationId xmlns:p14="http://schemas.microsoft.com/office/powerpoint/2010/main" val="1336219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Satisfação geral</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0" y="6534442"/>
            <a:ext cx="5938549" cy="276999"/>
          </a:xfrm>
          <a:prstGeom prst="rect">
            <a:avLst/>
          </a:prstGeom>
          <a:noFill/>
        </p:spPr>
        <p:txBody>
          <a:bodyPr wrap="none" rtlCol="0">
            <a:spAutoFit/>
          </a:bodyPr>
          <a:lstStyle/>
          <a:p>
            <a:r>
              <a:rPr lang="pt-BR" sz="1200" dirty="0">
                <a:latin typeface="Bariol Regular" panose="02000506040000020003" pitchFamily="50" charset="0"/>
              </a:rPr>
              <a:t>P. De uma maneira geral, como o (a) Sr.(a) avalia sua satisfação sobre o atendimento do 0800?</a:t>
            </a:r>
            <a:endParaRPr lang="pt-BR" sz="1100" dirty="0">
              <a:latin typeface="Bariol Regular" panose="02000506040000020003" pitchFamily="50" charset="0"/>
            </a:endParaRPr>
          </a:p>
        </p:txBody>
      </p:sp>
      <p:sp>
        <p:nvSpPr>
          <p:cNvPr id="14" name="Retângulo 13"/>
          <p:cNvSpPr/>
          <p:nvPr/>
        </p:nvSpPr>
        <p:spPr>
          <a:xfrm>
            <a:off x="4333298" y="2343727"/>
            <a:ext cx="651157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Satisfação geral com o Contact Center</a:t>
            </a:r>
          </a:p>
        </p:txBody>
      </p:sp>
      <p:sp>
        <p:nvSpPr>
          <p:cNvPr id="12" name="Retângulo 11"/>
          <p:cNvSpPr/>
          <p:nvPr/>
        </p:nvSpPr>
        <p:spPr>
          <a:xfrm>
            <a:off x="219129" y="2343727"/>
            <a:ext cx="382703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Observações</a:t>
            </a:r>
          </a:p>
        </p:txBody>
      </p:sp>
      <p:sp>
        <p:nvSpPr>
          <p:cNvPr id="16" name="CaixaDeTexto 15"/>
          <p:cNvSpPr txBox="1"/>
          <p:nvPr/>
        </p:nvSpPr>
        <p:spPr>
          <a:xfrm flipH="1">
            <a:off x="219129" y="2982616"/>
            <a:ext cx="3650602" cy="1323439"/>
          </a:xfrm>
          <a:prstGeom prst="rect">
            <a:avLst/>
          </a:prstGeom>
          <a:noFill/>
        </p:spPr>
        <p:txBody>
          <a:bodyPr wrap="square" rtlCol="0">
            <a:spAutoFit/>
          </a:bodyPr>
          <a:lstStyle/>
          <a:p>
            <a:pPr algn="just"/>
            <a:r>
              <a:rPr lang="pt-BR" sz="1600" dirty="0">
                <a:solidFill>
                  <a:schemeClr val="bg2">
                    <a:lumMod val="25000"/>
                  </a:schemeClr>
                </a:solidFill>
                <a:latin typeface="Bariol Regular" panose="02000506040000020003" pitchFamily="50" charset="0"/>
              </a:rPr>
              <a:t>Chama a atenção que quase ¼ dos respondentes declararam-se insatisfeitos com o atendimento do Contact Center (</a:t>
            </a:r>
            <a:r>
              <a:rPr lang="pt-BR" sz="1600" b="1" dirty="0">
                <a:solidFill>
                  <a:schemeClr val="bg2">
                    <a:lumMod val="25000"/>
                  </a:schemeClr>
                </a:solidFill>
                <a:latin typeface="Bariol Regular" panose="02000506040000020003" pitchFamily="50" charset="0"/>
              </a:rPr>
              <a:t>24,2%</a:t>
            </a:r>
            <a:r>
              <a:rPr lang="pt-BR" sz="1600" dirty="0">
                <a:solidFill>
                  <a:schemeClr val="bg2">
                    <a:lumMod val="25000"/>
                  </a:schemeClr>
                </a:solidFill>
                <a:latin typeface="Bariol Regular" panose="02000506040000020003" pitchFamily="50" charset="0"/>
              </a:rPr>
              <a:t>), sendo a maioria deles muito insatisfeitos.</a:t>
            </a:r>
          </a:p>
        </p:txBody>
      </p:sp>
      <p:cxnSp>
        <p:nvCxnSpPr>
          <p:cNvPr id="10" name="Conector reto 9"/>
          <p:cNvCxnSpPr/>
          <p:nvPr/>
        </p:nvCxnSpPr>
        <p:spPr>
          <a:xfrm>
            <a:off x="4128655" y="2295375"/>
            <a:ext cx="0" cy="4280867"/>
          </a:xfrm>
          <a:prstGeom prst="line">
            <a:avLst/>
          </a:prstGeom>
          <a:ln w="12700">
            <a:solidFill>
              <a:srgbClr val="4EB798"/>
            </a:solidFill>
          </a:ln>
        </p:spPr>
        <p:style>
          <a:lnRef idx="1">
            <a:schemeClr val="accent1"/>
          </a:lnRef>
          <a:fillRef idx="0">
            <a:schemeClr val="accent1"/>
          </a:fillRef>
          <a:effectRef idx="0">
            <a:schemeClr val="accent1"/>
          </a:effectRef>
          <a:fontRef idx="minor">
            <a:schemeClr val="tx1"/>
          </a:fontRef>
        </p:style>
      </p:cxnSp>
      <p:graphicFrame>
        <p:nvGraphicFramePr>
          <p:cNvPr id="11" name="Gráfico 10"/>
          <p:cNvGraphicFramePr>
            <a:graphicFrameLocks/>
          </p:cNvGraphicFramePr>
          <p:nvPr>
            <p:extLst>
              <p:ext uri="{D42A27DB-BD31-4B8C-83A1-F6EECF244321}">
                <p14:modId xmlns:p14="http://schemas.microsoft.com/office/powerpoint/2010/main" val="3658968277"/>
              </p:ext>
            </p:extLst>
          </p:nvPr>
        </p:nvGraphicFramePr>
        <p:xfrm>
          <a:off x="4639140" y="2836170"/>
          <a:ext cx="5899885" cy="34690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8946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Motivo do contato</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0" y="6534442"/>
            <a:ext cx="4117153" cy="276999"/>
          </a:xfrm>
          <a:prstGeom prst="rect">
            <a:avLst/>
          </a:prstGeom>
          <a:noFill/>
        </p:spPr>
        <p:txBody>
          <a:bodyPr wrap="none" rtlCol="0">
            <a:spAutoFit/>
          </a:bodyPr>
          <a:lstStyle/>
          <a:p>
            <a:r>
              <a:rPr lang="pt-BR" sz="1200" dirty="0">
                <a:latin typeface="Bariol Regular" panose="02000506040000020003" pitchFamily="50" charset="0"/>
              </a:rPr>
              <a:t>P. O (A) Sr.(a) se recorda do motivo de seu contato com o 0800?</a:t>
            </a:r>
            <a:endParaRPr lang="pt-BR" sz="1100" dirty="0">
              <a:latin typeface="Bariol Regular" panose="02000506040000020003" pitchFamily="50" charset="0"/>
            </a:endParaRPr>
          </a:p>
        </p:txBody>
      </p:sp>
      <p:sp>
        <p:nvSpPr>
          <p:cNvPr id="14" name="Retângulo 13"/>
          <p:cNvSpPr/>
          <p:nvPr/>
        </p:nvSpPr>
        <p:spPr>
          <a:xfrm>
            <a:off x="4373931" y="2401438"/>
            <a:ext cx="551904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Motivo do contato</a:t>
            </a:r>
          </a:p>
        </p:txBody>
      </p:sp>
      <p:graphicFrame>
        <p:nvGraphicFramePr>
          <p:cNvPr id="7" name="Gráfico 6"/>
          <p:cNvGraphicFramePr>
            <a:graphicFrameLocks/>
          </p:cNvGraphicFramePr>
          <p:nvPr>
            <p:extLst>
              <p:ext uri="{D42A27DB-BD31-4B8C-83A1-F6EECF244321}">
                <p14:modId xmlns:p14="http://schemas.microsoft.com/office/powerpoint/2010/main" val="1500393189"/>
              </p:ext>
            </p:extLst>
          </p:nvPr>
        </p:nvGraphicFramePr>
        <p:xfrm>
          <a:off x="4674816" y="2893882"/>
          <a:ext cx="6943725" cy="3494094"/>
        </p:xfrm>
        <a:graphic>
          <a:graphicData uri="http://schemas.openxmlformats.org/drawingml/2006/chart">
            <c:chart xmlns:c="http://schemas.openxmlformats.org/drawingml/2006/chart" xmlns:r="http://schemas.openxmlformats.org/officeDocument/2006/relationships" r:id="rId2"/>
          </a:graphicData>
        </a:graphic>
      </p:graphicFrame>
      <p:sp>
        <p:nvSpPr>
          <p:cNvPr id="8" name="CaixaDeTexto 7"/>
          <p:cNvSpPr txBox="1"/>
          <p:nvPr/>
        </p:nvSpPr>
        <p:spPr>
          <a:xfrm flipH="1">
            <a:off x="219129" y="2909043"/>
            <a:ext cx="3650602" cy="2062103"/>
          </a:xfrm>
          <a:prstGeom prst="rect">
            <a:avLst/>
          </a:prstGeom>
          <a:noFill/>
        </p:spPr>
        <p:txBody>
          <a:bodyPr wrap="square" rtlCol="0">
            <a:spAutoFit/>
          </a:bodyPr>
          <a:lstStyle/>
          <a:p>
            <a:pPr algn="just"/>
            <a:r>
              <a:rPr lang="pt-BR" sz="1600" dirty="0">
                <a:solidFill>
                  <a:schemeClr val="tx1">
                    <a:lumMod val="65000"/>
                    <a:lumOff val="35000"/>
                  </a:schemeClr>
                </a:solidFill>
                <a:latin typeface="Bariol Regular" panose="02000506040000020003" pitchFamily="50" charset="0"/>
              </a:rPr>
              <a:t>A maioria dos motivos de contato citados (</a:t>
            </a:r>
            <a:r>
              <a:rPr lang="pt-BR" sz="1600" b="1" dirty="0">
                <a:solidFill>
                  <a:schemeClr val="tx1">
                    <a:lumMod val="65000"/>
                    <a:lumOff val="35000"/>
                  </a:schemeClr>
                </a:solidFill>
                <a:latin typeface="Bariol Regular" panose="02000506040000020003" pitchFamily="50" charset="0"/>
              </a:rPr>
              <a:t>53,6%) </a:t>
            </a:r>
            <a:r>
              <a:rPr lang="pt-BR" sz="1600" dirty="0">
                <a:solidFill>
                  <a:schemeClr val="tx1">
                    <a:lumMod val="65000"/>
                    <a:lumOff val="35000"/>
                  </a:schemeClr>
                </a:solidFill>
                <a:latin typeface="Bariol Regular" panose="02000506040000020003" pitchFamily="50" charset="0"/>
              </a:rPr>
              <a:t>são para obtenção de informações diversas.</a:t>
            </a:r>
          </a:p>
          <a:p>
            <a:pPr algn="just"/>
            <a:endParaRPr lang="pt-BR" sz="1600" dirty="0">
              <a:solidFill>
                <a:schemeClr val="tx1">
                  <a:lumMod val="65000"/>
                  <a:lumOff val="35000"/>
                </a:schemeClr>
              </a:solidFill>
              <a:latin typeface="Bariol Regular" panose="02000506040000020003" pitchFamily="50" charset="0"/>
            </a:endParaRPr>
          </a:p>
          <a:p>
            <a:pPr algn="just"/>
            <a:r>
              <a:rPr lang="pt-BR" sz="1600" dirty="0">
                <a:solidFill>
                  <a:schemeClr val="tx1">
                    <a:lumMod val="65000"/>
                    <a:lumOff val="35000"/>
                  </a:schemeClr>
                </a:solidFill>
                <a:latin typeface="Bariol Regular" panose="02000506040000020003" pitchFamily="50" charset="0"/>
              </a:rPr>
              <a:t>Essa característica realça a necessidade de se ter atendentes bem informados e com as ferramentas de busca de dados adequadas para a demanda.</a:t>
            </a:r>
          </a:p>
        </p:txBody>
      </p:sp>
      <p:cxnSp>
        <p:nvCxnSpPr>
          <p:cNvPr id="9" name="Conector reto 8"/>
          <p:cNvCxnSpPr/>
          <p:nvPr/>
        </p:nvCxnSpPr>
        <p:spPr>
          <a:xfrm>
            <a:off x="4128655" y="2295375"/>
            <a:ext cx="0" cy="4280867"/>
          </a:xfrm>
          <a:prstGeom prst="line">
            <a:avLst/>
          </a:prstGeom>
          <a:ln w="12700">
            <a:solidFill>
              <a:srgbClr val="4EB798"/>
            </a:solidFill>
          </a:ln>
        </p:spPr>
        <p:style>
          <a:lnRef idx="1">
            <a:schemeClr val="accent1"/>
          </a:lnRef>
          <a:fillRef idx="0">
            <a:schemeClr val="accent1"/>
          </a:fillRef>
          <a:effectRef idx="0">
            <a:schemeClr val="accent1"/>
          </a:effectRef>
          <a:fontRef idx="minor">
            <a:schemeClr val="tx1"/>
          </a:fontRef>
        </p:style>
      </p:cxnSp>
      <p:sp>
        <p:nvSpPr>
          <p:cNvPr id="10" name="Retângulo 9"/>
          <p:cNvSpPr/>
          <p:nvPr/>
        </p:nvSpPr>
        <p:spPr>
          <a:xfrm>
            <a:off x="287977" y="2401439"/>
            <a:ext cx="382703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Observações</a:t>
            </a:r>
          </a:p>
        </p:txBody>
      </p:sp>
      <p:sp>
        <p:nvSpPr>
          <p:cNvPr id="11" name="Retângulo de cantos arredondados 10"/>
          <p:cNvSpPr/>
          <p:nvPr/>
        </p:nvSpPr>
        <p:spPr>
          <a:xfrm>
            <a:off x="5798127" y="2993791"/>
            <a:ext cx="5515867" cy="501759"/>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de cantos arredondados 11"/>
          <p:cNvSpPr/>
          <p:nvPr/>
        </p:nvSpPr>
        <p:spPr>
          <a:xfrm>
            <a:off x="4659417" y="3773991"/>
            <a:ext cx="5233554" cy="501759"/>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de cantos arredondados 12"/>
          <p:cNvSpPr/>
          <p:nvPr/>
        </p:nvSpPr>
        <p:spPr>
          <a:xfrm>
            <a:off x="5618531" y="4510531"/>
            <a:ext cx="3517867" cy="29070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Retângulo de cantos arredondados 14"/>
          <p:cNvSpPr/>
          <p:nvPr/>
        </p:nvSpPr>
        <p:spPr>
          <a:xfrm>
            <a:off x="5118322" y="5254389"/>
            <a:ext cx="3517867" cy="29070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4232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Motivo site</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0" y="6534442"/>
            <a:ext cx="4415568" cy="276999"/>
          </a:xfrm>
          <a:prstGeom prst="rect">
            <a:avLst/>
          </a:prstGeom>
          <a:noFill/>
        </p:spPr>
        <p:txBody>
          <a:bodyPr wrap="none" rtlCol="0">
            <a:spAutoFit/>
          </a:bodyPr>
          <a:lstStyle/>
          <a:p>
            <a:r>
              <a:rPr lang="pt-BR" sz="1200" dirty="0">
                <a:latin typeface="Bariol Regular" panose="02000506040000020003" pitchFamily="50" charset="0"/>
              </a:rPr>
              <a:t>P. Por qual(</a:t>
            </a:r>
            <a:r>
              <a:rPr lang="pt-BR" sz="1200" dirty="0" err="1">
                <a:latin typeface="Bariol Regular" panose="02000506040000020003" pitchFamily="50" charset="0"/>
              </a:rPr>
              <a:t>is</a:t>
            </a:r>
            <a:r>
              <a:rPr lang="pt-BR" sz="1200" dirty="0">
                <a:latin typeface="Bariol Regular" panose="02000506040000020003" pitchFamily="50" charset="0"/>
              </a:rPr>
              <a:t>) motivo(s) o (a) Sr.(a) não fez isso pelo site da FioSaúde?</a:t>
            </a:r>
            <a:endParaRPr lang="pt-BR" sz="1100" dirty="0">
              <a:latin typeface="Bariol Regular" panose="02000506040000020003" pitchFamily="50" charset="0"/>
            </a:endParaRPr>
          </a:p>
        </p:txBody>
      </p:sp>
      <p:sp>
        <p:nvSpPr>
          <p:cNvPr id="12" name="Retângulo 11"/>
          <p:cNvSpPr/>
          <p:nvPr/>
        </p:nvSpPr>
        <p:spPr>
          <a:xfrm>
            <a:off x="219129" y="2343727"/>
            <a:ext cx="5318786"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Motivos para não usar o site</a:t>
            </a:r>
          </a:p>
        </p:txBody>
      </p:sp>
      <p:graphicFrame>
        <p:nvGraphicFramePr>
          <p:cNvPr id="7" name="Gráfico 6"/>
          <p:cNvGraphicFramePr>
            <a:graphicFrameLocks/>
          </p:cNvGraphicFramePr>
          <p:nvPr>
            <p:extLst>
              <p:ext uri="{D42A27DB-BD31-4B8C-83A1-F6EECF244321}">
                <p14:modId xmlns:p14="http://schemas.microsoft.com/office/powerpoint/2010/main" val="237205594"/>
              </p:ext>
            </p:extLst>
          </p:nvPr>
        </p:nvGraphicFramePr>
        <p:xfrm>
          <a:off x="3111360" y="2880162"/>
          <a:ext cx="6871861" cy="3524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18991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áfico 18"/>
          <p:cNvGraphicFramePr>
            <a:graphicFrameLocks/>
          </p:cNvGraphicFramePr>
          <p:nvPr>
            <p:extLst>
              <p:ext uri="{D42A27DB-BD31-4B8C-83A1-F6EECF244321}">
                <p14:modId xmlns:p14="http://schemas.microsoft.com/office/powerpoint/2010/main" val="2925464567"/>
              </p:ext>
            </p:extLst>
          </p:nvPr>
        </p:nvGraphicFramePr>
        <p:xfrm>
          <a:off x="4821176" y="2952116"/>
          <a:ext cx="6678304" cy="34132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p:cNvGraphicFramePr>
            <a:graphicFrameLocks/>
          </p:cNvGraphicFramePr>
          <p:nvPr>
            <p:extLst>
              <p:ext uri="{D42A27DB-BD31-4B8C-83A1-F6EECF244321}">
                <p14:modId xmlns:p14="http://schemas.microsoft.com/office/powerpoint/2010/main" val="3919626879"/>
              </p:ext>
            </p:extLst>
          </p:nvPr>
        </p:nvGraphicFramePr>
        <p:xfrm>
          <a:off x="7248819" y="2365818"/>
          <a:ext cx="3176923" cy="1755490"/>
        </p:xfrm>
        <a:graphic>
          <a:graphicData uri="http://schemas.openxmlformats.org/drawingml/2006/chart">
            <c:chart xmlns:c="http://schemas.openxmlformats.org/drawingml/2006/chart" xmlns:r="http://schemas.openxmlformats.org/officeDocument/2006/relationships" r:id="rId4"/>
          </a:graphicData>
        </a:graphic>
      </p:graphicFrame>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Resolução da solicitação</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4387580" y="6534441"/>
            <a:ext cx="2402006" cy="276999"/>
          </a:xfrm>
          <a:prstGeom prst="rect">
            <a:avLst/>
          </a:prstGeom>
          <a:noFill/>
        </p:spPr>
        <p:txBody>
          <a:bodyPr wrap="square" rtlCol="0">
            <a:spAutoFit/>
          </a:bodyPr>
          <a:lstStyle/>
          <a:p>
            <a:r>
              <a:rPr lang="pt-BR" sz="1200" dirty="0">
                <a:latin typeface="Bariol Regular" panose="02000506040000020003" pitchFamily="50" charset="0"/>
              </a:rPr>
              <a:t>P. </a:t>
            </a:r>
            <a:r>
              <a:rPr lang="pt-BR" sz="1200" b="1" dirty="0">
                <a:latin typeface="Bariol Regular" panose="02000506040000020003" pitchFamily="50" charset="0"/>
              </a:rPr>
              <a:t>Sua solicitação foi atendida?</a:t>
            </a:r>
            <a:endParaRPr lang="pt-BR" sz="1200" dirty="0">
              <a:latin typeface="Bariol Regular" panose="02000506040000020003" pitchFamily="50" charset="0"/>
            </a:endParaRPr>
          </a:p>
        </p:txBody>
      </p:sp>
      <p:sp>
        <p:nvSpPr>
          <p:cNvPr id="7" name="CaixaDeTexto 6"/>
          <p:cNvSpPr txBox="1"/>
          <p:nvPr/>
        </p:nvSpPr>
        <p:spPr>
          <a:xfrm>
            <a:off x="8518023" y="6534441"/>
            <a:ext cx="3673977" cy="276999"/>
          </a:xfrm>
          <a:prstGeom prst="rect">
            <a:avLst/>
          </a:prstGeom>
          <a:noFill/>
        </p:spPr>
        <p:txBody>
          <a:bodyPr wrap="square" rtlCol="0">
            <a:spAutoFit/>
          </a:bodyPr>
          <a:lstStyle/>
          <a:p>
            <a:r>
              <a:rPr lang="pt-BR" sz="1200" dirty="0">
                <a:latin typeface="Bariol Regular" panose="02000506040000020003" pitchFamily="50" charset="0"/>
              </a:rPr>
              <a:t>P. Por qual(</a:t>
            </a:r>
            <a:r>
              <a:rPr lang="pt-BR" sz="1200" dirty="0" err="1">
                <a:latin typeface="Bariol Regular" panose="02000506040000020003" pitchFamily="50" charset="0"/>
              </a:rPr>
              <a:t>is</a:t>
            </a:r>
            <a:r>
              <a:rPr lang="pt-BR" sz="1200" dirty="0">
                <a:latin typeface="Bariol Regular" panose="02000506040000020003" pitchFamily="50" charset="0"/>
              </a:rPr>
              <a:t>) motivo(s) sua solicitação não foi atendida?</a:t>
            </a:r>
          </a:p>
        </p:txBody>
      </p:sp>
      <p:sp>
        <p:nvSpPr>
          <p:cNvPr id="15" name="Retângulo 14"/>
          <p:cNvSpPr/>
          <p:nvPr/>
        </p:nvSpPr>
        <p:spPr>
          <a:xfrm>
            <a:off x="7248820" y="1920306"/>
            <a:ext cx="4136930" cy="400110"/>
          </a:xfrm>
          <a:prstGeom prst="rect">
            <a:avLst/>
          </a:prstGeom>
        </p:spPr>
        <p:txBody>
          <a:bodyPr wrap="square">
            <a:spAutoFit/>
          </a:bodyPr>
          <a:lstStyle/>
          <a:p>
            <a:r>
              <a:rPr lang="pt-BR" sz="20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Atendimento da solicitação</a:t>
            </a:r>
          </a:p>
        </p:txBody>
      </p:sp>
      <p:sp>
        <p:nvSpPr>
          <p:cNvPr id="21" name="Retângulo 20"/>
          <p:cNvSpPr/>
          <p:nvPr/>
        </p:nvSpPr>
        <p:spPr>
          <a:xfrm>
            <a:off x="4586071" y="2398531"/>
            <a:ext cx="2552242"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Motivos</a:t>
            </a:r>
          </a:p>
        </p:txBody>
      </p:sp>
      <p:sp>
        <p:nvSpPr>
          <p:cNvPr id="16" name="Retângulo de cantos arredondados 15"/>
          <p:cNvSpPr/>
          <p:nvPr/>
        </p:nvSpPr>
        <p:spPr>
          <a:xfrm>
            <a:off x="8062537" y="2626020"/>
            <a:ext cx="407057" cy="206175"/>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7" name="Conector de seta reta 16"/>
          <p:cNvCxnSpPr/>
          <p:nvPr/>
        </p:nvCxnSpPr>
        <p:spPr>
          <a:xfrm flipH="1">
            <a:off x="7175148" y="2832195"/>
            <a:ext cx="954215" cy="57396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tângulo de cantos arredondados 17"/>
          <p:cNvSpPr/>
          <p:nvPr/>
        </p:nvSpPr>
        <p:spPr>
          <a:xfrm>
            <a:off x="4892417" y="3190983"/>
            <a:ext cx="1168049" cy="3002508"/>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p:cNvSpPr txBox="1"/>
          <p:nvPr/>
        </p:nvSpPr>
        <p:spPr>
          <a:xfrm flipH="1">
            <a:off x="219129" y="2909043"/>
            <a:ext cx="3650602" cy="2554545"/>
          </a:xfrm>
          <a:prstGeom prst="rect">
            <a:avLst/>
          </a:prstGeom>
          <a:noFill/>
        </p:spPr>
        <p:txBody>
          <a:bodyPr wrap="square" rtlCol="0">
            <a:spAutoFit/>
          </a:bodyPr>
          <a:lstStyle/>
          <a:p>
            <a:pPr algn="just"/>
            <a:r>
              <a:rPr lang="pt-BR" sz="1600" dirty="0">
                <a:solidFill>
                  <a:schemeClr val="tx1">
                    <a:lumMod val="65000"/>
                    <a:lumOff val="35000"/>
                  </a:schemeClr>
                </a:solidFill>
                <a:latin typeface="Bariol Regular" panose="02000506040000020003" pitchFamily="50" charset="0"/>
              </a:rPr>
              <a:t>Apenas 13% dos entrevistados informou que a solicitação não foi atendida. Destes, 50%, ou seja, 6,5% do total de respondentes, indicou que o operador não </a:t>
            </a:r>
            <a:r>
              <a:rPr lang="pt-BR" sz="1600">
                <a:solidFill>
                  <a:schemeClr val="tx1">
                    <a:lumMod val="65000"/>
                    <a:lumOff val="35000"/>
                  </a:schemeClr>
                </a:solidFill>
                <a:latin typeface="Bariol Regular" panose="02000506040000020003" pitchFamily="50" charset="0"/>
              </a:rPr>
              <a:t>soube responder.</a:t>
            </a:r>
            <a:endParaRPr lang="pt-BR" sz="1600" dirty="0">
              <a:solidFill>
                <a:schemeClr val="tx1">
                  <a:lumMod val="65000"/>
                  <a:lumOff val="35000"/>
                </a:schemeClr>
              </a:solidFill>
              <a:latin typeface="Bariol Regular" panose="02000506040000020003" pitchFamily="50" charset="0"/>
            </a:endParaRPr>
          </a:p>
          <a:p>
            <a:pPr algn="just"/>
            <a:endParaRPr lang="pt-BR" sz="1600" dirty="0">
              <a:solidFill>
                <a:schemeClr val="tx1">
                  <a:lumMod val="65000"/>
                  <a:lumOff val="35000"/>
                </a:schemeClr>
              </a:solidFill>
              <a:latin typeface="Bariol Regular" panose="02000506040000020003" pitchFamily="50" charset="0"/>
            </a:endParaRPr>
          </a:p>
          <a:p>
            <a:pPr algn="just"/>
            <a:r>
              <a:rPr lang="pt-BR" sz="1600" dirty="0">
                <a:solidFill>
                  <a:schemeClr val="tx1">
                    <a:lumMod val="65000"/>
                    <a:lumOff val="35000"/>
                  </a:schemeClr>
                </a:solidFill>
                <a:latin typeface="Bariol Regular" panose="02000506040000020003" pitchFamily="50" charset="0"/>
              </a:rPr>
              <a:t>Metade dos motivos alegados para o não atendimento da solicitação pelo 0800 advém da falta de informação do operador.</a:t>
            </a:r>
          </a:p>
          <a:p>
            <a:pPr algn="just"/>
            <a:endParaRPr lang="pt-BR" sz="1600" dirty="0">
              <a:solidFill>
                <a:schemeClr val="tx1">
                  <a:lumMod val="65000"/>
                  <a:lumOff val="35000"/>
                </a:schemeClr>
              </a:solidFill>
              <a:latin typeface="Bariol Regular" panose="02000506040000020003" pitchFamily="50" charset="0"/>
            </a:endParaRPr>
          </a:p>
        </p:txBody>
      </p:sp>
      <p:sp>
        <p:nvSpPr>
          <p:cNvPr id="22" name="Retângulo 21"/>
          <p:cNvSpPr/>
          <p:nvPr/>
        </p:nvSpPr>
        <p:spPr>
          <a:xfrm>
            <a:off x="287977" y="2401439"/>
            <a:ext cx="382703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Observações</a:t>
            </a:r>
          </a:p>
        </p:txBody>
      </p:sp>
      <p:cxnSp>
        <p:nvCxnSpPr>
          <p:cNvPr id="24" name="Conector reto 23"/>
          <p:cNvCxnSpPr/>
          <p:nvPr/>
        </p:nvCxnSpPr>
        <p:spPr>
          <a:xfrm>
            <a:off x="4128655" y="2295375"/>
            <a:ext cx="0" cy="4280867"/>
          </a:xfrm>
          <a:prstGeom prst="line">
            <a:avLst/>
          </a:prstGeom>
          <a:ln w="12700">
            <a:solidFill>
              <a:srgbClr val="4EB7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425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Gráfico 1" descr="image005"/>
          <p:cNvPicPr>
            <a:picLocks noChangeAspect="1" noChangeArrowheads="1"/>
          </p:cNvPicPr>
          <p:nvPr/>
        </p:nvPicPr>
        <p:blipFill>
          <a:blip r:embed="rId2" cstate="print"/>
          <a:srcRect/>
          <a:stretch>
            <a:fillRect/>
          </a:stretch>
        </p:blipFill>
        <p:spPr bwMode="auto">
          <a:xfrm>
            <a:off x="3621506" y="2935705"/>
            <a:ext cx="4933950" cy="2524125"/>
          </a:xfrm>
          <a:prstGeom prst="rect">
            <a:avLst/>
          </a:prstGeom>
          <a:noFill/>
          <a:ln w="9525">
            <a:noFill/>
            <a:miter lim="800000"/>
            <a:headEnd/>
            <a:tailEnd/>
          </a:ln>
        </p:spPr>
      </p:pic>
      <p:sp>
        <p:nvSpPr>
          <p:cNvPr id="3" name="Retângulo 2"/>
          <p:cNvSpPr/>
          <p:nvPr/>
        </p:nvSpPr>
        <p:spPr>
          <a:xfrm>
            <a:off x="3037766" y="2497822"/>
            <a:ext cx="5961854" cy="400110"/>
          </a:xfrm>
          <a:prstGeom prst="rect">
            <a:avLst/>
          </a:prstGeom>
        </p:spPr>
        <p:txBody>
          <a:bodyPr wrap="square">
            <a:spAutoFit/>
          </a:bodyPr>
          <a:lstStyle/>
          <a:p>
            <a:r>
              <a:rPr lang="pt-BR" sz="20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“Operador não soube responder” X Motivo da Ligação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p:cNvGraphicFramePr>
            <a:graphicFrameLocks/>
          </p:cNvGraphicFramePr>
          <p:nvPr>
            <p:extLst>
              <p:ext uri="{D42A27DB-BD31-4B8C-83A1-F6EECF244321}">
                <p14:modId xmlns:p14="http://schemas.microsoft.com/office/powerpoint/2010/main" val="187527569"/>
              </p:ext>
            </p:extLst>
          </p:nvPr>
        </p:nvGraphicFramePr>
        <p:xfrm>
          <a:off x="5064592" y="3055952"/>
          <a:ext cx="6402946" cy="3263791"/>
        </p:xfrm>
        <a:graphic>
          <a:graphicData uri="http://schemas.openxmlformats.org/drawingml/2006/chart">
            <c:chart xmlns:c="http://schemas.openxmlformats.org/drawingml/2006/chart" xmlns:r="http://schemas.openxmlformats.org/officeDocument/2006/relationships" r:id="rId3"/>
          </a:graphicData>
        </a:graphic>
      </p:graphicFrame>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Satisfação Geral x Resolução</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21" name="Retângulo 20"/>
          <p:cNvSpPr/>
          <p:nvPr/>
        </p:nvSpPr>
        <p:spPr>
          <a:xfrm>
            <a:off x="4586071" y="2398531"/>
            <a:ext cx="6785974"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Satisfação Geral x Resolução da Solicitação</a:t>
            </a:r>
          </a:p>
        </p:txBody>
      </p:sp>
      <p:sp>
        <p:nvSpPr>
          <p:cNvPr id="16" name="Retângulo de cantos arredondados 15"/>
          <p:cNvSpPr/>
          <p:nvPr/>
        </p:nvSpPr>
        <p:spPr>
          <a:xfrm>
            <a:off x="5244844" y="3542878"/>
            <a:ext cx="1284745" cy="2432919"/>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CaixaDeTexto 19"/>
          <p:cNvSpPr txBox="1"/>
          <p:nvPr/>
        </p:nvSpPr>
        <p:spPr>
          <a:xfrm flipH="1">
            <a:off x="219128" y="2909043"/>
            <a:ext cx="3799079" cy="2800767"/>
          </a:xfrm>
          <a:prstGeom prst="rect">
            <a:avLst/>
          </a:prstGeom>
          <a:noFill/>
        </p:spPr>
        <p:txBody>
          <a:bodyPr wrap="square" rtlCol="0">
            <a:spAutoFit/>
          </a:bodyPr>
          <a:lstStyle/>
          <a:p>
            <a:pPr algn="just"/>
            <a:r>
              <a:rPr lang="pt-BR" sz="1600" dirty="0">
                <a:solidFill>
                  <a:schemeClr val="tx1">
                    <a:lumMod val="65000"/>
                    <a:lumOff val="35000"/>
                  </a:schemeClr>
                </a:solidFill>
                <a:latin typeface="Bariol Regular" panose="02000506040000020003" pitchFamily="50" charset="0"/>
              </a:rPr>
              <a:t>Este gráfico apresenta o cruzamento entre duas perguntas e está organizado da seguinte forma: Em cada opção de satisfação geral indicada pelo entrevistado, são inseridas duas colunas, que indicam se o entrevistado teve sua solicitação resolvida ou não.</a:t>
            </a:r>
          </a:p>
          <a:p>
            <a:pPr algn="just"/>
            <a:endParaRPr lang="pt-BR" sz="1600" dirty="0">
              <a:solidFill>
                <a:schemeClr val="tx1">
                  <a:lumMod val="65000"/>
                  <a:lumOff val="35000"/>
                </a:schemeClr>
              </a:solidFill>
              <a:latin typeface="Bariol Regular" panose="02000506040000020003" pitchFamily="50" charset="0"/>
            </a:endParaRPr>
          </a:p>
          <a:p>
            <a:pPr algn="just"/>
            <a:r>
              <a:rPr lang="pt-BR" sz="1600" dirty="0">
                <a:solidFill>
                  <a:schemeClr val="tx1">
                    <a:lumMod val="65000"/>
                    <a:lumOff val="35000"/>
                  </a:schemeClr>
                </a:solidFill>
                <a:latin typeface="Bariol Regular" panose="02000506040000020003" pitchFamily="50" charset="0"/>
              </a:rPr>
              <a:t>Assim, nota-se que nenhum cliente que ficou muito satisfeito não teve sua solicitação não atendida.</a:t>
            </a:r>
          </a:p>
        </p:txBody>
      </p:sp>
      <p:sp>
        <p:nvSpPr>
          <p:cNvPr id="22" name="Retângulo 21"/>
          <p:cNvSpPr/>
          <p:nvPr/>
        </p:nvSpPr>
        <p:spPr>
          <a:xfrm>
            <a:off x="287977" y="2401439"/>
            <a:ext cx="382703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Observações</a:t>
            </a:r>
          </a:p>
        </p:txBody>
      </p:sp>
      <p:cxnSp>
        <p:nvCxnSpPr>
          <p:cNvPr id="24" name="Conector reto 23"/>
          <p:cNvCxnSpPr/>
          <p:nvPr/>
        </p:nvCxnSpPr>
        <p:spPr>
          <a:xfrm>
            <a:off x="4128655" y="2295375"/>
            <a:ext cx="0" cy="4280867"/>
          </a:xfrm>
          <a:prstGeom prst="line">
            <a:avLst/>
          </a:prstGeom>
          <a:ln w="12700">
            <a:solidFill>
              <a:srgbClr val="4EB798"/>
            </a:solidFill>
          </a:ln>
        </p:spPr>
        <p:style>
          <a:lnRef idx="1">
            <a:schemeClr val="accent1"/>
          </a:lnRef>
          <a:fillRef idx="0">
            <a:schemeClr val="accent1"/>
          </a:fillRef>
          <a:effectRef idx="0">
            <a:schemeClr val="accent1"/>
          </a:effectRef>
          <a:fontRef idx="minor">
            <a:schemeClr val="tx1"/>
          </a:fontRef>
        </p:style>
      </p:cxnSp>
      <p:sp>
        <p:nvSpPr>
          <p:cNvPr id="10" name="CaixaDeTexto 9"/>
          <p:cNvSpPr txBox="1"/>
          <p:nvPr/>
        </p:nvSpPr>
        <p:spPr>
          <a:xfrm flipH="1">
            <a:off x="4029141" y="6009264"/>
            <a:ext cx="3799079" cy="338554"/>
          </a:xfrm>
          <a:prstGeom prst="rect">
            <a:avLst/>
          </a:prstGeom>
          <a:noFill/>
        </p:spPr>
        <p:txBody>
          <a:bodyPr wrap="square" rtlCol="0">
            <a:spAutoFit/>
          </a:bodyPr>
          <a:lstStyle/>
          <a:p>
            <a:pPr algn="r"/>
            <a:r>
              <a:rPr lang="pt-BR" sz="1600" b="1" dirty="0">
                <a:solidFill>
                  <a:schemeClr val="tx1">
                    <a:lumMod val="65000"/>
                    <a:lumOff val="35000"/>
                  </a:schemeClr>
                </a:solidFill>
                <a:latin typeface="Bariol Regular" panose="02000506040000020003" pitchFamily="50" charset="0"/>
              </a:rPr>
              <a:t>Se a solicitação foi resolvida :</a:t>
            </a:r>
          </a:p>
        </p:txBody>
      </p:sp>
      <p:sp>
        <p:nvSpPr>
          <p:cNvPr id="11" name="CaixaDeTexto 10"/>
          <p:cNvSpPr txBox="1"/>
          <p:nvPr/>
        </p:nvSpPr>
        <p:spPr>
          <a:xfrm flipH="1">
            <a:off x="5317958" y="4356927"/>
            <a:ext cx="617293" cy="338554"/>
          </a:xfrm>
          <a:prstGeom prst="rect">
            <a:avLst/>
          </a:prstGeom>
          <a:noFill/>
        </p:spPr>
        <p:txBody>
          <a:bodyPr wrap="square" rtlCol="0">
            <a:spAutoFit/>
          </a:bodyPr>
          <a:lstStyle/>
          <a:p>
            <a:pPr algn="ctr"/>
            <a:r>
              <a:rPr lang="pt-BR" sz="1600" dirty="0">
                <a:solidFill>
                  <a:schemeClr val="bg1"/>
                </a:solidFill>
                <a:latin typeface="Bariol Regular" panose="02000506040000020003" pitchFamily="50" charset="0"/>
              </a:rPr>
              <a:t>Sim</a:t>
            </a:r>
          </a:p>
        </p:txBody>
      </p:sp>
      <p:sp>
        <p:nvSpPr>
          <p:cNvPr id="12" name="CaixaDeTexto 11"/>
          <p:cNvSpPr txBox="1"/>
          <p:nvPr/>
        </p:nvSpPr>
        <p:spPr>
          <a:xfrm flipH="1">
            <a:off x="6841958" y="4328853"/>
            <a:ext cx="617293" cy="338554"/>
          </a:xfrm>
          <a:prstGeom prst="rect">
            <a:avLst/>
          </a:prstGeom>
          <a:noFill/>
        </p:spPr>
        <p:txBody>
          <a:bodyPr wrap="square" rtlCol="0">
            <a:spAutoFit/>
          </a:bodyPr>
          <a:lstStyle/>
          <a:p>
            <a:pPr algn="ctr"/>
            <a:r>
              <a:rPr lang="pt-BR" sz="1600" dirty="0">
                <a:solidFill>
                  <a:schemeClr val="bg1"/>
                </a:solidFill>
                <a:latin typeface="Bariol Regular" panose="02000506040000020003" pitchFamily="50" charset="0"/>
              </a:rPr>
              <a:t>Sim</a:t>
            </a:r>
          </a:p>
        </p:txBody>
      </p:sp>
      <p:sp>
        <p:nvSpPr>
          <p:cNvPr id="13" name="CaixaDeTexto 12"/>
          <p:cNvSpPr txBox="1"/>
          <p:nvPr/>
        </p:nvSpPr>
        <p:spPr>
          <a:xfrm flipH="1">
            <a:off x="8402052" y="5359558"/>
            <a:ext cx="617293" cy="338554"/>
          </a:xfrm>
          <a:prstGeom prst="rect">
            <a:avLst/>
          </a:prstGeom>
          <a:noFill/>
        </p:spPr>
        <p:txBody>
          <a:bodyPr wrap="square" rtlCol="0">
            <a:spAutoFit/>
          </a:bodyPr>
          <a:lstStyle/>
          <a:p>
            <a:pPr algn="ctr"/>
            <a:r>
              <a:rPr lang="pt-BR" sz="1600" dirty="0">
                <a:solidFill>
                  <a:schemeClr val="bg1"/>
                </a:solidFill>
                <a:latin typeface="Bariol Regular" panose="02000506040000020003" pitchFamily="50" charset="0"/>
              </a:rPr>
              <a:t>Sim</a:t>
            </a:r>
          </a:p>
        </p:txBody>
      </p:sp>
      <p:sp>
        <p:nvSpPr>
          <p:cNvPr id="14" name="CaixaDeTexto 13"/>
          <p:cNvSpPr txBox="1"/>
          <p:nvPr/>
        </p:nvSpPr>
        <p:spPr>
          <a:xfrm flipH="1">
            <a:off x="9938083" y="5151011"/>
            <a:ext cx="617293" cy="338554"/>
          </a:xfrm>
          <a:prstGeom prst="rect">
            <a:avLst/>
          </a:prstGeom>
          <a:noFill/>
        </p:spPr>
        <p:txBody>
          <a:bodyPr wrap="square" rtlCol="0">
            <a:spAutoFit/>
          </a:bodyPr>
          <a:lstStyle/>
          <a:p>
            <a:pPr algn="ctr"/>
            <a:r>
              <a:rPr lang="pt-BR" sz="1600" dirty="0">
                <a:solidFill>
                  <a:schemeClr val="bg1"/>
                </a:solidFill>
                <a:latin typeface="Bariol Regular" panose="02000506040000020003" pitchFamily="50" charset="0"/>
              </a:rPr>
              <a:t>Sim</a:t>
            </a:r>
          </a:p>
        </p:txBody>
      </p:sp>
      <p:sp>
        <p:nvSpPr>
          <p:cNvPr id="15" name="CaixaDeTexto 14"/>
          <p:cNvSpPr txBox="1"/>
          <p:nvPr/>
        </p:nvSpPr>
        <p:spPr>
          <a:xfrm flipH="1">
            <a:off x="10523620" y="5159029"/>
            <a:ext cx="617293" cy="338554"/>
          </a:xfrm>
          <a:prstGeom prst="rect">
            <a:avLst/>
          </a:prstGeom>
          <a:noFill/>
        </p:spPr>
        <p:txBody>
          <a:bodyPr wrap="square" rtlCol="0">
            <a:spAutoFit/>
          </a:bodyPr>
          <a:lstStyle/>
          <a:p>
            <a:pPr algn="ctr"/>
            <a:r>
              <a:rPr lang="pt-BR" sz="1600" dirty="0">
                <a:solidFill>
                  <a:schemeClr val="bg1"/>
                </a:solidFill>
                <a:latin typeface="Bariol Regular" panose="02000506040000020003" pitchFamily="50" charset="0"/>
              </a:rPr>
              <a:t>Não</a:t>
            </a:r>
          </a:p>
        </p:txBody>
      </p:sp>
      <p:sp>
        <p:nvSpPr>
          <p:cNvPr id="17" name="CaixaDeTexto 16"/>
          <p:cNvSpPr txBox="1"/>
          <p:nvPr/>
        </p:nvSpPr>
        <p:spPr>
          <a:xfrm flipH="1">
            <a:off x="8979567" y="4409061"/>
            <a:ext cx="617293" cy="338554"/>
          </a:xfrm>
          <a:prstGeom prst="rect">
            <a:avLst/>
          </a:prstGeom>
          <a:noFill/>
        </p:spPr>
        <p:txBody>
          <a:bodyPr wrap="square" rtlCol="0">
            <a:spAutoFit/>
          </a:bodyPr>
          <a:lstStyle/>
          <a:p>
            <a:pPr algn="ctr"/>
            <a:r>
              <a:rPr lang="pt-BR" sz="1600" dirty="0">
                <a:solidFill>
                  <a:schemeClr val="bg1"/>
                </a:solidFill>
                <a:latin typeface="Bariol Regular" panose="02000506040000020003" pitchFamily="50" charset="0"/>
              </a:rPr>
              <a:t>Não</a:t>
            </a:r>
          </a:p>
        </p:txBody>
      </p:sp>
      <p:sp>
        <p:nvSpPr>
          <p:cNvPr id="18" name="CaixaDeTexto 17"/>
          <p:cNvSpPr txBox="1"/>
          <p:nvPr/>
        </p:nvSpPr>
        <p:spPr>
          <a:xfrm flipH="1">
            <a:off x="7447544" y="4344891"/>
            <a:ext cx="617293" cy="338554"/>
          </a:xfrm>
          <a:prstGeom prst="rect">
            <a:avLst/>
          </a:prstGeom>
          <a:noFill/>
        </p:spPr>
        <p:txBody>
          <a:bodyPr wrap="square" rtlCol="0">
            <a:spAutoFit/>
          </a:bodyPr>
          <a:lstStyle/>
          <a:p>
            <a:pPr algn="ctr"/>
            <a:r>
              <a:rPr lang="pt-BR" sz="1600" dirty="0">
                <a:solidFill>
                  <a:schemeClr val="bg1"/>
                </a:solidFill>
                <a:latin typeface="Bariol Regular" panose="02000506040000020003" pitchFamily="50" charset="0"/>
              </a:rPr>
              <a:t>Não</a:t>
            </a:r>
          </a:p>
        </p:txBody>
      </p:sp>
    </p:spTree>
    <p:extLst>
      <p:ext uri="{BB962C8B-B14F-4D97-AF65-F5344CB8AC3E}">
        <p14:creationId xmlns:p14="http://schemas.microsoft.com/office/powerpoint/2010/main" val="78307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Gráfico 21"/>
          <p:cNvGraphicFramePr>
            <a:graphicFrameLocks/>
          </p:cNvGraphicFramePr>
          <p:nvPr>
            <p:extLst>
              <p:ext uri="{D42A27DB-BD31-4B8C-83A1-F6EECF244321}">
                <p14:modId xmlns:p14="http://schemas.microsoft.com/office/powerpoint/2010/main" val="2078840235"/>
              </p:ext>
            </p:extLst>
          </p:nvPr>
        </p:nvGraphicFramePr>
        <p:xfrm>
          <a:off x="4293271" y="3129244"/>
          <a:ext cx="5425159" cy="28754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Gráfico 17"/>
          <p:cNvGraphicFramePr>
            <a:graphicFrameLocks/>
          </p:cNvGraphicFramePr>
          <p:nvPr>
            <p:extLst>
              <p:ext uri="{D42A27DB-BD31-4B8C-83A1-F6EECF244321}">
                <p14:modId xmlns:p14="http://schemas.microsoft.com/office/powerpoint/2010/main" val="769114507"/>
              </p:ext>
            </p:extLst>
          </p:nvPr>
        </p:nvGraphicFramePr>
        <p:xfrm>
          <a:off x="8764085" y="2060878"/>
          <a:ext cx="3427915" cy="1939137"/>
        </p:xfrm>
        <a:graphic>
          <a:graphicData uri="http://schemas.openxmlformats.org/drawingml/2006/chart">
            <c:chart xmlns:c="http://schemas.openxmlformats.org/drawingml/2006/chart" xmlns:r="http://schemas.openxmlformats.org/officeDocument/2006/relationships" r:id="rId4"/>
          </a:graphicData>
        </a:graphic>
      </p:graphicFrame>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atendimento</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4143205" y="6447331"/>
            <a:ext cx="3949918" cy="461665"/>
          </a:xfrm>
          <a:prstGeom prst="rect">
            <a:avLst/>
          </a:prstGeom>
          <a:noFill/>
        </p:spPr>
        <p:txBody>
          <a:bodyPr wrap="square" rtlCol="0">
            <a:spAutoFit/>
          </a:bodyPr>
          <a:lstStyle/>
          <a:p>
            <a:r>
              <a:rPr lang="pt-BR" sz="1200" dirty="0">
                <a:latin typeface="Bariol Regular" panose="02000506040000020003" pitchFamily="50" charset="0"/>
              </a:rPr>
              <a:t>P. De uma maneira geral, como você avalia sua satisfação em relação ao atendente do 0800?</a:t>
            </a:r>
          </a:p>
        </p:txBody>
      </p:sp>
      <p:sp>
        <p:nvSpPr>
          <p:cNvPr id="7" name="CaixaDeTexto 6"/>
          <p:cNvSpPr txBox="1"/>
          <p:nvPr/>
        </p:nvSpPr>
        <p:spPr>
          <a:xfrm>
            <a:off x="9408054" y="6447331"/>
            <a:ext cx="2873627" cy="461665"/>
          </a:xfrm>
          <a:prstGeom prst="rect">
            <a:avLst/>
          </a:prstGeom>
          <a:noFill/>
        </p:spPr>
        <p:txBody>
          <a:bodyPr wrap="square" rtlCol="0">
            <a:spAutoFit/>
          </a:bodyPr>
          <a:lstStyle/>
          <a:p>
            <a:r>
              <a:rPr lang="pt-BR" sz="1200" dirty="0">
                <a:latin typeface="Bariol Regular" panose="02000506040000020003" pitchFamily="50" charset="0"/>
              </a:rPr>
              <a:t>P. Por qual(</a:t>
            </a:r>
            <a:r>
              <a:rPr lang="pt-BR" sz="1200" dirty="0" err="1">
                <a:latin typeface="Bariol Regular" panose="02000506040000020003" pitchFamily="50" charset="0"/>
              </a:rPr>
              <a:t>is</a:t>
            </a:r>
            <a:r>
              <a:rPr lang="pt-BR" sz="1200" dirty="0">
                <a:latin typeface="Bariol Regular" panose="02000506040000020003" pitchFamily="50" charset="0"/>
              </a:rPr>
              <a:t>) motivo(s) o atendimento do atendente não foi satisfatório?</a:t>
            </a:r>
          </a:p>
        </p:txBody>
      </p:sp>
      <p:sp>
        <p:nvSpPr>
          <p:cNvPr id="15" name="Retângulo 14"/>
          <p:cNvSpPr/>
          <p:nvPr/>
        </p:nvSpPr>
        <p:spPr>
          <a:xfrm>
            <a:off x="8764085" y="1581786"/>
            <a:ext cx="2641419" cy="400110"/>
          </a:xfrm>
          <a:prstGeom prst="rect">
            <a:avLst/>
          </a:prstGeom>
        </p:spPr>
        <p:txBody>
          <a:bodyPr wrap="square">
            <a:spAutoFit/>
          </a:bodyPr>
          <a:lstStyle/>
          <a:p>
            <a:r>
              <a:rPr lang="pt-BR" sz="20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Satisfação atendente</a:t>
            </a:r>
          </a:p>
        </p:txBody>
      </p:sp>
      <p:sp>
        <p:nvSpPr>
          <p:cNvPr id="2" name="Retângulo 1"/>
          <p:cNvSpPr/>
          <p:nvPr/>
        </p:nvSpPr>
        <p:spPr>
          <a:xfrm>
            <a:off x="7609441" y="5803944"/>
            <a:ext cx="982767" cy="5640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20"/>
          <p:cNvSpPr/>
          <p:nvPr/>
        </p:nvSpPr>
        <p:spPr>
          <a:xfrm>
            <a:off x="4396679" y="2407090"/>
            <a:ext cx="2552242"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Motivos</a:t>
            </a:r>
          </a:p>
        </p:txBody>
      </p:sp>
      <p:sp>
        <p:nvSpPr>
          <p:cNvPr id="16" name="Retângulo de cantos arredondados 15"/>
          <p:cNvSpPr/>
          <p:nvPr/>
        </p:nvSpPr>
        <p:spPr>
          <a:xfrm>
            <a:off x="8783244" y="2780023"/>
            <a:ext cx="1739180" cy="1219992"/>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7" name="Conector de seta reta 16"/>
          <p:cNvCxnSpPr/>
          <p:nvPr/>
        </p:nvCxnSpPr>
        <p:spPr>
          <a:xfrm flipH="1">
            <a:off x="8175811" y="3999446"/>
            <a:ext cx="765698"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CaixaDeTexto 13"/>
          <p:cNvSpPr txBox="1"/>
          <p:nvPr/>
        </p:nvSpPr>
        <p:spPr>
          <a:xfrm flipH="1">
            <a:off x="219129" y="2909043"/>
            <a:ext cx="3650602" cy="830997"/>
          </a:xfrm>
          <a:prstGeom prst="rect">
            <a:avLst/>
          </a:prstGeom>
          <a:noFill/>
        </p:spPr>
        <p:txBody>
          <a:bodyPr wrap="square" rtlCol="0">
            <a:spAutoFit/>
          </a:bodyPr>
          <a:lstStyle/>
          <a:p>
            <a:pPr algn="just"/>
            <a:r>
              <a:rPr lang="pt-BR" sz="1600" dirty="0">
                <a:solidFill>
                  <a:schemeClr val="tx1">
                    <a:lumMod val="65000"/>
                    <a:lumOff val="35000"/>
                  </a:schemeClr>
                </a:solidFill>
                <a:latin typeface="Bariol Regular" panose="02000506040000020003" pitchFamily="50" charset="0"/>
              </a:rPr>
              <a:t>Dificuldades na transmissão de informações estão entre os motivos de insatisfação com os operadores.</a:t>
            </a:r>
          </a:p>
        </p:txBody>
      </p:sp>
      <p:sp>
        <p:nvSpPr>
          <p:cNvPr id="19" name="Retângulo 18"/>
          <p:cNvSpPr/>
          <p:nvPr/>
        </p:nvSpPr>
        <p:spPr>
          <a:xfrm>
            <a:off x="287977" y="2401439"/>
            <a:ext cx="382703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Observações</a:t>
            </a:r>
          </a:p>
        </p:txBody>
      </p:sp>
      <p:cxnSp>
        <p:nvCxnSpPr>
          <p:cNvPr id="20" name="Conector reto 19"/>
          <p:cNvCxnSpPr/>
          <p:nvPr/>
        </p:nvCxnSpPr>
        <p:spPr>
          <a:xfrm>
            <a:off x="4128655" y="2295375"/>
            <a:ext cx="0" cy="4280867"/>
          </a:xfrm>
          <a:prstGeom prst="line">
            <a:avLst/>
          </a:prstGeom>
          <a:ln w="12700">
            <a:solidFill>
              <a:srgbClr val="4EB798"/>
            </a:solidFill>
          </a:ln>
        </p:spPr>
        <p:style>
          <a:lnRef idx="1">
            <a:schemeClr val="accent1"/>
          </a:lnRef>
          <a:fillRef idx="0">
            <a:schemeClr val="accent1"/>
          </a:fillRef>
          <a:effectRef idx="0">
            <a:schemeClr val="accent1"/>
          </a:effectRef>
          <a:fontRef idx="minor">
            <a:schemeClr val="tx1"/>
          </a:fontRef>
        </p:style>
      </p:cxnSp>
      <p:sp>
        <p:nvSpPr>
          <p:cNvPr id="24" name="Retângulo de cantos arredondados 23"/>
          <p:cNvSpPr/>
          <p:nvPr/>
        </p:nvSpPr>
        <p:spPr>
          <a:xfrm>
            <a:off x="4460220" y="3276051"/>
            <a:ext cx="3797091" cy="233678"/>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5" name="Retângulo de cantos arredondados 24"/>
          <p:cNvSpPr/>
          <p:nvPr/>
        </p:nvSpPr>
        <p:spPr>
          <a:xfrm>
            <a:off x="4396679" y="3818006"/>
            <a:ext cx="2716989" cy="187931"/>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47985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448198" y="2570014"/>
            <a:ext cx="6816118" cy="400110"/>
          </a:xfrm>
          <a:prstGeom prst="rect">
            <a:avLst/>
          </a:prstGeom>
        </p:spPr>
        <p:txBody>
          <a:bodyPr wrap="square">
            <a:spAutoFit/>
          </a:bodyPr>
          <a:lstStyle/>
          <a:p>
            <a:r>
              <a:rPr lang="pt-BR" sz="20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“Informações Incompletas ou Incorretas” X Motivo da Ligação</a:t>
            </a:r>
          </a:p>
        </p:txBody>
      </p:sp>
      <p:graphicFrame>
        <p:nvGraphicFramePr>
          <p:cNvPr id="5" name="Tabela 4"/>
          <p:cNvGraphicFramePr>
            <a:graphicFrameLocks noGrp="1"/>
          </p:cNvGraphicFramePr>
          <p:nvPr/>
        </p:nvGraphicFramePr>
        <p:xfrm>
          <a:off x="2646951" y="3276570"/>
          <a:ext cx="6112042" cy="1981228"/>
        </p:xfrm>
        <a:graphic>
          <a:graphicData uri="http://schemas.openxmlformats.org/drawingml/2006/table">
            <a:tbl>
              <a:tblPr/>
              <a:tblGrid>
                <a:gridCol w="4102768">
                  <a:extLst>
                    <a:ext uri="{9D8B030D-6E8A-4147-A177-3AD203B41FA5}">
                      <a16:colId xmlns:a16="http://schemas.microsoft.com/office/drawing/2014/main" val="20000"/>
                    </a:ext>
                  </a:extLst>
                </a:gridCol>
                <a:gridCol w="1038627">
                  <a:extLst>
                    <a:ext uri="{9D8B030D-6E8A-4147-A177-3AD203B41FA5}">
                      <a16:colId xmlns:a16="http://schemas.microsoft.com/office/drawing/2014/main" val="20001"/>
                    </a:ext>
                  </a:extLst>
                </a:gridCol>
                <a:gridCol w="970647">
                  <a:extLst>
                    <a:ext uri="{9D8B030D-6E8A-4147-A177-3AD203B41FA5}">
                      <a16:colId xmlns:a16="http://schemas.microsoft.com/office/drawing/2014/main" val="20002"/>
                    </a:ext>
                  </a:extLst>
                </a:gridCol>
              </a:tblGrid>
              <a:tr h="485775">
                <a:tc>
                  <a:txBody>
                    <a:bodyPr/>
                    <a:lstStyle/>
                    <a:p>
                      <a:pPr algn="ctr" rtl="0" fontAlgn="b"/>
                      <a:r>
                        <a:rPr lang="pt-BR" sz="1400" b="1" i="0" u="none" strike="noStrike">
                          <a:solidFill>
                            <a:srgbClr val="FFFFFF"/>
                          </a:solidFill>
                          <a:latin typeface="Calibri"/>
                        </a:rPr>
                        <a:t>Motivo de Ligação</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rtl="0" fontAlgn="b"/>
                      <a:r>
                        <a:rPr lang="pt-BR" sz="1400" b="1" i="0" u="none" strike="noStrike">
                          <a:solidFill>
                            <a:srgbClr val="FFFFFF"/>
                          </a:solidFill>
                          <a:latin typeface="Calibri"/>
                        </a:rPr>
                        <a:t>Incompleta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tc>
                  <a:txBody>
                    <a:bodyPr/>
                    <a:lstStyle/>
                    <a:p>
                      <a:pPr algn="ctr" rtl="0" fontAlgn="b"/>
                      <a:r>
                        <a:rPr lang="pt-BR" sz="1400" b="1" i="0" u="none" strike="noStrike">
                          <a:solidFill>
                            <a:srgbClr val="FFFFFF"/>
                          </a:solidFill>
                          <a:latin typeface="Calibri"/>
                        </a:rPr>
                        <a:t>Incorreta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F497D"/>
                    </a:solidFill>
                  </a:tcPr>
                </a:tc>
                <a:extLst>
                  <a:ext uri="{0D108BD9-81ED-4DB2-BD59-A6C34878D82A}">
                    <a16:rowId xmlns:a16="http://schemas.microsoft.com/office/drawing/2014/main" val="10000"/>
                  </a:ext>
                </a:extLst>
              </a:tr>
              <a:tr h="247650">
                <a:tc>
                  <a:txBody>
                    <a:bodyPr/>
                    <a:lstStyle/>
                    <a:p>
                      <a:pPr algn="l" rtl="0" fontAlgn="b"/>
                      <a:r>
                        <a:rPr lang="pt-BR" sz="1400" b="0" i="0" u="none" strike="noStrike">
                          <a:solidFill>
                            <a:srgbClr val="000000"/>
                          </a:solidFill>
                          <a:latin typeface="Calibri"/>
                        </a:rPr>
                        <a:t>Solicitação de 2ª via de boleto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7650">
                <a:tc>
                  <a:txBody>
                    <a:bodyPr/>
                    <a:lstStyle/>
                    <a:p>
                      <a:pPr algn="l" rtl="0" fontAlgn="b"/>
                      <a:r>
                        <a:rPr lang="pt-BR" sz="1400" b="0" i="0" u="none" strike="noStrike">
                          <a:solidFill>
                            <a:srgbClr val="000000"/>
                          </a:solidFill>
                          <a:latin typeface="Calibri"/>
                        </a:rPr>
                        <a:t>Reclamação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7650">
                <a:tc>
                  <a:txBody>
                    <a:bodyPr/>
                    <a:lstStyle/>
                    <a:p>
                      <a:pPr algn="l" rtl="0" fontAlgn="b"/>
                      <a:r>
                        <a:rPr lang="pt-BR" sz="1400" b="0" i="0" u="none" strike="noStrike">
                          <a:solidFill>
                            <a:srgbClr val="000000"/>
                          </a:solidFill>
                          <a:latin typeface="Calibri"/>
                        </a:rPr>
                        <a:t>Informação sobre reembolso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59208">
                <a:tc>
                  <a:txBody>
                    <a:bodyPr/>
                    <a:lstStyle/>
                    <a:p>
                      <a:pPr algn="l" rtl="0" fontAlgn="b"/>
                      <a:r>
                        <a:rPr lang="pt-BR" sz="1400" b="0" i="0" u="none" strike="noStrike">
                          <a:solidFill>
                            <a:srgbClr val="000000"/>
                          </a:solidFill>
                          <a:latin typeface="Calibri"/>
                        </a:rPr>
                        <a:t>Informação sobre pagamento/desconto em folha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0632">
                <a:tc>
                  <a:txBody>
                    <a:bodyPr/>
                    <a:lstStyle/>
                    <a:p>
                      <a:pPr algn="l" rtl="0" fontAlgn="b"/>
                      <a:r>
                        <a:rPr lang="pt-BR" sz="1400" b="0" i="0" u="none" strike="noStrike">
                          <a:solidFill>
                            <a:srgbClr val="000000"/>
                          </a:solidFill>
                          <a:latin typeface="Calibri"/>
                        </a:rPr>
                        <a:t>Informação sobre autorização de exame ou terapia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1</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52663">
                <a:tc>
                  <a:txBody>
                    <a:bodyPr/>
                    <a:lstStyle/>
                    <a:p>
                      <a:pPr algn="l" rtl="0" fontAlgn="b"/>
                      <a:r>
                        <a:rPr lang="pt-BR" sz="1400" b="0" i="0" u="none" strike="noStrike" dirty="0">
                          <a:solidFill>
                            <a:srgbClr val="000000"/>
                          </a:solidFill>
                          <a:latin typeface="Calibri"/>
                        </a:rPr>
                        <a:t>Informação sobre laboratórios, hospitais e/ou clínicas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a:solidFill>
                            <a:srgbClr val="000000"/>
                          </a:solidFill>
                          <a:latin typeface="Calibri"/>
                        </a:rPr>
                        <a:t>0</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b"/>
                      <a:r>
                        <a:rPr lang="pt-BR" sz="1400" b="0" i="0" u="none" strike="noStrike" dirty="0">
                          <a:solidFill>
                            <a:srgbClr val="000000"/>
                          </a:solidFill>
                          <a:latin typeface="Calibri"/>
                        </a:rPr>
                        <a:t>2</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Gráfico 22"/>
          <p:cNvGraphicFramePr>
            <a:graphicFrameLocks/>
          </p:cNvGraphicFramePr>
          <p:nvPr>
            <p:extLst>
              <p:ext uri="{D42A27DB-BD31-4B8C-83A1-F6EECF244321}">
                <p14:modId xmlns:p14="http://schemas.microsoft.com/office/powerpoint/2010/main" val="4067019266"/>
              </p:ext>
            </p:extLst>
          </p:nvPr>
        </p:nvGraphicFramePr>
        <p:xfrm>
          <a:off x="4545986" y="3121549"/>
          <a:ext cx="6904799" cy="3266958"/>
        </p:xfrm>
        <a:graphic>
          <a:graphicData uri="http://schemas.openxmlformats.org/drawingml/2006/chart">
            <c:chart xmlns:c="http://schemas.openxmlformats.org/drawingml/2006/chart" xmlns:r="http://schemas.openxmlformats.org/officeDocument/2006/relationships" r:id="rId3"/>
          </a:graphicData>
        </a:graphic>
      </p:graphicFrame>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Satisfação Geral x Atendimento</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21" name="Retângulo 20"/>
          <p:cNvSpPr/>
          <p:nvPr/>
        </p:nvSpPr>
        <p:spPr>
          <a:xfrm>
            <a:off x="4396679" y="2407090"/>
            <a:ext cx="7054106"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Satisfação Geral x Satisfação com o atendente</a:t>
            </a:r>
          </a:p>
        </p:txBody>
      </p:sp>
      <p:sp>
        <p:nvSpPr>
          <p:cNvPr id="16" name="Retângulo de cantos arredondados 15"/>
          <p:cNvSpPr/>
          <p:nvPr/>
        </p:nvSpPr>
        <p:spPr>
          <a:xfrm>
            <a:off x="9711605" y="3462634"/>
            <a:ext cx="1739180" cy="2466991"/>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aixaDeTexto 13"/>
          <p:cNvSpPr txBox="1"/>
          <p:nvPr/>
        </p:nvSpPr>
        <p:spPr>
          <a:xfrm flipH="1">
            <a:off x="239027" y="2710751"/>
            <a:ext cx="3650602" cy="3539430"/>
          </a:xfrm>
          <a:prstGeom prst="rect">
            <a:avLst/>
          </a:prstGeom>
          <a:noFill/>
        </p:spPr>
        <p:txBody>
          <a:bodyPr wrap="square" rtlCol="0">
            <a:spAutoFit/>
          </a:bodyPr>
          <a:lstStyle/>
          <a:p>
            <a:pPr algn="just"/>
            <a:r>
              <a:rPr lang="pt-BR" sz="1600" dirty="0">
                <a:solidFill>
                  <a:schemeClr val="tx1">
                    <a:lumMod val="65000"/>
                    <a:lumOff val="35000"/>
                  </a:schemeClr>
                </a:solidFill>
                <a:latin typeface="Bariol Regular" panose="02000506040000020003" pitchFamily="50" charset="0"/>
              </a:rPr>
              <a:t>Este gráfico apresenta o cruzamento entre duas perguntas e está organizado da seguinte forma: Em cada opção de satisfação geral indicada pelo entrevistado, são inseridas quatro colunas, que indicam a satisfação para com o atendente.</a:t>
            </a:r>
          </a:p>
          <a:p>
            <a:pPr algn="just"/>
            <a:endParaRPr lang="pt-BR" sz="1600" dirty="0">
              <a:solidFill>
                <a:schemeClr val="tx1">
                  <a:lumMod val="65000"/>
                  <a:lumOff val="35000"/>
                </a:schemeClr>
              </a:solidFill>
              <a:latin typeface="Bariol Regular" panose="02000506040000020003" pitchFamily="50" charset="0"/>
            </a:endParaRPr>
          </a:p>
          <a:p>
            <a:pPr algn="just"/>
            <a:r>
              <a:rPr lang="pt-BR" sz="1600" dirty="0">
                <a:solidFill>
                  <a:schemeClr val="tx1">
                    <a:lumMod val="65000"/>
                    <a:lumOff val="35000"/>
                  </a:schemeClr>
                </a:solidFill>
                <a:latin typeface="Bariol Regular" panose="02000506040000020003" pitchFamily="50" charset="0"/>
              </a:rPr>
              <a:t>Assim, observa-se que a insatisfação com esses profissionais influencia muito na insatisfação geral dos clientes. </a:t>
            </a:r>
          </a:p>
          <a:p>
            <a:pPr algn="just"/>
            <a:endParaRPr lang="pt-BR" sz="1600" dirty="0">
              <a:solidFill>
                <a:schemeClr val="tx1">
                  <a:lumMod val="65000"/>
                  <a:lumOff val="35000"/>
                </a:schemeClr>
              </a:solidFill>
              <a:latin typeface="Bariol Regular" panose="02000506040000020003" pitchFamily="50" charset="0"/>
            </a:endParaRPr>
          </a:p>
          <a:p>
            <a:pPr algn="just"/>
            <a:r>
              <a:rPr lang="pt-BR" sz="1600" dirty="0">
                <a:solidFill>
                  <a:schemeClr val="tx1">
                    <a:lumMod val="65000"/>
                    <a:lumOff val="35000"/>
                  </a:schemeClr>
                </a:solidFill>
                <a:latin typeface="Bariol Regular" panose="02000506040000020003" pitchFamily="50" charset="0"/>
              </a:rPr>
              <a:t>Cerca de 78,6% dos muito insatisfeitos com os atendentes também estão muito insatisfeitos de maneira geral.</a:t>
            </a:r>
          </a:p>
        </p:txBody>
      </p:sp>
      <p:sp>
        <p:nvSpPr>
          <p:cNvPr id="19" name="Retângulo 18"/>
          <p:cNvSpPr/>
          <p:nvPr/>
        </p:nvSpPr>
        <p:spPr>
          <a:xfrm>
            <a:off x="301625" y="2160868"/>
            <a:ext cx="382703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Observações</a:t>
            </a:r>
          </a:p>
        </p:txBody>
      </p:sp>
      <p:cxnSp>
        <p:nvCxnSpPr>
          <p:cNvPr id="20" name="Conector reto 19"/>
          <p:cNvCxnSpPr/>
          <p:nvPr/>
        </p:nvCxnSpPr>
        <p:spPr>
          <a:xfrm>
            <a:off x="4128655" y="2295375"/>
            <a:ext cx="0" cy="4280867"/>
          </a:xfrm>
          <a:prstGeom prst="line">
            <a:avLst/>
          </a:prstGeom>
          <a:ln w="12700">
            <a:solidFill>
              <a:srgbClr val="4EB7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364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p:cNvGraphicFramePr>
            <a:graphicFrameLocks/>
          </p:cNvGraphicFramePr>
          <p:nvPr>
            <p:extLst>
              <p:ext uri="{D42A27DB-BD31-4B8C-83A1-F6EECF244321}">
                <p14:modId xmlns:p14="http://schemas.microsoft.com/office/powerpoint/2010/main" val="522071215"/>
              </p:ext>
            </p:extLst>
          </p:nvPr>
        </p:nvGraphicFramePr>
        <p:xfrm>
          <a:off x="306497" y="2954710"/>
          <a:ext cx="4770470" cy="3413257"/>
        </p:xfrm>
        <a:graphic>
          <a:graphicData uri="http://schemas.openxmlformats.org/drawingml/2006/chart">
            <c:chart xmlns:c="http://schemas.openxmlformats.org/drawingml/2006/chart" xmlns:r="http://schemas.openxmlformats.org/officeDocument/2006/relationships" r:id="rId3"/>
          </a:graphicData>
        </a:graphic>
      </p:graphicFrame>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Tempo de espera</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0" y="6534441"/>
            <a:ext cx="5962918" cy="276999"/>
          </a:xfrm>
          <a:prstGeom prst="rect">
            <a:avLst/>
          </a:prstGeom>
          <a:noFill/>
        </p:spPr>
        <p:txBody>
          <a:bodyPr wrap="square" rtlCol="0">
            <a:spAutoFit/>
          </a:bodyPr>
          <a:lstStyle/>
          <a:p>
            <a:r>
              <a:rPr lang="pt-BR" sz="1200" dirty="0">
                <a:latin typeface="Bariol Regular" panose="02000506040000020003" pitchFamily="50" charset="0"/>
              </a:rPr>
              <a:t>P. </a:t>
            </a:r>
            <a:r>
              <a:rPr lang="pt-BR" sz="1200" b="1" dirty="0">
                <a:latin typeface="Bariol Regular" panose="02000506040000020003" pitchFamily="50" charset="0"/>
              </a:rPr>
              <a:t>Como você avalia o tempo de espera para ser atendido no 0800?</a:t>
            </a:r>
            <a:endParaRPr lang="pt-BR" sz="1200" dirty="0">
              <a:latin typeface="Bariol Regular" panose="02000506040000020003" pitchFamily="50" charset="0"/>
            </a:endParaRPr>
          </a:p>
        </p:txBody>
      </p:sp>
      <p:sp>
        <p:nvSpPr>
          <p:cNvPr id="7" name="CaixaDeTexto 6"/>
          <p:cNvSpPr txBox="1"/>
          <p:nvPr/>
        </p:nvSpPr>
        <p:spPr>
          <a:xfrm>
            <a:off x="5528252" y="6531604"/>
            <a:ext cx="5816958" cy="276999"/>
          </a:xfrm>
          <a:prstGeom prst="rect">
            <a:avLst/>
          </a:prstGeom>
          <a:noFill/>
        </p:spPr>
        <p:txBody>
          <a:bodyPr wrap="square" rtlCol="0">
            <a:spAutoFit/>
          </a:bodyPr>
          <a:lstStyle/>
          <a:p>
            <a:r>
              <a:rPr lang="pt-BR" sz="1200" dirty="0">
                <a:latin typeface="Bariol Regular" panose="02000506040000020003" pitchFamily="50" charset="0"/>
              </a:rPr>
              <a:t>P. Em relação ao tempo de espera, sua insatisfação diz respeito à espera:</a:t>
            </a:r>
          </a:p>
        </p:txBody>
      </p:sp>
      <p:sp>
        <p:nvSpPr>
          <p:cNvPr id="15" name="Retângulo 14"/>
          <p:cNvSpPr/>
          <p:nvPr/>
        </p:nvSpPr>
        <p:spPr>
          <a:xfrm>
            <a:off x="306497" y="2342349"/>
            <a:ext cx="5499284" cy="492441"/>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Satisfação tempo de espera</a:t>
            </a:r>
          </a:p>
        </p:txBody>
      </p:sp>
      <p:sp>
        <p:nvSpPr>
          <p:cNvPr id="2" name="Retângulo 1"/>
          <p:cNvSpPr/>
          <p:nvPr/>
        </p:nvSpPr>
        <p:spPr>
          <a:xfrm>
            <a:off x="7609441" y="5803944"/>
            <a:ext cx="982767" cy="5640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20"/>
          <p:cNvSpPr/>
          <p:nvPr/>
        </p:nvSpPr>
        <p:spPr>
          <a:xfrm>
            <a:off x="5728327" y="2342346"/>
            <a:ext cx="4104592"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Momento da insatisfação</a:t>
            </a:r>
          </a:p>
        </p:txBody>
      </p:sp>
      <p:cxnSp>
        <p:nvCxnSpPr>
          <p:cNvPr id="23" name="Conector reto 22"/>
          <p:cNvCxnSpPr/>
          <p:nvPr/>
        </p:nvCxnSpPr>
        <p:spPr>
          <a:xfrm>
            <a:off x="5304426" y="2292210"/>
            <a:ext cx="0" cy="4280867"/>
          </a:xfrm>
          <a:prstGeom prst="line">
            <a:avLst/>
          </a:prstGeom>
          <a:ln w="12700">
            <a:solidFill>
              <a:srgbClr val="4EB798"/>
            </a:solidFill>
          </a:ln>
        </p:spPr>
        <p:style>
          <a:lnRef idx="1">
            <a:schemeClr val="accent1"/>
          </a:lnRef>
          <a:fillRef idx="0">
            <a:schemeClr val="accent1"/>
          </a:fillRef>
          <a:effectRef idx="0">
            <a:schemeClr val="accent1"/>
          </a:effectRef>
          <a:fontRef idx="minor">
            <a:schemeClr val="tx1"/>
          </a:fontRef>
        </p:style>
      </p:cxnSp>
      <p:sp>
        <p:nvSpPr>
          <p:cNvPr id="16" name="Retângulo de cantos arredondados 15"/>
          <p:cNvSpPr/>
          <p:nvPr/>
        </p:nvSpPr>
        <p:spPr>
          <a:xfrm>
            <a:off x="450376" y="5063319"/>
            <a:ext cx="1793287" cy="1254042"/>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7" name="Conector de seta reta 16"/>
          <p:cNvCxnSpPr/>
          <p:nvPr/>
        </p:nvCxnSpPr>
        <p:spPr>
          <a:xfrm>
            <a:off x="1975365" y="6319860"/>
            <a:ext cx="3830416"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0" name="Gráfico 19"/>
          <p:cNvGraphicFramePr>
            <a:graphicFrameLocks/>
          </p:cNvGraphicFramePr>
          <p:nvPr>
            <p:extLst>
              <p:ext uri="{D42A27DB-BD31-4B8C-83A1-F6EECF244321}">
                <p14:modId xmlns:p14="http://schemas.microsoft.com/office/powerpoint/2010/main" val="1857218969"/>
              </p:ext>
            </p:extLst>
          </p:nvPr>
        </p:nvGraphicFramePr>
        <p:xfrm>
          <a:off x="5805781" y="2954708"/>
          <a:ext cx="5549156" cy="341325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85112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áfico 10"/>
          <p:cNvGraphicFramePr>
            <a:graphicFrameLocks/>
          </p:cNvGraphicFramePr>
          <p:nvPr>
            <p:extLst>
              <p:ext uri="{D42A27DB-BD31-4B8C-83A1-F6EECF244321}">
                <p14:modId xmlns:p14="http://schemas.microsoft.com/office/powerpoint/2010/main" val="3043447977"/>
              </p:ext>
            </p:extLst>
          </p:nvPr>
        </p:nvGraphicFramePr>
        <p:xfrm>
          <a:off x="428585" y="2909482"/>
          <a:ext cx="7295806" cy="3187482"/>
        </p:xfrm>
        <a:graphic>
          <a:graphicData uri="http://schemas.openxmlformats.org/drawingml/2006/chart">
            <c:chart xmlns:c="http://schemas.openxmlformats.org/drawingml/2006/chart" xmlns:r="http://schemas.openxmlformats.org/officeDocument/2006/relationships" r:id="rId3"/>
          </a:graphicData>
        </a:graphic>
      </p:graphicFrame>
      <p:sp>
        <p:nvSpPr>
          <p:cNvPr id="5" name="Retângulo 4"/>
          <p:cNvSpPr/>
          <p:nvPr/>
        </p:nvSpPr>
        <p:spPr>
          <a:xfrm>
            <a:off x="0" y="6487887"/>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9419122"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Nível de satisfação por indicação (Método NPS)</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Contact Center</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0" y="6536338"/>
            <a:ext cx="12192000" cy="276999"/>
          </a:xfrm>
          <a:prstGeom prst="rect">
            <a:avLst/>
          </a:prstGeom>
          <a:noFill/>
        </p:spPr>
        <p:txBody>
          <a:bodyPr wrap="square" rtlCol="0">
            <a:spAutoFit/>
          </a:bodyPr>
          <a:lstStyle/>
          <a:p>
            <a:r>
              <a:rPr lang="pt-BR" sz="1200" dirty="0">
                <a:latin typeface="Bariol Regular" panose="02000506040000020003" pitchFamily="50" charset="0"/>
              </a:rPr>
              <a:t>P. Em uma escala de 1 a 10, qual é a probabilidade do (a) Sr.(a) recomendar a FioSaúde para um amigo ou familiar que estivesse precisando de um plano de saúde?</a:t>
            </a:r>
          </a:p>
        </p:txBody>
      </p:sp>
      <p:sp>
        <p:nvSpPr>
          <p:cNvPr id="19" name="Retângulo 18"/>
          <p:cNvSpPr/>
          <p:nvPr/>
        </p:nvSpPr>
        <p:spPr>
          <a:xfrm>
            <a:off x="8212248" y="2317969"/>
            <a:ext cx="3827030"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Observações</a:t>
            </a:r>
          </a:p>
        </p:txBody>
      </p:sp>
      <p:sp>
        <p:nvSpPr>
          <p:cNvPr id="21" name="CaixaDeTexto 20"/>
          <p:cNvSpPr txBox="1"/>
          <p:nvPr/>
        </p:nvSpPr>
        <p:spPr>
          <a:xfrm flipH="1">
            <a:off x="8212248" y="2909482"/>
            <a:ext cx="3650602" cy="1815882"/>
          </a:xfrm>
          <a:prstGeom prst="rect">
            <a:avLst/>
          </a:prstGeom>
          <a:noFill/>
        </p:spPr>
        <p:txBody>
          <a:bodyPr wrap="square" rtlCol="0">
            <a:spAutoFit/>
          </a:bodyPr>
          <a:lstStyle/>
          <a:p>
            <a:pPr algn="just"/>
            <a:r>
              <a:rPr lang="pt-BR" sz="1600" dirty="0">
                <a:solidFill>
                  <a:schemeClr val="tx1">
                    <a:lumMod val="65000"/>
                    <a:lumOff val="35000"/>
                  </a:schemeClr>
                </a:solidFill>
                <a:latin typeface="Bariol Regular" panose="02000506040000020003" pitchFamily="50" charset="0"/>
              </a:rPr>
              <a:t>A satisfação mediana dos beneficiários que ligaram para o 0800 é ratificada pela nota média (NPS) de </a:t>
            </a:r>
            <a:r>
              <a:rPr lang="pt-BR" sz="1600" b="1" dirty="0">
                <a:solidFill>
                  <a:schemeClr val="tx1">
                    <a:lumMod val="65000"/>
                    <a:lumOff val="35000"/>
                  </a:schemeClr>
                </a:solidFill>
                <a:latin typeface="Bariol Regular" panose="02000506040000020003" pitchFamily="50" charset="0"/>
              </a:rPr>
              <a:t>7,73</a:t>
            </a:r>
            <a:r>
              <a:rPr lang="pt-BR" sz="1600" dirty="0">
                <a:solidFill>
                  <a:schemeClr val="tx1">
                    <a:lumMod val="65000"/>
                    <a:lumOff val="35000"/>
                  </a:schemeClr>
                </a:solidFill>
                <a:latin typeface="Bariol Regular" panose="02000506040000020003" pitchFamily="50" charset="0"/>
              </a:rPr>
              <a:t>.</a:t>
            </a:r>
          </a:p>
          <a:p>
            <a:pPr algn="just"/>
            <a:endParaRPr lang="pt-BR" sz="1600" dirty="0">
              <a:solidFill>
                <a:schemeClr val="tx1">
                  <a:lumMod val="65000"/>
                  <a:lumOff val="35000"/>
                </a:schemeClr>
              </a:solidFill>
              <a:latin typeface="Bariol Regular" panose="02000506040000020003" pitchFamily="50" charset="0"/>
            </a:endParaRPr>
          </a:p>
          <a:p>
            <a:pPr algn="just"/>
            <a:r>
              <a:rPr lang="pt-BR" sz="1600" dirty="0">
                <a:solidFill>
                  <a:schemeClr val="tx1">
                    <a:lumMod val="65000"/>
                    <a:lumOff val="35000"/>
                  </a:schemeClr>
                </a:solidFill>
                <a:latin typeface="Bariol Regular" panose="02000506040000020003" pitchFamily="50" charset="0"/>
              </a:rPr>
              <a:t>Apesar disso, praticamente 1/3 dos clientes entrevistados (</a:t>
            </a:r>
            <a:r>
              <a:rPr lang="pt-BR" sz="1600" b="1" dirty="0">
                <a:solidFill>
                  <a:schemeClr val="tx1">
                    <a:lumMod val="65000"/>
                    <a:lumOff val="35000"/>
                  </a:schemeClr>
                </a:solidFill>
                <a:latin typeface="Bariol Regular" panose="02000506040000020003" pitchFamily="50" charset="0"/>
              </a:rPr>
              <a:t>31,3%</a:t>
            </a:r>
            <a:r>
              <a:rPr lang="pt-BR" sz="1600" dirty="0">
                <a:solidFill>
                  <a:schemeClr val="tx1">
                    <a:lumMod val="65000"/>
                    <a:lumOff val="35000"/>
                  </a:schemeClr>
                </a:solidFill>
                <a:latin typeface="Bariol Regular" panose="02000506040000020003" pitchFamily="50" charset="0"/>
              </a:rPr>
              <a:t>) deu a nota máxima (10) quando questionados.</a:t>
            </a:r>
          </a:p>
        </p:txBody>
      </p:sp>
      <p:sp>
        <p:nvSpPr>
          <p:cNvPr id="9" name="Retângulo 8"/>
          <p:cNvSpPr/>
          <p:nvPr/>
        </p:nvSpPr>
        <p:spPr>
          <a:xfrm>
            <a:off x="910590" y="2231089"/>
            <a:ext cx="6331797" cy="492443"/>
          </a:xfrm>
          <a:prstGeom prst="rect">
            <a:avLst/>
          </a:prstGeom>
        </p:spPr>
        <p:txBody>
          <a:bodyPr wrap="square">
            <a:spAutoFit/>
          </a:bodyPr>
          <a:lstStyle/>
          <a:p>
            <a:r>
              <a:rPr lang="pt-BR" sz="2600" b="1" dirty="0">
                <a:solidFill>
                  <a:schemeClr val="tx1">
                    <a:lumMod val="65000"/>
                    <a:lumOff val="35000"/>
                  </a:schemeClr>
                </a:solidFill>
                <a:latin typeface="Bariol Regular" panose="02000506040000020003" pitchFamily="50" charset="0"/>
                <a:ea typeface="Verdana" panose="020B0604030504040204" pitchFamily="34" charset="0"/>
                <a:cs typeface="Verdana" panose="020B0604030504040204" pitchFamily="34" charset="0"/>
              </a:rPr>
              <a:t>Nível de satisfação por indicação (NPS)</a:t>
            </a:r>
          </a:p>
        </p:txBody>
      </p:sp>
      <p:cxnSp>
        <p:nvCxnSpPr>
          <p:cNvPr id="10" name="Conector reto 9"/>
          <p:cNvCxnSpPr/>
          <p:nvPr/>
        </p:nvCxnSpPr>
        <p:spPr>
          <a:xfrm>
            <a:off x="8059526" y="2261270"/>
            <a:ext cx="0" cy="4280867"/>
          </a:xfrm>
          <a:prstGeom prst="line">
            <a:avLst/>
          </a:prstGeom>
          <a:ln w="12700">
            <a:solidFill>
              <a:srgbClr val="4EB798"/>
            </a:solidFill>
          </a:ln>
        </p:spPr>
        <p:style>
          <a:lnRef idx="1">
            <a:schemeClr val="accent1"/>
          </a:lnRef>
          <a:fillRef idx="0">
            <a:schemeClr val="accent1"/>
          </a:fillRef>
          <a:effectRef idx="0">
            <a:schemeClr val="accent1"/>
          </a:effectRef>
          <a:fontRef idx="minor">
            <a:schemeClr val="tx1"/>
          </a:fontRef>
        </p:style>
      </p:cxnSp>
      <p:sp>
        <p:nvSpPr>
          <p:cNvPr id="2" name="CaixaDeTexto 1"/>
          <p:cNvSpPr txBox="1"/>
          <p:nvPr/>
        </p:nvSpPr>
        <p:spPr>
          <a:xfrm>
            <a:off x="1347978" y="3201227"/>
            <a:ext cx="1787857" cy="646331"/>
          </a:xfrm>
          <a:prstGeom prst="rect">
            <a:avLst/>
          </a:prstGeom>
          <a:noFill/>
        </p:spPr>
        <p:txBody>
          <a:bodyPr wrap="square" rtlCol="0">
            <a:spAutoFit/>
          </a:bodyPr>
          <a:lstStyle/>
          <a:p>
            <a:pPr algn="ctr"/>
            <a:r>
              <a:rPr lang="pt-BR" b="1" dirty="0">
                <a:latin typeface="Bariol Regular" panose="02000506040000020003" pitchFamily="50" charset="0"/>
              </a:rPr>
              <a:t>Nota média</a:t>
            </a:r>
          </a:p>
          <a:p>
            <a:pPr algn="ctr"/>
            <a:r>
              <a:rPr lang="pt-BR" b="1" dirty="0">
                <a:latin typeface="Bariol Regular" panose="02000506040000020003" pitchFamily="50" charset="0"/>
              </a:rPr>
              <a:t>7,73</a:t>
            </a:r>
          </a:p>
        </p:txBody>
      </p:sp>
    </p:spTree>
    <p:extLst>
      <p:ext uri="{BB962C8B-B14F-4D97-AF65-F5344CB8AC3E}">
        <p14:creationId xmlns:p14="http://schemas.microsoft.com/office/powerpoint/2010/main" val="2185586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3085954" y="2029565"/>
            <a:ext cx="8686676" cy="4018121"/>
          </a:xfrm>
          <a:prstGeom prst="flowChartAlternateProcess">
            <a:avLst/>
          </a:prstGeom>
          <a:ln w="38100">
            <a:solidFill>
              <a:srgbClr val="4EB798"/>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spcAft>
                <a:spcPts val="1200"/>
              </a:spcAft>
            </a:pPr>
            <a:r>
              <a:rPr lang="pt-BR" sz="2000" i="1" dirty="0">
                <a:solidFill>
                  <a:schemeClr val="tx1">
                    <a:lumMod val="65000"/>
                    <a:lumOff val="35000"/>
                  </a:schemeClr>
                </a:solidFill>
                <a:latin typeface="Bariol Regular" panose="02000506040000020003" pitchFamily="50" charset="0"/>
              </a:rPr>
              <a:t>“Satisfação total, nada a reclamar.”</a:t>
            </a:r>
          </a:p>
          <a:p>
            <a:pPr algn="just">
              <a:spcAft>
                <a:spcPts val="1200"/>
              </a:spcAft>
            </a:pPr>
            <a:r>
              <a:rPr lang="pt-BR" sz="2000" i="1" dirty="0">
                <a:solidFill>
                  <a:schemeClr val="tx1">
                    <a:lumMod val="65000"/>
                    <a:lumOff val="35000"/>
                  </a:schemeClr>
                </a:solidFill>
                <a:latin typeface="Bariol Regular" panose="02000506040000020003" pitchFamily="50" charset="0"/>
              </a:rPr>
              <a:t>“O atendimento é de muita qualidade dos atendentes da Ouvidoria, da equipe de enfermagem e dos médicos que tenho contato na Policlínica.”</a:t>
            </a:r>
          </a:p>
          <a:p>
            <a:pPr algn="just">
              <a:spcAft>
                <a:spcPts val="1200"/>
              </a:spcAft>
            </a:pPr>
            <a:r>
              <a:rPr lang="pt-BR" sz="2000" i="1" dirty="0">
                <a:solidFill>
                  <a:schemeClr val="tx1">
                    <a:lumMod val="65000"/>
                    <a:lumOff val="35000"/>
                  </a:schemeClr>
                </a:solidFill>
                <a:latin typeface="Bariol Regular" panose="02000506040000020003" pitchFamily="50" charset="0"/>
              </a:rPr>
              <a:t>“...Gostei muito do feedback do programa de saúde para idosos. Minha avó teve um problema de saúde e a equipe do FioSaúde entrou várias vezes em contato. Nos sentimos seguras quanto ao plano. Outro elogio é quanto aos atendentes presenciais. Muito bom ter sido atendida pela Alessandra e pelo Bruno.”</a:t>
            </a:r>
          </a:p>
          <a:p>
            <a:pPr algn="just">
              <a:spcAft>
                <a:spcPts val="1200"/>
              </a:spcAft>
            </a:pPr>
            <a:r>
              <a:rPr lang="pt-BR" sz="2000" i="1" dirty="0">
                <a:solidFill>
                  <a:schemeClr val="tx1">
                    <a:lumMod val="65000"/>
                    <a:lumOff val="35000"/>
                  </a:schemeClr>
                </a:solidFill>
                <a:latin typeface="Bariol Regular" panose="02000506040000020003" pitchFamily="50" charset="0"/>
              </a:rPr>
              <a:t>“A FioSaúde é um plano de excelência, parabéns pelo grupo médico e funcionários, sempre prontos para nos atender com carinho e dedicação. Estou muito feliz em fazer parte deste plano. Parabéns!”</a:t>
            </a:r>
          </a:p>
        </p:txBody>
      </p:sp>
      <p:sp>
        <p:nvSpPr>
          <p:cNvPr id="3" name="Retângulo 2"/>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Elogios</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FioSaúde</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4" name="Retângulo 3"/>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a:off x="0" y="6521185"/>
            <a:ext cx="5987858" cy="276999"/>
          </a:xfrm>
          <a:prstGeom prst="rect">
            <a:avLst/>
          </a:prstGeom>
          <a:noFill/>
        </p:spPr>
        <p:txBody>
          <a:bodyPr wrap="none" rtlCol="0">
            <a:spAutoFit/>
          </a:bodyPr>
          <a:lstStyle/>
          <a:p>
            <a:r>
              <a:rPr lang="pt-BR" sz="1200" dirty="0">
                <a:latin typeface="Bariol Regular" panose="02000506040000020003" pitchFamily="50" charset="0"/>
              </a:rPr>
              <a:t>P. </a:t>
            </a:r>
            <a:r>
              <a:rPr lang="pt-BR" sz="1200" b="1" dirty="0">
                <a:latin typeface="Bariol Regular" panose="02000506040000020003" pitchFamily="50" charset="0"/>
              </a:rPr>
              <a:t>O (A) Sr.(a) gostaria de deixar alguma outra sugestão, critica ou elogio sobre a FioSaúde?</a:t>
            </a:r>
            <a:endParaRPr lang="pt-BR" sz="1200" dirty="0">
              <a:latin typeface="Bariol Regular" panose="02000506040000020003" pitchFamily="50" charset="0"/>
            </a:endParaRPr>
          </a:p>
        </p:txBody>
      </p:sp>
      <p:pic>
        <p:nvPicPr>
          <p:cNvPr id="7" name="Picture 6" descr="http://www.hercampus.com/sites/default/files/styles/full_width_embed/public/2013/10/21/13476359851958638477thumbs-down-icon-red-hi-hi.png?itok=8IHHp3bJ"/>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V="1">
            <a:off x="300719" y="2227970"/>
            <a:ext cx="2505402" cy="2623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01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Sugestões e críticas</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FioSaúde</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0" y="6534833"/>
            <a:ext cx="5987858" cy="276999"/>
          </a:xfrm>
          <a:prstGeom prst="rect">
            <a:avLst/>
          </a:prstGeom>
          <a:noFill/>
        </p:spPr>
        <p:txBody>
          <a:bodyPr wrap="none" rtlCol="0">
            <a:spAutoFit/>
          </a:bodyPr>
          <a:lstStyle/>
          <a:p>
            <a:r>
              <a:rPr lang="pt-BR" sz="1200" dirty="0">
                <a:latin typeface="Bariol Regular" panose="02000506040000020003" pitchFamily="50" charset="0"/>
              </a:rPr>
              <a:t>P. </a:t>
            </a:r>
            <a:r>
              <a:rPr lang="pt-BR" sz="1200" b="1" dirty="0">
                <a:latin typeface="Bariol Regular" panose="02000506040000020003" pitchFamily="50" charset="0"/>
              </a:rPr>
              <a:t>O (A) Sr.(a) gostaria de deixar alguma outra sugestão, critica ou elogio sobre a FioSaúde?</a:t>
            </a:r>
            <a:endParaRPr lang="pt-BR" sz="1200" dirty="0">
              <a:latin typeface="Bariol Regular" panose="02000506040000020003" pitchFamily="50" charset="0"/>
            </a:endParaRPr>
          </a:p>
        </p:txBody>
      </p:sp>
      <p:pic>
        <p:nvPicPr>
          <p:cNvPr id="1030" name="Picture 6" descr="http://www.hercampus.com/sites/default/files/styles/full_width_embed/public/2013/10/21/13476359851958638477thumbs-down-icon-red-hi-hi.png?itok=8IHHp3bJ"/>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6" y="3265714"/>
            <a:ext cx="2505402" cy="2623458"/>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3013966" y="1662821"/>
            <a:ext cx="8886422" cy="4716185"/>
          </a:xfrm>
          <a:prstGeom prst="flowChartAlternateProcess">
            <a:avLst/>
          </a:prstGeom>
          <a:ln w="38100">
            <a:solidFill>
              <a:srgbClr val="4EB798"/>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spcAft>
                <a:spcPts val="1200"/>
              </a:spcAft>
            </a:pPr>
            <a:r>
              <a:rPr lang="pt-BR" sz="1700" i="1" dirty="0">
                <a:solidFill>
                  <a:schemeClr val="tx1">
                    <a:lumMod val="65000"/>
                    <a:lumOff val="35000"/>
                  </a:schemeClr>
                </a:solidFill>
                <a:latin typeface="Bariol Regular" panose="02000506040000020003" pitchFamily="50" charset="0"/>
              </a:rPr>
              <a:t>“Atualizar o site. As informações estão confusas. Por  exemplo: pensando em trocar de plano, fui ver se os médicos que estou em tratamento estavam no plano novo e não consegui.”</a:t>
            </a:r>
          </a:p>
          <a:p>
            <a:pPr algn="just">
              <a:spcAft>
                <a:spcPts val="1200"/>
              </a:spcAft>
            </a:pPr>
            <a:r>
              <a:rPr lang="pt-BR" sz="1700" i="1" dirty="0">
                <a:solidFill>
                  <a:schemeClr val="tx1">
                    <a:lumMod val="65000"/>
                    <a:lumOff val="35000"/>
                  </a:schemeClr>
                </a:solidFill>
                <a:latin typeface="Bariol Regular" panose="02000506040000020003" pitchFamily="50" charset="0"/>
              </a:rPr>
              <a:t>“Que o site fique mais claro para que não seja necessário recorrer ao 0800 para pedir uma informação básica.”</a:t>
            </a:r>
          </a:p>
          <a:p>
            <a:pPr algn="just">
              <a:spcAft>
                <a:spcPts val="1200"/>
              </a:spcAft>
            </a:pPr>
            <a:r>
              <a:rPr lang="pt-BR" sz="1700" i="1" dirty="0">
                <a:solidFill>
                  <a:schemeClr val="tx1">
                    <a:lumMod val="65000"/>
                    <a:lumOff val="35000"/>
                  </a:schemeClr>
                </a:solidFill>
                <a:latin typeface="Bariol Regular" panose="02000506040000020003" pitchFamily="50" charset="0"/>
              </a:rPr>
              <a:t>“Deverá atualizar os números de telefones dos credenciados e se continuam prestando serviço a FioSaúde. Liguei para um </a:t>
            </a:r>
            <a:r>
              <a:rPr lang="pt-BR" sz="1700" i="1" dirty="0" err="1">
                <a:solidFill>
                  <a:schemeClr val="tx1">
                    <a:lumMod val="65000"/>
                    <a:lumOff val="35000"/>
                  </a:schemeClr>
                </a:solidFill>
                <a:latin typeface="Bariol Regular" panose="02000506040000020003" pitchFamily="50" charset="0"/>
              </a:rPr>
              <a:t>proctologista</a:t>
            </a:r>
            <a:r>
              <a:rPr lang="pt-BR" sz="1700" i="1" dirty="0">
                <a:solidFill>
                  <a:schemeClr val="tx1">
                    <a:lumMod val="65000"/>
                    <a:lumOff val="35000"/>
                  </a:schemeClr>
                </a:solidFill>
                <a:latin typeface="Bariol Regular" panose="02000506040000020003" pitchFamily="50" charset="0"/>
              </a:rPr>
              <a:t> e soube que há mais de 2 anos ele não trabalha no mesmo endereço e continua na lista.”</a:t>
            </a:r>
          </a:p>
          <a:p>
            <a:pPr algn="just">
              <a:spcAft>
                <a:spcPts val="1200"/>
              </a:spcAft>
            </a:pPr>
            <a:r>
              <a:rPr lang="pt-BR" sz="1700" i="1" dirty="0">
                <a:solidFill>
                  <a:schemeClr val="tx1">
                    <a:lumMod val="65000"/>
                    <a:lumOff val="35000"/>
                  </a:schemeClr>
                </a:solidFill>
                <a:latin typeface="Bariol Regular" panose="02000506040000020003" pitchFamily="50" charset="0"/>
              </a:rPr>
              <a:t>“Seria uma sugestão de atualização da página de consulta, pois algumas especialidades não aparecem, como urologia e otorrinolaringologia.”</a:t>
            </a:r>
          </a:p>
          <a:p>
            <a:pPr algn="just">
              <a:spcAft>
                <a:spcPts val="1200"/>
              </a:spcAft>
            </a:pPr>
            <a:r>
              <a:rPr lang="pt-BR" sz="1700" i="1" dirty="0">
                <a:solidFill>
                  <a:schemeClr val="tx1">
                    <a:lumMod val="65000"/>
                    <a:lumOff val="35000"/>
                  </a:schemeClr>
                </a:solidFill>
                <a:latin typeface="Bariol Regular" panose="02000506040000020003" pitchFamily="50" charset="0"/>
              </a:rPr>
              <a:t>“Melhora do atendimento nos finais de semana. Não é possível contato para esclarecimentos.”</a:t>
            </a:r>
          </a:p>
          <a:p>
            <a:pPr algn="just">
              <a:spcAft>
                <a:spcPts val="1200"/>
              </a:spcAft>
            </a:pPr>
            <a:r>
              <a:rPr lang="pt-BR" sz="1700" i="1" dirty="0">
                <a:solidFill>
                  <a:schemeClr val="tx1">
                    <a:lumMod val="65000"/>
                    <a:lumOff val="35000"/>
                  </a:schemeClr>
                </a:solidFill>
                <a:latin typeface="Bariol Regular" panose="02000506040000020003" pitchFamily="50" charset="0"/>
              </a:rPr>
              <a:t>“Diferente de alguns outros planos, o FioSaúde não dispõe de atendentes durante a noite, final de semana e feriados o que dificulta em alguns casos, como: remoção de pacientes, ambulâncias, vagas em hospitais. Ficando nós beneficiários reféns das informações dos hospitais.</a:t>
            </a:r>
          </a:p>
        </p:txBody>
      </p:sp>
    </p:spTree>
    <p:extLst>
      <p:ext uri="{BB962C8B-B14F-4D97-AF65-F5344CB8AC3E}">
        <p14:creationId xmlns:p14="http://schemas.microsoft.com/office/powerpoint/2010/main" val="2348570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0" y="6487886"/>
            <a:ext cx="12192000" cy="370113"/>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p:cNvSpPr/>
          <p:nvPr/>
        </p:nvSpPr>
        <p:spPr>
          <a:xfrm>
            <a:off x="2249714" y="253123"/>
            <a:ext cx="8595154" cy="954107"/>
          </a:xfrm>
          <a:prstGeom prst="rect">
            <a:avLst/>
          </a:prstGeom>
        </p:spPr>
        <p:txBody>
          <a:bodyPr wrap="square">
            <a:spAutoFit/>
          </a:bodyPr>
          <a:lstStyle/>
          <a:p>
            <a:pPr algn="r"/>
            <a:r>
              <a:rPr lang="pt-BR" sz="3600" cap="small" dirty="0">
                <a:solidFill>
                  <a:schemeClr val="bg1"/>
                </a:solidFill>
                <a:latin typeface="Bariol Bold" panose="02000506040000020003" pitchFamily="50" charset="0"/>
                <a:ea typeface="Verdana" panose="020B0604030504040204" pitchFamily="34" charset="0"/>
                <a:cs typeface="Verdana" panose="020B0604030504040204" pitchFamily="34" charset="0"/>
              </a:rPr>
              <a:t>Sugestões e críticas</a:t>
            </a:r>
          </a:p>
          <a:p>
            <a:pPr algn="r"/>
            <a:r>
              <a:rPr lang="pt-BR" sz="2000" b="1" cap="small" dirty="0">
                <a:solidFill>
                  <a:schemeClr val="bg1"/>
                </a:solidFill>
                <a:latin typeface="Bariol Light" panose="02000506040000020003" pitchFamily="50" charset="0"/>
                <a:ea typeface="Verdana" panose="020B0604030504040204" pitchFamily="34" charset="0"/>
                <a:cs typeface="Verdana" panose="020B0604030504040204" pitchFamily="34" charset="0"/>
              </a:rPr>
              <a:t>Atendentes</a:t>
            </a:r>
            <a:endParaRPr lang="pt-BR" sz="3600" b="1" dirty="0">
              <a:solidFill>
                <a:schemeClr val="bg1"/>
              </a:solidFill>
              <a:latin typeface="Bariol Bold" panose="02000506040000020003" pitchFamily="50" charset="0"/>
              <a:ea typeface="Verdana" panose="020B0604030504040204" pitchFamily="34" charset="0"/>
              <a:cs typeface="Verdana" panose="020B0604030504040204" pitchFamily="34" charset="0"/>
            </a:endParaRPr>
          </a:p>
        </p:txBody>
      </p:sp>
      <p:sp>
        <p:nvSpPr>
          <p:cNvPr id="6" name="CaixaDeTexto 5"/>
          <p:cNvSpPr txBox="1"/>
          <p:nvPr/>
        </p:nvSpPr>
        <p:spPr>
          <a:xfrm>
            <a:off x="0" y="6534833"/>
            <a:ext cx="5987858" cy="276999"/>
          </a:xfrm>
          <a:prstGeom prst="rect">
            <a:avLst/>
          </a:prstGeom>
          <a:noFill/>
        </p:spPr>
        <p:txBody>
          <a:bodyPr wrap="none" rtlCol="0">
            <a:spAutoFit/>
          </a:bodyPr>
          <a:lstStyle/>
          <a:p>
            <a:r>
              <a:rPr lang="pt-BR" sz="1200" dirty="0">
                <a:latin typeface="Bariol Regular" panose="02000506040000020003" pitchFamily="50" charset="0"/>
              </a:rPr>
              <a:t>P. </a:t>
            </a:r>
            <a:r>
              <a:rPr lang="pt-BR" sz="1200" b="1" dirty="0">
                <a:latin typeface="Bariol Regular" panose="02000506040000020003" pitchFamily="50" charset="0"/>
              </a:rPr>
              <a:t>O (A) Sr.(a) gostaria de deixar alguma outra sugestão, critica ou elogio sobre a FioSaúde?</a:t>
            </a:r>
            <a:endParaRPr lang="pt-BR" sz="1200" dirty="0">
              <a:latin typeface="Bariol Regular" panose="02000506040000020003" pitchFamily="50" charset="0"/>
            </a:endParaRPr>
          </a:p>
        </p:txBody>
      </p:sp>
      <p:pic>
        <p:nvPicPr>
          <p:cNvPr id="1030" name="Picture 6" descr="http://www.hercampus.com/sites/default/files/styles/full_width_embed/public/2013/10/21/13476359851958638477thumbs-down-icon-red-hi-hi.png?itok=8IHHp3bJ"/>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6" y="3265714"/>
            <a:ext cx="2505402" cy="2623458"/>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p:cNvSpPr txBox="1"/>
          <p:nvPr/>
        </p:nvSpPr>
        <p:spPr>
          <a:xfrm>
            <a:off x="2993929" y="2004806"/>
            <a:ext cx="8886422" cy="3847862"/>
          </a:xfrm>
          <a:prstGeom prst="flowChartAlternateProcess">
            <a:avLst/>
          </a:prstGeom>
          <a:ln w="38100">
            <a:solidFill>
              <a:srgbClr val="4EB798"/>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spcAft>
                <a:spcPts val="1200"/>
              </a:spcAft>
            </a:pPr>
            <a:r>
              <a:rPr lang="pt-BR" sz="2000" i="1" dirty="0">
                <a:solidFill>
                  <a:schemeClr val="tx1">
                    <a:lumMod val="65000"/>
                    <a:lumOff val="35000"/>
                  </a:schemeClr>
                </a:solidFill>
                <a:latin typeface="Bariol Regular" panose="02000506040000020003" pitchFamily="50" charset="0"/>
              </a:rPr>
              <a:t>“Os atendentes, ainda que não saibam responder os questionamentos dos usuários, deveriam buscar, de alguma forma, respostas que tirem suas dúvidas e não dar respostas evasivas e mecânicas causando a impressão de que querem se ver livres de um problema. Também gostaria que os usuários pudessem falar com outros setores da FioSaúde (financeiro, por exemplo) toda vez que os atendentes não souberem sanar uma dúvida ou se negarem a buscar a devida informação.”</a:t>
            </a:r>
          </a:p>
          <a:p>
            <a:pPr algn="just">
              <a:spcAft>
                <a:spcPts val="1200"/>
              </a:spcAft>
            </a:pPr>
            <a:endParaRPr lang="pt-BR" sz="2000" i="1" dirty="0">
              <a:solidFill>
                <a:schemeClr val="tx1">
                  <a:lumMod val="65000"/>
                  <a:lumOff val="35000"/>
                </a:schemeClr>
              </a:solidFill>
              <a:latin typeface="Bariol Regular" panose="02000506040000020003" pitchFamily="50" charset="0"/>
            </a:endParaRPr>
          </a:p>
          <a:p>
            <a:pPr algn="just">
              <a:spcAft>
                <a:spcPts val="1200"/>
              </a:spcAft>
            </a:pPr>
            <a:r>
              <a:rPr lang="pt-BR" sz="2000" i="1" dirty="0">
                <a:solidFill>
                  <a:schemeClr val="tx1">
                    <a:lumMod val="65000"/>
                    <a:lumOff val="35000"/>
                  </a:schemeClr>
                </a:solidFill>
                <a:latin typeface="Bariol Regular" panose="02000506040000020003" pitchFamily="50" charset="0"/>
              </a:rPr>
              <a:t>“No geral, o FioSaúde tem um bom atendimento, mas alguns atendentes são mal informados, mal treinados, ou mesmo não estão interessados em prestar um bom atendimento. Sugiro que sejam feitas avaliações periódicas e mais treinamento.”</a:t>
            </a:r>
          </a:p>
        </p:txBody>
      </p:sp>
    </p:spTree>
    <p:extLst>
      <p:ext uri="{BB962C8B-B14F-4D97-AF65-F5344CB8AC3E}">
        <p14:creationId xmlns:p14="http://schemas.microsoft.com/office/powerpoint/2010/main" val="1733321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p:cNvPicPr>
            <a:picLocks noChangeAspect="1"/>
          </p:cNvPicPr>
          <p:nvPr/>
        </p:nvPicPr>
        <p:blipFill rotWithShape="1">
          <a:blip r:embed="rId2" cstate="print">
            <a:extLst>
              <a:ext uri="{28A0092B-C50C-407E-A947-70E740481C1C}">
                <a14:useLocalDpi xmlns:a14="http://schemas.microsoft.com/office/drawing/2010/main" val="0"/>
              </a:ext>
            </a:extLst>
          </a:blip>
          <a:srcRect l="13016" t="38158" r="17278" b="38158"/>
          <a:stretch/>
        </p:blipFill>
        <p:spPr>
          <a:xfrm>
            <a:off x="-14068" y="1187719"/>
            <a:ext cx="12210758" cy="3111690"/>
          </a:xfrm>
          <a:prstGeom prst="rect">
            <a:avLst/>
          </a:prstGeom>
        </p:spPr>
      </p:pic>
      <p:sp>
        <p:nvSpPr>
          <p:cNvPr id="7" name="Retângulo 6"/>
          <p:cNvSpPr/>
          <p:nvPr/>
        </p:nvSpPr>
        <p:spPr>
          <a:xfrm>
            <a:off x="0" y="1132423"/>
            <a:ext cx="12192000" cy="2530781"/>
          </a:xfrm>
          <a:prstGeom prst="rect">
            <a:avLst/>
          </a:prstGeom>
          <a:solidFill>
            <a:srgbClr val="3A485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p:cNvSpPr txBox="1"/>
          <p:nvPr/>
        </p:nvSpPr>
        <p:spPr>
          <a:xfrm>
            <a:off x="2956560" y="1559539"/>
            <a:ext cx="6278880" cy="1569660"/>
          </a:xfrm>
          <a:prstGeom prst="rect">
            <a:avLst/>
          </a:prstGeom>
          <a:noFill/>
        </p:spPr>
        <p:txBody>
          <a:bodyPr wrap="square" rtlCol="0">
            <a:spAutoFit/>
          </a:bodyPr>
          <a:lstStyle/>
          <a:p>
            <a:pPr algn="ctr"/>
            <a:r>
              <a:rPr lang="pt-BR" sz="9600" b="1" cap="small" dirty="0">
                <a:solidFill>
                  <a:schemeClr val="bg1"/>
                </a:solidFill>
                <a:latin typeface="Bariol Light" panose="02000506040000020003" pitchFamily="50" charset="0"/>
              </a:rPr>
              <a:t>Obrigado</a:t>
            </a:r>
          </a:p>
        </p:txBody>
      </p:sp>
      <p:pic>
        <p:nvPicPr>
          <p:cNvPr id="9" name="Imagem 8"/>
          <p:cNvPicPr>
            <a:picLocks noChangeAspect="1"/>
          </p:cNvPicPr>
          <p:nvPr/>
        </p:nvPicPr>
        <p:blipFill rotWithShape="1">
          <a:blip r:embed="rId3" cstate="print">
            <a:extLst>
              <a:ext uri="{28A0092B-C50C-407E-A947-70E740481C1C}">
                <a14:useLocalDpi xmlns:a14="http://schemas.microsoft.com/office/drawing/2010/main" val="0"/>
              </a:ext>
            </a:extLst>
          </a:blip>
          <a:srcRect b="31035"/>
          <a:stretch/>
        </p:blipFill>
        <p:spPr>
          <a:xfrm>
            <a:off x="3722976" y="5315765"/>
            <a:ext cx="1296670" cy="768253"/>
          </a:xfrm>
          <a:prstGeom prst="rect">
            <a:avLst/>
          </a:prstGeom>
        </p:spPr>
      </p:pic>
      <p:pic>
        <p:nvPicPr>
          <p:cNvPr id="11" name="Imagem 10"/>
          <p:cNvPicPr>
            <a:picLocks noChangeAspect="1"/>
          </p:cNvPicPr>
          <p:nvPr/>
        </p:nvPicPr>
        <p:blipFill rotWithShape="1">
          <a:blip r:embed="rId4" cstate="print">
            <a:extLst>
              <a:ext uri="{28A0092B-C50C-407E-A947-70E740481C1C}">
                <a14:useLocalDpi xmlns:a14="http://schemas.microsoft.com/office/drawing/2010/main" val="0"/>
              </a:ext>
            </a:extLst>
          </a:blip>
          <a:srcRect l="38449" t="36336" r="17429" b="39356"/>
          <a:stretch/>
        </p:blipFill>
        <p:spPr>
          <a:xfrm>
            <a:off x="3682293" y="6041405"/>
            <a:ext cx="1363113" cy="417531"/>
          </a:xfrm>
          <a:prstGeom prst="rect">
            <a:avLst/>
          </a:prstGeom>
        </p:spPr>
      </p:pic>
      <p:sp>
        <p:nvSpPr>
          <p:cNvPr id="12" name="Retângulo 11"/>
          <p:cNvSpPr/>
          <p:nvPr/>
        </p:nvSpPr>
        <p:spPr>
          <a:xfrm>
            <a:off x="0" y="3504117"/>
            <a:ext cx="12192000" cy="1195057"/>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Retângulo 12"/>
          <p:cNvSpPr/>
          <p:nvPr/>
        </p:nvSpPr>
        <p:spPr>
          <a:xfrm>
            <a:off x="0" y="-7337"/>
            <a:ext cx="12192000" cy="1191958"/>
          </a:xfrm>
          <a:prstGeom prst="rect">
            <a:avLst/>
          </a:prstGeom>
          <a:solidFill>
            <a:srgbClr val="4EB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CaixaDeTexto 14"/>
          <p:cNvSpPr txBox="1"/>
          <p:nvPr/>
        </p:nvSpPr>
        <p:spPr>
          <a:xfrm>
            <a:off x="5440625" y="5625906"/>
            <a:ext cx="4010927" cy="830997"/>
          </a:xfrm>
          <a:prstGeom prst="rect">
            <a:avLst/>
          </a:prstGeom>
          <a:noFill/>
        </p:spPr>
        <p:txBody>
          <a:bodyPr wrap="square" rtlCol="0">
            <a:spAutoFit/>
          </a:bodyPr>
          <a:lstStyle/>
          <a:p>
            <a:pPr lvl="0"/>
            <a:r>
              <a:rPr lang="pt-BR" sz="1600" b="1" dirty="0">
                <a:solidFill>
                  <a:schemeClr val="tx1">
                    <a:lumMod val="65000"/>
                    <a:lumOff val="35000"/>
                  </a:schemeClr>
                </a:solidFill>
                <a:latin typeface="Bariol Light" panose="02000506040000020003" pitchFamily="50" charset="0"/>
              </a:rPr>
              <a:t>(21) 3936-8007</a:t>
            </a:r>
          </a:p>
          <a:p>
            <a:pPr lvl="0"/>
            <a:r>
              <a:rPr lang="pt-BR" sz="1600" b="1" dirty="0">
                <a:solidFill>
                  <a:schemeClr val="tx1">
                    <a:lumMod val="65000"/>
                    <a:lumOff val="35000"/>
                  </a:schemeClr>
                </a:solidFill>
                <a:latin typeface="Bariol Light" panose="02000506040000020003" pitchFamily="50" charset="0"/>
              </a:rPr>
              <a:t>contato@xartis.com.br</a:t>
            </a:r>
          </a:p>
          <a:p>
            <a:pPr lvl="0"/>
            <a:r>
              <a:rPr lang="pt-BR" sz="1600" b="1" dirty="0">
                <a:solidFill>
                  <a:schemeClr val="tx1">
                    <a:lumMod val="65000"/>
                    <a:lumOff val="35000"/>
                  </a:schemeClr>
                </a:solidFill>
                <a:latin typeface="Bariol Light" panose="02000506040000020003" pitchFamily="50" charset="0"/>
              </a:rPr>
              <a:t>www.xartis.com.br</a:t>
            </a:r>
          </a:p>
        </p:txBody>
      </p:sp>
    </p:spTree>
    <p:extLst>
      <p:ext uri="{BB962C8B-B14F-4D97-AF65-F5344CB8AC3E}">
        <p14:creationId xmlns:p14="http://schemas.microsoft.com/office/powerpoint/2010/main" val="426724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ersonalizar design">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ersonalizar design">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Personalizar design">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E6040F03DBDAD04FA2175EF5F9A0A008" ma:contentTypeVersion="1" ma:contentTypeDescription="Crie um novo documento." ma:contentTypeScope="" ma:versionID="1d52159262b79aef9689ad175f82b845">
  <xsd:schema xmlns:xsd="http://www.w3.org/2001/XMLSchema" xmlns:xs="http://www.w3.org/2001/XMLSchema" xmlns:p="http://schemas.microsoft.com/office/2006/metadata/properties" xmlns:ns3="34a7d1ea-0461-4f08-9b44-83bd537c6b0b" targetNamespace="http://schemas.microsoft.com/office/2006/metadata/properties" ma:root="true" ma:fieldsID="29fa959a6605035bb1687743dd5a6223" ns3:_="">
    <xsd:import namespace="34a7d1ea-0461-4f08-9b44-83bd537c6b0b"/>
    <xsd:element name="properties">
      <xsd:complexType>
        <xsd:sequence>
          <xsd:element name="documentManagement">
            <xsd:complexType>
              <xsd:all>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a7d1ea-0461-4f08-9b44-83bd537c6b0b" elementFormDefault="qualified">
    <xsd:import namespace="http://schemas.microsoft.com/office/2006/documentManagement/types"/>
    <xsd:import namespace="http://schemas.microsoft.com/office/infopath/2007/PartnerControls"/>
    <xsd:element name="SharedWithUsers" ma:index="8"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39EDDF0-3802-41F7-92D6-C197A7E4AB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a7d1ea-0461-4f08-9b44-83bd537c6b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C0675B-C707-4C36-B3D2-4DE4AB6DE214}">
  <ds:schemaRefs>
    <ds:schemaRef ds:uri="http://schemas.microsoft.com/sharepoint/v3/contenttype/forms"/>
  </ds:schemaRefs>
</ds:datastoreItem>
</file>

<file path=customXml/itemProps3.xml><?xml version="1.0" encoding="utf-8"?>
<ds:datastoreItem xmlns:ds="http://schemas.openxmlformats.org/officeDocument/2006/customXml" ds:itemID="{8AA4EE9D-691F-4E4D-9ED2-F2D409BDD295}">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purl.org/dc/terms/"/>
    <ds:schemaRef ds:uri="http://purl.org/dc/dcmitype/"/>
    <ds:schemaRef ds:uri="34a7d1ea-0461-4f08-9b44-83bd537c6b0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17075</TotalTime>
  <Words>1642</Words>
  <Application>Microsoft Office PowerPoint</Application>
  <PresentationFormat>Widescreen</PresentationFormat>
  <Paragraphs>199</Paragraphs>
  <Slides>24</Slides>
  <Notes>9</Notes>
  <HiddenSlides>0</HiddenSlides>
  <MMClips>0</MMClips>
  <ScaleCrop>false</ScaleCrop>
  <HeadingPairs>
    <vt:vector size="6" baseType="variant">
      <vt:variant>
        <vt:lpstr>Fontes usadas</vt:lpstr>
      </vt:variant>
      <vt:variant>
        <vt:i4>6</vt:i4>
      </vt:variant>
      <vt:variant>
        <vt:lpstr>Tema</vt:lpstr>
      </vt:variant>
      <vt:variant>
        <vt:i4>3</vt:i4>
      </vt:variant>
      <vt:variant>
        <vt:lpstr>Títulos de slides</vt:lpstr>
      </vt:variant>
      <vt:variant>
        <vt:i4>24</vt:i4>
      </vt:variant>
    </vt:vector>
  </HeadingPairs>
  <TitlesOfParts>
    <vt:vector size="33" baseType="lpstr">
      <vt:lpstr>Arial</vt:lpstr>
      <vt:lpstr>Bariol Bold</vt:lpstr>
      <vt:lpstr>Bariol Light</vt:lpstr>
      <vt:lpstr>Bariol Regular</vt:lpstr>
      <vt:lpstr>Calibri</vt:lpstr>
      <vt:lpstr>Verdana</vt:lpstr>
      <vt:lpstr>Personalizar design</vt:lpstr>
      <vt:lpstr>1_Personalizar design</vt:lpstr>
      <vt:lpstr>2_Personalizar design</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Thiago Negrão</dc:creator>
  <cp:lastModifiedBy>keneluci@fiosaude.local</cp:lastModifiedBy>
  <cp:revision>1896</cp:revision>
  <dcterms:created xsi:type="dcterms:W3CDTF">2014-03-17T14:51:01Z</dcterms:created>
  <dcterms:modified xsi:type="dcterms:W3CDTF">2017-01-11T11:04:13Z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0x010100E6040F03DBDAD04FA2175EF5F9A0A008</vt:lpwstr>
  </property>
  <property fmtid="{D5CDD505-2E9C-101B-9397-08002B2CF9AE}" pid="3" name="IsMyDocuments">
    <vt:bool>true</vt:bool>
  </property>
</Properties>
</file>